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0" r:id="rId9"/>
    <p:sldId id="263" r:id="rId10"/>
    <p:sldId id="264" r:id="rId11"/>
    <p:sldId id="272" r:id="rId12"/>
    <p:sldId id="273" r:id="rId13"/>
    <p:sldId id="278" r:id="rId14"/>
    <p:sldId id="274" r:id="rId15"/>
    <p:sldId id="277" r:id="rId16"/>
    <p:sldId id="279" r:id="rId17"/>
    <p:sldId id="275" r:id="rId18"/>
    <p:sldId id="27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754" autoAdjust="0"/>
    <p:restoredTop sz="86437" autoAdjust="0"/>
  </p:normalViewPr>
  <p:slideViewPr>
    <p:cSldViewPr>
      <p:cViewPr>
        <p:scale>
          <a:sx n="99" d="100"/>
          <a:sy n="99" d="100"/>
        </p:scale>
        <p:origin x="552" y="-28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D1922-B33B-4ACA-A3A4-09120E395770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7AAAF-60CD-4A77-8311-9E155A4F0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201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D1922-B33B-4ACA-A3A4-09120E395770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7AAAF-60CD-4A77-8311-9E155A4F0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75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D1922-B33B-4ACA-A3A4-09120E395770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7AAAF-60CD-4A77-8311-9E155A4F0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892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D1922-B33B-4ACA-A3A4-09120E395770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7AAAF-60CD-4A77-8311-9E155A4F0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458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D1922-B33B-4ACA-A3A4-09120E395770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7AAAF-60CD-4A77-8311-9E155A4F0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75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D1922-B33B-4ACA-A3A4-09120E395770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7AAAF-60CD-4A77-8311-9E155A4F0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91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D1922-B33B-4ACA-A3A4-09120E395770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7AAAF-60CD-4A77-8311-9E155A4F0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49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D1922-B33B-4ACA-A3A4-09120E395770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7AAAF-60CD-4A77-8311-9E155A4F0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286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D1922-B33B-4ACA-A3A4-09120E395770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7AAAF-60CD-4A77-8311-9E155A4F0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64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D1922-B33B-4ACA-A3A4-09120E395770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7AAAF-60CD-4A77-8311-9E155A4F0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36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D1922-B33B-4ACA-A3A4-09120E395770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7AAAF-60CD-4A77-8311-9E155A4F0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80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D1922-B33B-4ACA-A3A4-09120E395770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7AAAF-60CD-4A77-8311-9E155A4F0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03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Kalpurush" pitchFamily="2" charset="0"/>
                <a:cs typeface="Kalpurush" pitchFamily="2" charset="0"/>
              </a:rPr>
              <a:t>‘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বিভিন্ন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দিক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’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100" dirty="0">
                <a:latin typeface="Kalpurush" pitchFamily="2" charset="0"/>
                <a:cs typeface="Kalpurush" pitchFamily="2" charset="0"/>
              </a:rPr>
              <a:t>DR.SHYAMASRI MONDAL</a:t>
            </a:r>
          </a:p>
          <a:p>
            <a:r>
              <a:rPr lang="en-US" sz="2100" dirty="0">
                <a:latin typeface="Kalpurush" pitchFamily="2" charset="0"/>
                <a:cs typeface="Kalpurush" pitchFamily="2" charset="0"/>
              </a:rPr>
              <a:t>ASSISTANT PROFESSOR</a:t>
            </a:r>
          </a:p>
          <a:p>
            <a:r>
              <a:rPr lang="en-US" sz="2100" dirty="0">
                <a:latin typeface="Kalpurush" pitchFamily="2" charset="0"/>
                <a:cs typeface="Kalpurush" pitchFamily="2" charset="0"/>
              </a:rPr>
              <a:t>DEPARTMENT OF BENGALI</a:t>
            </a:r>
          </a:p>
          <a:p>
            <a:r>
              <a:rPr lang="en-US" sz="2100" dirty="0">
                <a:latin typeface="Kalpurush" pitchFamily="2" charset="0"/>
                <a:cs typeface="Kalpurush" pitchFamily="2" charset="0"/>
              </a:rPr>
              <a:t>SAHEED ANURUP CHANDRA MAHAVIDYALAYA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latin typeface="Kalpurush" pitchFamily="2" charset="0"/>
                <a:cs typeface="Kalpurush" pitchFamily="2" charset="0"/>
              </a:rPr>
              <a:t>সাহিত্য</a:t>
            </a:r>
            <a:r>
              <a:rPr lang="en-US" sz="28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2800" dirty="0" err="1">
                <a:latin typeface="Kalpurush" pitchFamily="2" charset="0"/>
                <a:cs typeface="Kalpurush" pitchFamily="2" charset="0"/>
              </a:rPr>
              <a:t>চলচ্চিত্র</a:t>
            </a:r>
            <a:r>
              <a:rPr lang="en-US" sz="2800" dirty="0">
                <a:latin typeface="Kalpurush" pitchFamily="2" charset="0"/>
                <a:cs typeface="Kalpurush" pitchFamily="2" charset="0"/>
              </a:rPr>
              <a:t>: 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1295400"/>
            <a:ext cx="6370320" cy="50292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সাহিত্য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চলচ্চিত্রের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বিষয়বিন্যাস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তথা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সাহিত্যের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চলচ্চিত্রায়ন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সম্পর্কিত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বিতর্ক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বহুকালের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এ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দেশে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বিষয়টি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পূর্ণাঙ্গ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তাত্ত্বিক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আলোচনা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হলেও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প্রতীচ্যে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এ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অসংখ্য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গ্রন্থ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প্রকাশিত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হয়েছে।এদেশে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আলোচনা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তেমন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নেই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সাহিত্য-আশ্রিত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চলচ্চিত্রকে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বলা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বলতে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অভ্যস্ত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মানুষ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চলচ্চিত্রের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শিল্পস্বাতন্ত্র্য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অভিনবত্ব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আমাদের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অনেকেই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এখনও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সন্দিহান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/>
            <a:r>
              <a:rPr lang="en-US" sz="1800" dirty="0" err="1">
                <a:latin typeface="Kalpurush" pitchFamily="2" charset="0"/>
                <a:cs typeface="Kalpurush" pitchFamily="2" charset="0"/>
              </a:rPr>
              <a:t>চলচ্চিত্র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মাধ্যমের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জন্মলগ্ন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থেকেই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শিল্পশাখায়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সাহিত্যানুগ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কাহিনিবিন্যাসের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প্রবণতা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লক্ষ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গেছে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শুধু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মাত্র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কাহিনির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প্রাধান্য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ছাড়া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উভয়ের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মধ্যে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পার্থক্য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বিস্তর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দুটো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মাধ্যমই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আলাদা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চলচ্চিত্র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সাহিত্য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থেকে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কাহিনি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নিলে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তাদের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মধ্যে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কাহিনিগত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মিল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থাকে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চলচ্চিত্রকার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তাঁর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ক্ষমতা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অনুযায়ী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মধ্যে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অভিনবত্ব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আনতে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পারেন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উপন্যাসের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কাহিনিকে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নিজের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উদ্দেশ্য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অনুযায়ী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পরিবর্তন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পারেন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ধীরে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ধীরে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সব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কিছু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শিল্প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মাধ্যম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থেকে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ঋণ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গ্রহণ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সিনেমা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একটা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স্বতন্ত্র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শিল্প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মাধ্যম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উঠেছে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>
              <a:buFont typeface="Wingdings" pitchFamily="2" charset="2"/>
              <a:buChar char="§"/>
            </a:pP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চলচ্চিত্র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যেহেতু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যান্ত্রিক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প্রয়োগ-নির্ভর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শিল্পমাধ্যম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নিত্য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নব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বৈজ্ঞানিক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উদ্ভাবন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আধুনিক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প্রযুক্তিবিদ্যা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শিল্পরূপের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বিবর্ত্নকে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ত্বরান্বিত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করেছে।তার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প্রাকরণিক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অভিনবত্বে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সাহিত্যের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চলচ্চিত্র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রূপান্তরের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মৌলিক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ধ্যানধারণাও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ক্রমশ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বিবর্তিত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হয়েছে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উৎকৃষ্ট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সাহিত্যের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যোগ্য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চলচ্চিত্রায়ণে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পরিচালকের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শিল্পবোধ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জীবননিষ্ঠা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অন্যান্য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মাধ্যম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সম্পর্কে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তাঁর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মৌলিক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চেতনা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উভয়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মাধ্যমের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শিল্পশর্ত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সার্থকতা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সম্বন্ধে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তাঁর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অনুসন্ধিৎসা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খুব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জরুরি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বিষয়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গল্প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কবিতা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নাটক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লোকগাথা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ছবি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ক্ষেত্রে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নান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পদ্ধতি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সূত্র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আছে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উপন্যাস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অবলম্বনে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ছবি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নির্মণেও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তেমন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কিছু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বিশিষ্ট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উপকরণ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পন্থা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রয়েছে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/>
            <a:r>
              <a:rPr lang="en-US" sz="1800" dirty="0" err="1">
                <a:latin typeface="Kalpurush" pitchFamily="2" charset="0"/>
                <a:cs typeface="Kalpurush" pitchFamily="2" charset="0"/>
              </a:rPr>
              <a:t>চলচ্চিত্র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সাহিত্য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উভয়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মাধ্যমেই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প্রাথমিক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শর্তে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দেখার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ব্যাপারটা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গেছে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মনের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দেখা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অনেকটা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কাল্পনিক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অপরটি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চোখের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দেখা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একেবারে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প্রত্যক্ষভাবে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মনোগত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রূপকল্প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দৃষ্টিগ্রাহ্য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চিত্রকল্পের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ভিত্তিতেই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দুটি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মাধ্যমের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কাঠামোর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ভিন্নতা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বিবর্তিত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হয়েছে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274638"/>
            <a:ext cx="6111240" cy="639762"/>
          </a:xfrm>
        </p:spPr>
        <p:txBody>
          <a:bodyPr>
            <a:normAutofit/>
          </a:bodyPr>
          <a:lstStyle/>
          <a:p>
            <a:pPr algn="ctr"/>
            <a:r>
              <a:rPr lang="en-US" sz="3100" dirty="0" err="1">
                <a:latin typeface="Kalpurush" pitchFamily="2" charset="0"/>
                <a:cs typeface="Kalpurush" pitchFamily="2" charset="0"/>
              </a:rPr>
              <a:t>সাহিত্য</a:t>
            </a:r>
            <a:r>
              <a:rPr lang="en-US" sz="3100" dirty="0">
                <a:latin typeface="Kalpurush" pitchFamily="2" charset="0"/>
                <a:cs typeface="Kalpurush" pitchFamily="2" charset="0"/>
              </a:rPr>
              <a:t> ও চলচ্চিত্র:২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914400"/>
            <a:ext cx="6858000" cy="563880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কোন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ঘটনা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পর্যবেক্ষণের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সময়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আমরা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সবকিছুকে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এইভাবে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বিচার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উপন্যাসে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যেখানে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তিনটি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‘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কাল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’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বর্তমান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সিনেমার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সেখানে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কেবল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হলো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ক্রমপ্রবাহমান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নিত্য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বর্তমান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কাল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নিত্য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বর্তমানের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মধ্য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দিয়েই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স্রষ্টা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নানা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প্রকরণের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অতীত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ভবিষ্যতের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প্রতিভাস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গড়ে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তোলেন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/>
            <a:endParaRPr lang="en-US" dirty="0">
              <a:latin typeface="Kalpurush" pitchFamily="2" charset="0"/>
              <a:cs typeface="Kalpurush" pitchFamily="2" charset="0"/>
            </a:endParaRPr>
          </a:p>
          <a:p>
            <a:pPr algn="just">
              <a:buNone/>
            </a:pPr>
            <a:r>
              <a:rPr lang="en-US" dirty="0">
                <a:latin typeface="Kalpurush" pitchFamily="2" charset="0"/>
                <a:cs typeface="Kalpurush" pitchFamily="2" charset="0"/>
              </a:rPr>
              <a:t>  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দীর্ঘসময়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ধরে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পঠিত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উপন্যাস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স্বাভাবিকভাবেই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পাঠকের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মনে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ধরনের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নিবিড়তার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জন্ম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দেয়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যাকে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হেনরী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জেমস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‘solidity of specification”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মন্তব্য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করেছিলেন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উপন্যাস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পড়ার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সময়ে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পাঠক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ইচ্ছানুযায়ী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পাঠরীতি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নিজের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ইচ্ছে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মতো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গতিভঙ্গি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রচনা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নেন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সিনেমার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দর্শককে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অবিচ্ছিন্ন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ভাবে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পর্দায়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প্রতিফলিত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কাহিনিকে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পর্যবেক্ষণ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করতে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প্রসঙ্গে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মন্তব্য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করেছেন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সমালোচক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– “ the reader of a novel imposes his own pace, the cinema has the film’s pace imposed on him’.</a:t>
            </a:r>
          </a:p>
          <a:p>
            <a:pPr algn="just">
              <a:buNone/>
            </a:pPr>
            <a:r>
              <a:rPr lang="en-US" dirty="0">
                <a:latin typeface="Kalpurush" pitchFamily="2" charset="0"/>
                <a:cs typeface="Kalpurush" pitchFamily="2" charset="0"/>
              </a:rPr>
              <a:t>  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উপন্যাসের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সঙ্গে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সিনেমার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সাদৃশ্য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একমাত্র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আখ্যান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বর্ণনার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দিক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থেকে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নাটকের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সঙ্গে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চরিত্রের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বাহ্যিক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প্রকাশে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স্বাভাবিক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ব্যাকরণের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খাতিরেই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উপন্যাসের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মূল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রচনা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থেকে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আসতে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কেননা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উপাদানের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বৈচিত্র্য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সময়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বিধৃতির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দিক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থেকে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উপন্যাস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অনেক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বেশি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প্রসারিত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‘A novel can afford the diffuseness where the film must economize’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একজন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চলচ্চিত্রকার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যখন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কোনো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উপন্যাসকে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ছবির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পর্দায়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রূপায়িত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করেন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তখন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তিনি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যেটি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ছবিতে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রূপান্তরিত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করেন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হলো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উপন্যাস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থেকে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নেওয়া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কিছু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কাঁচা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উপকরণ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কোনো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উপন্যাস-ভিত্তিক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সাধারণ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ছবিতে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আমরা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পাত্র-পাত্রীর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বাইরের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আচরণ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ক্রিয়া-প্রতিক্রিয়ার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মাধ্যমে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ঘটনার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গতি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উপলব্ধি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আলাঁ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রেনে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তাঁর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‘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লাস্ট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ইয়ার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এ্যাট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মারিয়েনবাদ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’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ছবিতে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পাত্র-পাত্রীর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কিছু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ঘটনা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সংঘটন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দেখিয়েছেন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চিত্রিত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করেছেন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তাদের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অন্তর্জগতের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দৃষ্টিকোণ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থেকে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বিগত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শতকের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বিশ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দশকের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উপন্যাস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শিল্পে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চৈতন্য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প্রবাহ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(Stream of Consciousness)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রীতির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জন্ম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হয়েছিল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হেন্রী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জেমস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ভার্জিনিয়া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উলফ্‌,জেম্‌স্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‌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জয়েস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প্রমুখের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রচনায়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অনুষঙ্গে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আধুনিক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বিশেষত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রেঁনে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রব-গ্রিয়ে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মার্গারেত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দুরাজের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অনেক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ছবিতে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আমরা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চৈতন্য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প্রবাহের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দৃশ্যকল্প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সময়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প্রবাহের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বিন্যাস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লক্ষ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করেছি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</a:p>
          <a:p>
            <a:pPr algn="just">
              <a:buNone/>
            </a:pPr>
            <a:endParaRPr lang="en-US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304800"/>
            <a:ext cx="6065520" cy="685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err="1">
                <a:latin typeface="Kalpurush" pitchFamily="2" charset="0"/>
                <a:cs typeface="Kalpurush" pitchFamily="2" charset="0"/>
              </a:rPr>
              <a:t>সাহিত্য</a:t>
            </a:r>
            <a:r>
              <a:rPr lang="en-US" sz="32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চলচ্চিত্র</a:t>
            </a:r>
            <a:r>
              <a:rPr lang="en-US" sz="3200" dirty="0">
                <a:latin typeface="Kalpurush" pitchFamily="2" charset="0"/>
                <a:cs typeface="Kalpurush" pitchFamily="2" charset="0"/>
              </a:rPr>
              <a:t>: (৩)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1143000"/>
            <a:ext cx="6492240" cy="4876800"/>
          </a:xfrm>
        </p:spPr>
        <p:txBody>
          <a:bodyPr>
            <a:noAutofit/>
          </a:bodyPr>
          <a:lstStyle/>
          <a:p>
            <a:pPr algn="just"/>
            <a:r>
              <a:rPr lang="en-US" sz="1800" dirty="0" err="1">
                <a:latin typeface="Kalpurush" pitchFamily="2" charset="0"/>
                <a:cs typeface="Kalpurush" pitchFamily="2" charset="0"/>
              </a:rPr>
              <a:t>ঔপন্যাসিক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সব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উপকরণ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কাজ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করেন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বিষয়গত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ভাবে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অনেক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ক্ষেত্রে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নাট্যকারের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রচনার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সমগোত্রীয়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হলেও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উপন্যাসে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বস্তুগত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সীমাবদ্ধতা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অনেক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কম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ঘটনা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উপস্থাপনার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তুলনায়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পাঠকের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মনে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অনুরূপ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অনুভূতি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জাগিয়ে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তোলার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মধ্যেই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উপন্যাসের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শক্তি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নিহিত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নাট্যকারের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শিল্পরীতি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ঘটনা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বর্ণনার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তুলনায়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উপস্থাপনার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সঙ্গে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সংশ্লিষ্ট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উপন্যাসের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তুলনায়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নাটক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চলচ্চিত্রে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সংলাপও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অনেক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প্রত্যক্ষ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রূপ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গ্রহণ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বস্তুত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অ্যাকশনের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পরিণতিত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জন্য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কার্যকারণ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সম্পর্কের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প্রতিপাদনের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জন্য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চরিত্রের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বিকাশের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জন্য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নিয়তির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অনিবার্যতার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জন্য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উপন্যাসে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সময়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অতিবাহিত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সাধারণত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নাটকে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সিনেমায়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চেয়ে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কম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অনেক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কম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সেদিক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থেকে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সিনেমা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উপন্যাসের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চেয়ে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নাটকের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বেশি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কাছাকাছি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যতটা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বিবরণাত্মক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চাইতে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নাট্যাত্মক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উপন্যাস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সিনেমার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রীতিতে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একটা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উল্লেখযোগ্য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সমস্যা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হলো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সমস্থানিকতার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(coincidence)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ব্যবহারে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আপাতবিরোধী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হলেও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মানুষের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জীবন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অসংখ্য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সমস্থানিক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ঘটনার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দ্বারা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পরিপূর্ণ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উপন্যাসের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রচনায়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এতা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ব্যবহৃত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হলে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বহুক্ষেত্রেই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গ্রহণযোগ্য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উপন্যাসের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কাহিনি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কাঠামো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চরিত্রের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বিবর্তনের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সঙ্গে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হাত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ধরাধরি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এগোয়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ঔপন্যাসিকের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আছে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সেই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ক্ষমতা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যাকে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সাহিত্যের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ভাষায়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বলা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যায়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‘power of creating character from within’.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চলচ্চিত্রে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এ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সুযোগ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একেবারে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সীমিত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আবার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চলচ্চিত্রের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পর্দায়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চরিত্র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বাঘতনাগত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সংঘাতের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রূপ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প্রত্যক্ষ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যায়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অন্য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কোন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প্রকার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শিল্পের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কাঠামর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দেখা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যায়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600" dirty="0" err="1">
                <a:latin typeface="Kalpurush" pitchFamily="2" charset="0"/>
                <a:cs typeface="Kalpurush" pitchFamily="2" charset="0"/>
              </a:rPr>
              <a:t>সাহিত্য</a:t>
            </a:r>
            <a:r>
              <a:rPr lang="en-US" sz="36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3600" dirty="0" err="1">
                <a:latin typeface="Kalpurush" pitchFamily="2" charset="0"/>
                <a:cs typeface="Kalpurush" pitchFamily="2" charset="0"/>
              </a:rPr>
              <a:t>চলচ্চিত্র</a:t>
            </a:r>
            <a:r>
              <a:rPr lang="en-US" sz="3600" dirty="0">
                <a:latin typeface="Kalpurush" pitchFamily="2" charset="0"/>
                <a:cs typeface="Kalpurush" pitchFamily="2" charset="0"/>
              </a:rPr>
              <a:t>(৪)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1447800"/>
            <a:ext cx="6217920" cy="45720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2800" dirty="0">
                <a:latin typeface="Kalpurush" pitchFamily="2" charset="0"/>
                <a:cs typeface="Kalpurush" pitchFamily="2" charset="0"/>
              </a:rPr>
              <a:t> 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কারণ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সিনেমার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অবিরাম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গতিই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দ্বন্দ্বের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উৎস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উপন্যাস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চলচ্চিত্র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উভয়েই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সময়ভিত্তিক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শিল্পমাধ্যম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ক্ষেত্রে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উপন্যাসের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গঠনরীতি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মূলত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সময়াশ্রিত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সেখানে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সিনেমার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গঠনবিন্যাস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গতিভঙ্গির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ওপর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নির্ভরশীল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দুটি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শিল্পমাধ্যমই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মনস্তাত্ত্বিকভাবে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টুকরো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টুকরো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সময়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গতিভঙ্গির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মায়া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তৈরি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উওপ্ন্যাসের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মতো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চলচ্চিত্রো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সম্পূর্ণ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অবয়বে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জীবনের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কথা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ব্যক্ত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উপন্যাসে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সময়ের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ব্যবহার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মনস্তাত্ত্বিক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দিক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থেকে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চলচ্চিত্রে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সময়কে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দেখি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বস্তুগতভাবে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বাস্তবজগতের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অনুযারী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উপন্যাসে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ঘটনার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গতি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কেবলমাত্র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পাঠ্য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চলচ্চিত্রে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ঘটনার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গতি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বস্তুজগতের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যথাযথ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চলমান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ছন্দের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প্রত্যক্ষ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রূপ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উপন্যাসের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ঘটনা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সংস্থান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পাঠকের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কল্পনার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ওপর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নির্ভর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চলচ্চিত্রে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দর্শক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প্রকৃত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ঘটনা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সংস্থান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চোখে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দেখতে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পায়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স্বকীয়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শর্ত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অনুযায়ীই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দুই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মাধ্যম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স্ব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স্ব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উপাদানের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ব্যবহারে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নিজস্ব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পদ্ধতি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অনুসরণ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তাই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প্রুস্ত্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‌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জেম্‌স্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‌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জয়েস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রচনাকে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চলচ্চিত্রে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রূপায়িত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দুরূহ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তেমনি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চ্যাপলিনের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চলচ্চিত্রকে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গ্রন্থাকারে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রক্ষা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করাও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অত্যন্ত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কঠিন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।  </a:t>
            </a:r>
          </a:p>
          <a:p>
            <a:pPr algn="just"/>
            <a:endParaRPr lang="en-US" sz="2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304800"/>
            <a:ext cx="6217920" cy="1143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Kalpurush" pitchFamily="2" charset="0"/>
                <a:cs typeface="Kalpurush" pitchFamily="2" charset="0"/>
              </a:rPr>
              <a:t>   </a:t>
            </a:r>
            <a:r>
              <a:rPr lang="en-US" sz="2800" b="1" dirty="0" err="1">
                <a:latin typeface="Kalpurush" pitchFamily="2" charset="0"/>
                <a:cs typeface="Kalpurush" pitchFamily="2" charset="0"/>
              </a:rPr>
              <a:t>সাহিত্য</a:t>
            </a:r>
            <a:r>
              <a:rPr lang="en-US" sz="2800" b="1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2800" b="1" dirty="0" err="1">
                <a:latin typeface="Kalpurush" pitchFamily="2" charset="0"/>
                <a:cs typeface="Kalpurush" pitchFamily="2" charset="0"/>
              </a:rPr>
              <a:t>চলচিত্রের</a:t>
            </a:r>
            <a:r>
              <a:rPr lang="en-US" sz="28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b="1" dirty="0" err="1">
                <a:latin typeface="Kalpurush" pitchFamily="2" charset="0"/>
                <a:cs typeface="Kalpurush" pitchFamily="2" charset="0"/>
              </a:rPr>
              <a:t>সম্পর্ক</a:t>
            </a:r>
            <a:r>
              <a:rPr lang="en-US" sz="2800" b="1" dirty="0">
                <a:latin typeface="Kalpurush" pitchFamily="2" charset="0"/>
                <a:cs typeface="Kalpurush" pitchFamily="2" charset="0"/>
              </a:rPr>
              <a:t>: 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1447800"/>
            <a:ext cx="6035040" cy="4572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dirty="0">
                <a:latin typeface="Kalpurush" pitchFamily="2" charset="0"/>
                <a:cs typeface="Kalpurush" pitchFamily="2" charset="0"/>
              </a:rPr>
              <a:t>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সাহিত্য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কেন্দ্রিক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সম্পর্কে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ঋত্বিক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ঘটক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বলেছেন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– ‘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গোটাকে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গ্রহণের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প্রশ্নই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আসেই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‘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পথের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পাঁচালী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’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উৎকৃষ্ট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উদাহরণ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b="1" dirty="0" err="1">
                <a:latin typeface="Kalpurush" pitchFamily="2" charset="0"/>
                <a:cs typeface="Kalpurush" pitchFamily="2" charset="0"/>
              </a:rPr>
              <a:t>নির্যাসটিকে</a:t>
            </a:r>
            <a:r>
              <a:rPr lang="en-US" sz="18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b="1" dirty="0" err="1">
                <a:latin typeface="Kalpurush" pitchFamily="2" charset="0"/>
                <a:cs typeface="Kalpurush" pitchFamily="2" charset="0"/>
              </a:rPr>
              <a:t>গ্রহণ</a:t>
            </a:r>
            <a:r>
              <a:rPr lang="en-US" sz="18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b="1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18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b="1" dirty="0" err="1">
                <a:latin typeface="Kalpurush" pitchFamily="2" charset="0"/>
                <a:cs typeface="Kalpurush" pitchFamily="2" charset="0"/>
              </a:rPr>
              <a:t>আসল</a:t>
            </a:r>
            <a:r>
              <a:rPr lang="en-US" sz="18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b="1" dirty="0" err="1">
                <a:latin typeface="Kalpurush" pitchFamily="2" charset="0"/>
                <a:cs typeface="Kalpurush" pitchFamily="2" charset="0"/>
              </a:rPr>
              <a:t>বক্তব্যটিকে</a:t>
            </a:r>
            <a:r>
              <a:rPr lang="en-US" sz="18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b="1" dirty="0" err="1">
                <a:latin typeface="Kalpurush" pitchFamily="2" charset="0"/>
                <a:cs typeface="Kalpurush" pitchFamily="2" charset="0"/>
              </a:rPr>
              <a:t>মাথায়</a:t>
            </a:r>
            <a:r>
              <a:rPr lang="en-US" sz="18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b="1" dirty="0" err="1">
                <a:latin typeface="Kalpurush" pitchFamily="2" charset="0"/>
                <a:cs typeface="Kalpurush" pitchFamily="2" charset="0"/>
              </a:rPr>
              <a:t>রেখে</a:t>
            </a:r>
            <a:r>
              <a:rPr lang="en-US" sz="18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b="1" dirty="0" err="1">
                <a:latin typeface="Kalpurush" pitchFamily="2" charset="0"/>
                <a:cs typeface="Kalpurush" pitchFamily="2" charset="0"/>
              </a:rPr>
              <a:t>ভেঙেচুরে</a:t>
            </a:r>
            <a:r>
              <a:rPr lang="en-US" sz="18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b="1" dirty="0" err="1">
                <a:latin typeface="Kalpurush" pitchFamily="2" charset="0"/>
                <a:cs typeface="Kalpurush" pitchFamily="2" charset="0"/>
              </a:rPr>
              <a:t>নতুন</a:t>
            </a:r>
            <a:r>
              <a:rPr lang="en-US" sz="18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b="1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18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b="1" dirty="0" err="1">
                <a:latin typeface="Kalpurush" pitchFamily="2" charset="0"/>
                <a:cs typeface="Kalpurush" pitchFamily="2" charset="0"/>
              </a:rPr>
              <a:t>সাজাতে</a:t>
            </a:r>
            <a:r>
              <a:rPr lang="en-US" sz="18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b="1" dirty="0" err="1">
                <a:latin typeface="Kalpurush" pitchFamily="2" charset="0"/>
                <a:cs typeface="Kalpurush" pitchFamily="2" charset="0"/>
              </a:rPr>
              <a:t>হবেই</a:t>
            </a:r>
            <a:r>
              <a:rPr lang="en-US" sz="1800" b="1" dirty="0">
                <a:latin typeface="Kalpurush" pitchFamily="2" charset="0"/>
                <a:cs typeface="Kalpurush" pitchFamily="2" charset="0"/>
              </a:rPr>
              <a:t>। …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ঘটনা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নির্ভর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চিত্রশিল্পীর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শিক্ষার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উপর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তাঁর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সৃষ্টিশীল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প্রতিভার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উপর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তিনি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যদি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জানেন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য।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কোথায়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তাঁর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স্থান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তিনি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বলতে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চান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কীভাবে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সেটা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বলতে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হলে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কোনো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সাহিত্য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আংশিক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সম্পূর্ণ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সার্থক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মূল্য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সঠিকভাবে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প্রতিভাত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তাঁর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কাছে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তিনি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স্থির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পারবেন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গ্রহনীয়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বর্জনীয়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কীভাবে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accentuate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কীভাবে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plastic image-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মধ্য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দিয়ে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বলতে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কীভাবে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telescope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…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শিল্পকর্মের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ক্ষেত্রে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যেটি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একমাত্র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প্রয়োজন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সেটি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সবসময়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সর্বক্ষেত্রে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হচ্ছে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নিজের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বলার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কথাটিকে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সোচ্চার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প্রকাশ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পয়োজন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যখন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কোনো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অতীত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শিল্পকর্ম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সাহিত্যবোধ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যাই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হোক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নিজের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বলার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কথাটিকে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প্রতিফলিত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করছে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দেখতে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পাওয়া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যায়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তখনই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আসে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নিজে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ভেবে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গুছিয়ে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নতুন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সৃষতির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তাগিদ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ব্যাপারটি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এতই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স্বতঃসিদ্ধ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এ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সম্পর্কে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আলোচনা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প্রয়োজন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দেখি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latin typeface="Kalpurush" pitchFamily="2" charset="0"/>
                <a:cs typeface="Kalpurush" pitchFamily="2" charset="0"/>
              </a:rPr>
              <a:t>সাহিত্য</a:t>
            </a:r>
            <a:r>
              <a:rPr lang="en-US" sz="28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2800" dirty="0" err="1">
                <a:latin typeface="Kalpurush" pitchFamily="2" charset="0"/>
                <a:cs typeface="Kalpurush" pitchFamily="2" charset="0"/>
              </a:rPr>
              <a:t>চলচ্চিত্রের</a:t>
            </a:r>
            <a:r>
              <a:rPr lang="en-US" sz="2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latin typeface="Kalpurush" pitchFamily="2" charset="0"/>
                <a:cs typeface="Kalpurush" pitchFamily="2" charset="0"/>
              </a:rPr>
              <a:t>সম্পর্ক</a:t>
            </a:r>
            <a:r>
              <a:rPr lang="en-US" sz="2800" dirty="0">
                <a:latin typeface="Kalpurush" pitchFamily="2" charset="0"/>
                <a:cs typeface="Kalpurush" pitchFamily="2" charset="0"/>
              </a:rPr>
              <a:t> :২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800" dirty="0" err="1">
                <a:latin typeface="Kalpurush" pitchFamily="2" charset="0"/>
                <a:cs typeface="Kalpurush" pitchFamily="2" charset="0"/>
              </a:rPr>
              <a:t>তবে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স্বাধীনতা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সম্পূর্ণ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নিজের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আমাকে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কারও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কাছে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জবাবদিহি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আমিই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এখানে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মন্ত্রদ্রষ্টা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বুঝেছি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তুলে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ফেলব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অসুবিধে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?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বৈকি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খুব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সম্ভাবনা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আছে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ধ্যাড়ানোর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।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নিজের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চিন্তা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যদি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স্ফটিক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স্বচ্ছ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আকার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ধারণ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জঙ্গলের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মধ্যে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হারিয়ে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যাবার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সম্ভাবনা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প্রচুর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অপরের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দেওয়া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শিরদাঁড়াটা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নেই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তো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এখানে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অবশ্য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নিজেকে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প্রাপ্তবয়স্ক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ভাবলে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এ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দিশেহারা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হবার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কোনো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কারণ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নেই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</a:p>
          <a:p>
            <a:pPr algn="just"/>
            <a:r>
              <a:rPr lang="en-US" sz="1800" dirty="0" err="1">
                <a:latin typeface="Kalpurush" pitchFamily="2" charset="0"/>
                <a:cs typeface="Kalpurush" pitchFamily="2" charset="0"/>
              </a:rPr>
              <a:t>গ্রিথিক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মনে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করেছিলেন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মাধ্যম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হিসেবে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সিনেমাকে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জাতে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তুলতে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সম্মান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বাড়াতে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সাহিত্য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নির্ভরতা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জরুরি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তিনিওই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প্রথম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উইলিয়াম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সেক্সপীয়ার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এডগার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অ্যালেন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পো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টেনিসন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ব্রাউনিং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চার্লস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ডিকেন্স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লিও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তলস্তয়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প্রমুখের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রচনা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নির্ভর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চলচ্চিত্র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নির্মাণ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শুরু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করেছিলেন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সাহিত্য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চলচ্চিত্রের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চিরস্থায়ী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সম্পর্কের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সূচনা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গেল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তিনি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শুধু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বিষয়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চলচ্চিত্রের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আঙ্গুইক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গড়ে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তুলতেও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সাহিত্যের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বৈশিষ্ট্যকে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কাজে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লাগিয়ে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ছিলেন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</a:p>
          <a:p>
            <a:pPr algn="just"/>
            <a:r>
              <a:rPr lang="en-US" sz="1800" dirty="0" err="1">
                <a:latin typeface="Kalpurush" pitchFamily="2" charset="0"/>
                <a:cs typeface="Kalpurush" pitchFamily="2" charset="0"/>
              </a:rPr>
              <a:t>বাংলায়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আখ্যানধর্মী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চলচ্চিত্রের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সূচনা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ঘটেছে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১৯১৭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সালে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প্রথম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বাংলা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কাহিনি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‘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চিত্র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সত্যবাদী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রাজা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হরিশ্চন্দ্র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’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পরিচালক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রুস্তমজী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ধোতিওয়ালা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প্রযোজনা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সংস্থা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জামসেদজি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ফ্রামজি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ম্যাডান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পরিচালিত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ম্যাডান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কোম্পানি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উভয়েই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পার্শি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জামসেদজি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বাংলায়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বসবাস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বাণিজ্য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কারণে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বাঙালি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সমাজে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সাহিত্য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নির্ভর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চলচ্চিত্র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নির্মাণে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বিশেষ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উদ্যোগী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হয়েছিলেন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সেই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যুগটা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ছিল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নির্বাক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চলচ্চিত্রের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যুগ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Kalpurush" pitchFamily="2" charset="0"/>
                <a:cs typeface="Kalpurush" pitchFamily="2" charset="0"/>
              </a:rPr>
              <a:t>সাহিত্য</a:t>
            </a:r>
            <a:r>
              <a:rPr lang="en-US" sz="32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চলচ্চিত্রের</a:t>
            </a:r>
            <a:r>
              <a:rPr lang="en-US" sz="3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সম্পর্ক</a:t>
            </a:r>
            <a:r>
              <a:rPr lang="en-US" sz="3200" dirty="0">
                <a:latin typeface="Kalpurush" pitchFamily="2" charset="0"/>
                <a:cs typeface="Kalpurush" pitchFamily="2" charset="0"/>
              </a:rPr>
              <a:t> 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>
                <a:latin typeface="Kalpurush" pitchFamily="2" charset="0"/>
                <a:cs typeface="Kalpurush" pitchFamily="2" charset="0"/>
              </a:rPr>
              <a:t>কার্যত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বাংলা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দীর্ঘ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সময়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সাহিত্য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নির্ভর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ছিল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সূচনা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ঘটেছিল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ম্যাডান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কোম্পানি্র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হাত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ধরে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তাদের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প্রযোজনায়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কপালকুণ্ডলা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(১৯২৯, ২৫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সপ্তাহ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প্রদর্শিত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),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বিষবৃক্ষ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(১৯২২),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কৃষ্ণকান্তের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উইল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(১৯২৬),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দুর্গেশনন্দিনী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(১৯২৭)।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তবে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সব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সিনেমা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সাহিত্য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নির্ভর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এমন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কোনো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কথা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নেই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পরিচালকের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মতের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উপর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নির্ভর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কোনো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সংরূপ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সিনেমার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উৎস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হতে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পারে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একটা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আখ্যান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আখ্যান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নির্মাণে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সহায়ক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হতে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পারে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</a:t>
            </a:r>
          </a:p>
          <a:p>
            <a:pPr algn="just"/>
            <a:r>
              <a:rPr lang="en-US" dirty="0" err="1">
                <a:latin typeface="Kalpurush" pitchFamily="2" charset="0"/>
                <a:cs typeface="Kalpurush" pitchFamily="2" charset="0"/>
              </a:rPr>
              <a:t>আখ্যানধর্মী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সিনেমা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নির্মাণের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ক্ষেত্রে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রচনা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অপরিহার্য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অঙ্গ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উপর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নির্ভর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ভত্তি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করেই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নির্মিত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কতকটা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ব্লু-প্রিন্টের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নকশা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অনুসরণ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সেনেমা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তৈরি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কীভাবে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সিনেমা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নির্মিত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যেন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পথ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নির্দেশ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/>
            <a:r>
              <a:rPr lang="en-US" dirty="0" err="1">
                <a:latin typeface="Kalpurush" pitchFamily="2" charset="0"/>
                <a:cs typeface="Kalpurush" pitchFamily="2" charset="0"/>
              </a:rPr>
              <a:t>প্রস্তাবিত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নির্মাণের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স্বার্থে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মূল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কাহিনির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পরিবর্তন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পরিমার্জন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পরিবর্ধন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ঘটান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সাহিত্য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কর্মটির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মূল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সুর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অক্ষুন্ন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থাকবে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সাহিত্য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নির্ভর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সিনেমায়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চিত্রনাট্যকার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প্রয়োজনে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অনেক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কিছু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যুক্ত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করেন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রদবদল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সেটা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মাধ্যম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অনুযায়ী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আবার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রুচি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উদ্দেশ্য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অনুযায়ী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মূল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সাহিত্যের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মূল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সুর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নতুনের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মধ্যে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অক্ষুন্ন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থাকে</a:t>
            </a:r>
            <a:r>
              <a:rPr lang="en-US">
                <a:latin typeface="Kalpurush" pitchFamily="2" charset="0"/>
                <a:cs typeface="Kalpurush" pitchFamily="2" charset="0"/>
              </a:rPr>
              <a:t>।</a:t>
            </a:r>
            <a:endParaRPr lang="en-US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381000"/>
            <a:ext cx="6187440" cy="1036638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Kalpurush" pitchFamily="2" charset="0"/>
                <a:cs typeface="Kalpurush" pitchFamily="2" charset="0"/>
              </a:rPr>
              <a:t>চলচ্চিত্র</a:t>
            </a:r>
            <a:r>
              <a:rPr lang="en-US" sz="2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latin typeface="Kalpurush" pitchFamily="2" charset="0"/>
                <a:cs typeface="Kalpurush" pitchFamily="2" charset="0"/>
              </a:rPr>
              <a:t>কী</a:t>
            </a:r>
            <a:r>
              <a:rPr lang="en-US" sz="2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2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latin typeface="Kalpurush" pitchFamily="2" charset="0"/>
                <a:cs typeface="Kalpurush" pitchFamily="2" charset="0"/>
              </a:rPr>
              <a:t>তৈরি</a:t>
            </a:r>
            <a:r>
              <a:rPr lang="en-US" sz="2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2800" dirty="0">
                <a:latin typeface="Kalpurush" pitchFamily="2" charset="0"/>
                <a:cs typeface="Kalpurush" pitchFamily="2" charset="0"/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>
                <a:latin typeface="Kalpurush" pitchFamily="2" charset="0"/>
                <a:cs typeface="Kalpurush" pitchFamily="2" charset="0"/>
              </a:rPr>
              <a:t>১)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শট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: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শুটিংএর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সময়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কোন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দৃশ্যের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চলচ্চিত্রায়ণের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সময়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ক্যামেরা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চালু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থেকে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বন্ধ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পর্যন্ত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সম্পাদিতদৃশ্যটিকেশটবলা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যায়।চলচ্চিত্র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বিভাজনের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ক্ষুদ্রতম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একককে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শট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বলা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হয়।একটি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শট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নিজে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কাহিনি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তৈরি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কাহিনির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উপকরণ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তৈরি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শট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চলচ্চিত্রের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উপকরণ।শটের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স্থায়িত্বের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কোনো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নির্দিষ্ট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সময়সীমা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নেই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স্থানের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পরিবর্তন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হলে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শট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পরিবর্তন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করতেই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কোনো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দৃশ্যের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বক্তব্য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যদি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বিশেষ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গরুত্ব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দিয়ে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দেখাতে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তাহলে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নতুন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শট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-এ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যেতে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দৃশ্যের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ভিতর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গতি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আনার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জন্য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নাটকীয়তা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আনার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জন্য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শট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ছোট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করার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প্রয়োজন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দর্শকের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মনের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চাহিদা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অনুযায়ী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শট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পরিবর্তন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করতে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শট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বিভাজনের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শারীরবৃত্তিক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কারণ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বর্তমান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। ১)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মানুষের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চোখ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মনোযোগ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একই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বস্তুর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উপর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দীর্ঘক্ষণ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নিবদ্ধ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থাকতে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পারে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মনোযোগ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বিকেন্দ্রীত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হবেই।২)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প্রথমে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বস্তুকে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সাধারণভাবে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সবটা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দেখে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নিয়ে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তারপর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বিশেষ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কোনো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অংশে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মনোযোগ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নিবদ্ধ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হয়।তাই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দর্শকের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মনের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জিজ্ঞাসার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সঙ্গে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ছন্দ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রেখে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তাল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মিলিয়ে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শট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পরিবর্তিত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এক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শট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থেকে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অন্য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শটে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যাবার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গতির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মধ্যেই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সৃষতি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কাহিনি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কাঠামো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সৃষত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চলচ্চিত্রের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দৃশময়তা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/>
            <a:r>
              <a:rPr lang="en-US" sz="1700" dirty="0">
                <a:latin typeface="Kalpurush" pitchFamily="2" charset="0"/>
                <a:cs typeface="Kalpurush" pitchFamily="2" charset="0"/>
              </a:rPr>
              <a:t>‘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বেশ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কিছু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সংখ্যক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ফ্রেমের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মিলনে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গঠিত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ন্যূনতম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ভাবে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সম্পূর্ণ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দৃশ্যাংশকে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শট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বলা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700" dirty="0" err="1">
                <a:latin typeface="Kalpurush" pitchFamily="2" charset="0"/>
                <a:cs typeface="Kalpurush" pitchFamily="2" charset="0"/>
              </a:rPr>
              <a:t>যায়</a:t>
            </a:r>
            <a:r>
              <a:rPr lang="en-US" sz="1700" dirty="0">
                <a:latin typeface="Kalpurush" pitchFamily="2" charset="0"/>
                <a:cs typeface="Kalpurush" pitchFamily="2" charset="0"/>
              </a:rPr>
              <a:t>।”</a:t>
            </a:r>
          </a:p>
          <a:p>
            <a:pPr algn="just"/>
            <a:endParaRPr lang="en-US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latin typeface="Kalpurush" pitchFamily="2" charset="0"/>
                <a:cs typeface="Kalpurush" pitchFamily="2" charset="0"/>
              </a:rPr>
              <a:t>শটের</a:t>
            </a:r>
            <a:r>
              <a:rPr lang="en-US" sz="2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latin typeface="Kalpurush" pitchFamily="2" charset="0"/>
                <a:cs typeface="Kalpurush" pitchFamily="2" charset="0"/>
              </a:rPr>
              <a:t>শ্রেনিবিভাগ</a:t>
            </a:r>
            <a:endParaRPr lang="en-US" sz="2800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Kalpurush" pitchFamily="2" charset="0"/>
                <a:cs typeface="Kalpurush" pitchFamily="2" charset="0"/>
              </a:rPr>
              <a:t>চলচ্চিত্র: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295400"/>
            <a:ext cx="8839200" cy="4724400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§"/>
            </a:pPr>
            <a:endParaRPr lang="en-US" sz="1400" dirty="0">
              <a:latin typeface="Kalpurush" pitchFamily="2" charset="0"/>
              <a:cs typeface="Kalpurush" pitchFamily="2" charset="0"/>
            </a:endParaRPr>
          </a:p>
          <a:p>
            <a:pPr algn="just"/>
            <a:r>
              <a:rPr lang="en-US" dirty="0">
                <a:latin typeface="Kalpurush" pitchFamily="2" charset="0"/>
                <a:cs typeface="Kalpurush" pitchFamily="2" charset="0"/>
              </a:rPr>
              <a:t>‘চলচ্চিত্র’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প্রকারের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দৃশ্যমান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বিনোদন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মাধ্যম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চলমান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তথা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‘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মোশন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পিকচার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’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থেকে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শব্দটিএসেছে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এটি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বিশেষ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শিল্প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মাধ্যম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বাস্তত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জগতের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চলমান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ছবি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ক্যামেরার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মাধ্যমে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ধারণ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এনিমেশনের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মাধ্যমে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কাল্পনিক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জগত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তোইরি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চলচ্চিত্র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নির্মাণ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ধারণা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অনেক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এসেছে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উনবিংশ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শতক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শেষ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দিকে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এনিমেশন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ধারণা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এসেছে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আরও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বাংলায়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প্রতিশব্দ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হিসেবে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ছায়াছবি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সিনেমা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মুভি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ফিল্ম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শব্দগুলো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ব্যবহৃত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।(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উৎস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-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উইকিপিডিয়া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)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err="1">
                <a:latin typeface="Kalpurush" pitchFamily="2" charset="0"/>
                <a:cs typeface="Kalpurush" pitchFamily="2" charset="0"/>
              </a:rPr>
              <a:t>উপন্যাসের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কাহিনি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কাঠামো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নাটকের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দৃশ্যমান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চিত্রকলার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দৃশ্যমানতা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সঙ্গীতের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মূর্ছনা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সবকিছু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জায়গায়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নিয়ে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এল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চলচ্চিত্র। এ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যেন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চোষট্টি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কলার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একীকরণ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সাহিত্য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পারেওনি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করল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চলচ্চিত্র।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চলচ্চিত্রকার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শটের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শট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সাজিয়ে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সিনেমা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তৈরি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।(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উৎস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-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সিনেমার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ইতিবৃত্তান্ত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পার্থ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রাহা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)</a:t>
            </a:r>
          </a:p>
          <a:p>
            <a:pPr algn="just">
              <a:buFont typeface="Wingdings" pitchFamily="2" charset="2"/>
              <a:buChar char="§"/>
            </a:pPr>
            <a:endParaRPr lang="en-US" dirty="0">
              <a:latin typeface="Kalpurush" pitchFamily="2" charset="0"/>
              <a:cs typeface="Kalpurush" pitchFamily="2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err="1">
                <a:latin typeface="Kalpurush" pitchFamily="2" charset="0"/>
                <a:cs typeface="Kalpurush" pitchFamily="2" charset="0"/>
              </a:rPr>
              <a:t>নাটকের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দ্বন্দ্ব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উপন্যাসের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কাহিনী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পরিবেশ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বর্ণনা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সঙ্গীরতের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গতি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ছন্দ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পেইণ্টিং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সুলভ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আলোছায়ার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ব্যঞ্জনা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এ-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সবই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স্থান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পেয়েছে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ইমেজ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ধ্বনির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দেখানো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শোনানর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বাইরে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প্রকাশ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নেই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একেবারে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স্বতন্ত্র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ফলে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বক্তব্য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হলেও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ভঙ্গির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তফাত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হত্র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বাধ্য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এ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ভঙ্গি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বিশেষ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ভঙ্গি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অন্য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শিল্প-সাহিত্যের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লক্ষণ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থকা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সত্ত্বেও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চলচ্চিত্র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অনন্য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( উ ৎস –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বিষয়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চলচ্চিত্র,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সত্যজি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ৎ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রায়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)</a:t>
            </a:r>
          </a:p>
          <a:p>
            <a:pPr algn="just">
              <a:buNone/>
            </a:pP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latin typeface="Kalpurush" pitchFamily="2" charset="0"/>
                <a:cs typeface="Kalpurush" pitchFamily="2" charset="0"/>
              </a:rPr>
              <a:t>চলচ্চিত্র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নির্মাণে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নানা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উপাদান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:</a:t>
            </a:r>
            <a:br>
              <a:rPr lang="en-US" sz="2000" dirty="0">
                <a:latin typeface="Kalpurush" pitchFamily="2" charset="0"/>
                <a:cs typeface="Kalpurush" pitchFamily="2" charset="0"/>
              </a:rPr>
            </a:br>
            <a:r>
              <a:rPr lang="en-US" sz="2000" dirty="0">
                <a:latin typeface="Kalpurush" pitchFamily="2" charset="0"/>
                <a:cs typeface="Kalpurush" pitchFamily="2" charset="0"/>
              </a:rPr>
              <a:t> ১)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হল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চলচ্চিত্রের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ভাষাগত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কাঠামো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সাহায্যে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চলচ্চিত্রের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দৃশ্যময়তার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নানা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ইঙ্গিত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শব্দ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আবহ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দৃশ্য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বিন্যাসের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স্তরগুলি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ধরা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থাকে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ক্যামেরা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আলো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অভিনয়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সম্পাদনায়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চলচ্চিত্রে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পূর্ণতা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পায়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</a:p>
          <a:p>
            <a:r>
              <a:rPr lang="en-US" sz="2000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: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মূলত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চিত্রের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মধ্যে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নাট্য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চিত্রের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সাহায্যে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নাট্য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এমনকী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নাট্যচিত্রও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নাট্য-উপাদানের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চিত্র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চিত্র-উপাদানের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নাট্য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হলেও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চিত্রনাট্যের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চিত্রই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যেন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বাহন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নাট্য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বাহিত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চিত্র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রূপ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নাট্য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রস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চিত্র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শরীর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নাট্য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প্রাণ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চিত্র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প্রতিকৃতি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নাট্য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অনুভূতি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চিত্রেই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নাট্যে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ভাব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/>
            <a:r>
              <a:rPr lang="en-US" sz="2000" dirty="0" err="1">
                <a:latin typeface="Kalpurush" pitchFamily="2" charset="0"/>
                <a:cs typeface="Kalpurush" pitchFamily="2" charset="0"/>
              </a:rPr>
              <a:t>চিত্রনাট্যে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সাহিত্যের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চিত্র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বর্ণনা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নাটকের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অভিনয়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নৃত্যের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তাল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ছন্দ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সংগীতের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সুর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গতি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ফোটোগ্রাফির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বাস্তবতা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চিত্রকলার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ফ্রেম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কম্পোজিশন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ভাস্কর্যের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গঠন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ইত্যাদি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নানা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মাধ্যমের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উপাদান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ভাবানুষঙ্গের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কথা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লেখা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থাকে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হয়তো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লেখা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থাকে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বিস্তৃত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বাক্যবিন্যাসে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  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আসলে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কতকগুলি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ইংগিতবহু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সাংকেতিক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নির্দেশ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শুধু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লিখে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নেওয়া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এঁকেও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নেওয়া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যেতে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পারে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ছবি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লেখচিত্রের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সাহায্যে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>
              <a:buNone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  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সম্পর্কে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সত্যজি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ৎ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রায়ের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মত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হল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: ‘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হল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ছবির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কাঠামো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ইমেজ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ধ্বনির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দ্বারা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পর্দায়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ব্যক্ত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এ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হল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লিখিত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ইঙ্গিত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তাই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অবহেলার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জিনিস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এতে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যদি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খুঁত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থাকে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তাহলে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ছবির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অঙ্গ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সৌষ্ঠবে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প্রতিফলন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হতে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বাধ্য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পরিচালনা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যতই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সুষ্ঠু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হোক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আবার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ভালো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হলেও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নিশ্চিন্ত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হওয়া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চলে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কারণ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দুর্বল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পরিচালনার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ফলে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নষ্ট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হতে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পারে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’।</a:t>
            </a:r>
          </a:p>
          <a:p>
            <a:pPr algn="just">
              <a:buNone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  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বিশিষ্ট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ভারতীয়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চলচ্চিত্রকার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খাজা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আহমেদ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আব্বাস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সম্পর্কে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বলেছেন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– ‘The screenplay is like a play, but It is written with the requirements of the Screen in mind, what the sequence of scenes will be, and which characters will appear in which scenes do what.</a:t>
            </a:r>
          </a:p>
          <a:p>
            <a:pPr algn="just">
              <a:buNone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274638"/>
            <a:ext cx="5029200" cy="715962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Kalpurush" pitchFamily="2" charset="0"/>
                <a:cs typeface="Kalpurush" pitchFamily="2" charset="0"/>
              </a:rPr>
              <a:t>চিত্রনাট্যের</a:t>
            </a:r>
            <a:r>
              <a:rPr lang="en-US" sz="2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latin typeface="Kalpurush" pitchFamily="2" charset="0"/>
                <a:cs typeface="Kalpurush" pitchFamily="2" charset="0"/>
              </a:rPr>
              <a:t>বৈশিষ্ট্য</a:t>
            </a:r>
            <a:r>
              <a:rPr lang="en-US" sz="2800" dirty="0">
                <a:latin typeface="Kalpurush" pitchFamily="2" charset="0"/>
                <a:cs typeface="Kalpurush" pitchFamily="2" charset="0"/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295400"/>
            <a:ext cx="8763000" cy="480060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dirty="0">
                <a:latin typeface="Kalpurush" pitchFamily="2" charset="0"/>
                <a:cs typeface="Kalpurush" pitchFamily="2" charset="0"/>
              </a:rPr>
              <a:t>১)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চিত্রনাট্যকার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শব্দ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দিয়ে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আঁকেন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সেই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ছবি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নিয়ত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চলমান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  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চিত্রনাট্যকারের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চলচ্চিত্রবোধ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সাহিত্যবোধ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সমন্বিত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যোগ্য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তৈরি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তথ্যচিত্র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ছাড়া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এখনও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আদৌ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কাহিনি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বর্জিত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রচনা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নয়।চিত্রনাট্যের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অন্যান্য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উপকরণের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সঙ্গে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কেন্দ্রবিন্দুতে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থাকে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কাহিনি</a:t>
            </a:r>
            <a:endParaRPr lang="en-US" dirty="0">
              <a:latin typeface="Kalpurush" pitchFamily="2" charset="0"/>
              <a:cs typeface="Kalpurush" pitchFamily="2" charset="0"/>
            </a:endParaRPr>
          </a:p>
          <a:p>
            <a:pPr algn="just">
              <a:buNone/>
            </a:pPr>
            <a:r>
              <a:rPr lang="en-US" dirty="0">
                <a:latin typeface="Kalpurush" pitchFamily="2" charset="0"/>
                <a:cs typeface="Kalpurush" pitchFamily="2" charset="0"/>
              </a:rPr>
              <a:t>২)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একটা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নির্দিষ্ট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চরিত্র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আছে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বেশির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ভাগ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যেটি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তুলে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ধরার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চেষ্টা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সেটি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হচ্ছে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কতকগুলো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বিশেষ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ঘটনার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প্রথাগত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বর্ণনা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কেননা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আপাতদৃষ্টিতে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ঘটনা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নির্ভর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একজন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চিত্রনাট্যকারের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দায়িত্ব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নিছক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সাধারণ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কিছু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ঘটনা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তুলে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ধরা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আবার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পুঙ্খানুপুঙ্খ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ভাষায়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রূপ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দেওয়ার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দায়িত্ব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শুধু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চলচ্চিত্রকারের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সেটিও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সঠিক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কথা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“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রচনার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সময়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থেকেই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চিত্রনাট্যকার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একটা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ভবিষ্যতকে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সামনে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রেখে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এগতে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থাকেন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বিষয়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নিয়ে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তিনি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লিখবেন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প্রয়োগ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বিকাশ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কী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পরিণতি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কোথায়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পৌঁছবে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সেটা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ভেবে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নোট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তিনি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বাধ্য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তাহলে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দেখা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যাচ্ছে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চিত্রনাট্যকার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একটা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পূর্ণতা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তৈরি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রাখেন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এওবং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ব্যাটনটি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তুলে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দেন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পরিচালকের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হাতে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সার্থক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বিষয়বস্তু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ভাব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দৃশ্যের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এমন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সম্ভার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নিয়ে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আসবে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চলচ্চিত্রকারের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কাছে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একটা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প্রাণবন্ত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চলচ্চিত্র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সৃষ্টির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সহায়ক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।”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সাহিত্যের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মতো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কথা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দিয়ে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লেখা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চলচ্চিত্র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নির্মাণে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কেউ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আখ্যানকে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গুরুত্ব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দেয়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কেউ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দেয়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সত্যজিত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রায়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তপন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সিংহ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জন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ফোর্ড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সিনেমায়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আখ্যানকে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গুরুত্ব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দেয়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ঋত্বিক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ঘটক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মৃণাল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সেন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তাঁদের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কাহিনিকে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গুরুত্ব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দেয়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28600"/>
            <a:ext cx="6217920" cy="1143000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Kalpurush" pitchFamily="2" charset="0"/>
                <a:cs typeface="Kalpurush" pitchFamily="2" charset="0"/>
              </a:rPr>
              <a:t>চিত্রনাট্যের</a:t>
            </a:r>
            <a:r>
              <a:rPr lang="en-US" sz="2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latin typeface="Kalpurush" pitchFamily="2" charset="0"/>
                <a:cs typeface="Kalpurush" pitchFamily="2" charset="0"/>
              </a:rPr>
              <a:t>বৈশিষ্ট্য</a:t>
            </a:r>
            <a:r>
              <a:rPr lang="en-US" sz="2800" dirty="0">
                <a:latin typeface="Kalpurush" pitchFamily="2" charset="0"/>
                <a:cs typeface="Kalpurush" pitchFamily="2" charset="0"/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1400" dirty="0">
                <a:latin typeface="Kalpurush" pitchFamily="2" charset="0"/>
                <a:cs typeface="Kalpurush" pitchFamily="2" charset="0"/>
              </a:rPr>
              <a:t>৩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)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সংলাপ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গুরুত্বপুর্ণ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বিষয়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সংলাপ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চিত্রনাট্যকার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লেখেন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আবার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ভিন্ন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ব্যক্তিও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কখনো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কখনো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লিখে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থাকেন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সংলাপের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মধ্যে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সাহিত্যের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বীজ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নিহিত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থাকলেও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উপন্যাস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নাটকের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সংলাপ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সংলাপের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মধ্যে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বিস্তর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পার্থক্য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প্রসঙ্গে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সত্যজি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ৎ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রায়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বলেছেন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– “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সংলাপের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প্রধানত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দুটি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কাজ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.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কাহিনিকে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ব্যক্ত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দুই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.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পাত্র-পাত্রীর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চরিত্র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প্রকাশ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সাহিত্যের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কাহিনিতে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কথা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যেকাজ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ছবি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কথা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মিলিয়ে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কাজ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…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ছবি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দিয়ে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বলা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সম্ভব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হল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সংলাপে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কেবল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সেইটুকুই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বলার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চেষ্টা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উচিত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নতুন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চিত্রনাট্যকার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সবসময়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এ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কথাটি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মনে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রাখেন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তাঁর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কাজে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প্রায়ই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অতিকথনের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দোষ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দেখা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যায়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সংলাপের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মাত্রা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নির্ণয়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রীতিমত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কঠিন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কাজ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মাত্রাবধ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একবার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আয়ত্ত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হলে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রচনার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পথ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অনেকটা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সহজ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যায়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।”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সাবাক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যুগের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আদিতে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সংলাপ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ভীষণভাবে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নাটকের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দ্বারা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প্রভাবিত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ছিল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আবেগপূর্ণ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দীর্ঘ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সংলাপ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সাহিত্যে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চলতে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পারে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চলতে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পারে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প্রসঙ্গে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সত্যজিত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রায়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আরো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বলেছেন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– “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রচনার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সবচেয়ে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বড়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কথা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বোধহয়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চিত্রনাট্যকার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নিজস্ব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সত্তাকে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সম্পূর্ণ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বিলীন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চরিত্রের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অন্তরে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প্রবেশ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সেই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চরিঈর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সত্তাটিকে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সংলাপের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দ্বারা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ফুটিয়ে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তুললেন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অল্প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কথায়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বেশি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বলা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যায়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ততই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ভালো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কথার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পরিবর্তে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যদি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ইঙ্গিত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ব্যবহার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যায়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তবে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কথাই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নেই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।”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274638"/>
            <a:ext cx="6019800" cy="792162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Kalpurush" pitchFamily="2" charset="0"/>
                <a:cs typeface="Kalpurush" pitchFamily="2" charset="0"/>
              </a:rPr>
              <a:t>চিত্রনাট্যের</a:t>
            </a:r>
            <a:r>
              <a:rPr lang="en-US" sz="2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latin typeface="Kalpurush" pitchFamily="2" charset="0"/>
                <a:cs typeface="Kalpurush" pitchFamily="2" charset="0"/>
              </a:rPr>
              <a:t>বৈশিষ্ট্য</a:t>
            </a:r>
            <a:r>
              <a:rPr lang="en-US" sz="2800" dirty="0">
                <a:latin typeface="Kalpurush" pitchFamily="2" charset="0"/>
                <a:cs typeface="Kalpurush" pitchFamily="2" charset="0"/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914400"/>
            <a:ext cx="6629400" cy="55626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endParaRPr lang="en-US" sz="1800" dirty="0">
              <a:latin typeface="Kalpurush" pitchFamily="2" charset="0"/>
              <a:cs typeface="Kalpurush" pitchFamily="2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1800" dirty="0">
                <a:latin typeface="Kalpurush" pitchFamily="2" charset="0"/>
                <a:cs typeface="Kalpurush" pitchFamily="2" charset="0"/>
              </a:rPr>
              <a:t>৪)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চিত্রনাট্যে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দৃশ্য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গত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বর্ণনার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পাশাপাশি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কথা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অংশটি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খুবই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জরুরি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সংলাপের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মধ্যদিয়ে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প্রকাশ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পায়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স্থূল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শিথিল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সংলাপ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চলচ্চিত্রের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মেজাজটিকে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নষ্ট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দেয়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চিত্রনাট্যকারকে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এব্যাপারে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সতর্ক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থাকতে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তিনি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সাহিত্যিক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চিত্রনাট্যকে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চলচ্চিত্রে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ভাষার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রূপ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দেন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চলচ্চিত্রকার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সৃজনশীল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শিল্পকর্ম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এমনকি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সাহিত্য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থেকে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উৎস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চিহ্নিত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হলেও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সৃজনশীলতার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সুযোগ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চিত্রনাট্যের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লেখক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দেখাতে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পারেন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আবার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একই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বিষয়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সাহিত্য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আখ্যান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অবলম্বনেও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দুটি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আলাদা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পারে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প্রেমেন্দ্র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মিত্রের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‘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তেলেনাপোতা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আবিষ্কার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’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গল্প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‘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পূর্ণেন্দু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পত্রী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’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প্রথমে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‘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স্বপ্ন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’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মৃণাল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সেন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‘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খণ্ডহর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’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সিনেমার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তৈরি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করেন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/>
            <a:r>
              <a:rPr lang="en-US" sz="1800" b="1" dirty="0" err="1">
                <a:latin typeface="Kalpurush" pitchFamily="2" charset="0"/>
                <a:cs typeface="Kalpurush" pitchFamily="2" charset="0"/>
              </a:rPr>
              <a:t>সিনেমা</a:t>
            </a:r>
            <a:r>
              <a:rPr lang="en-US" sz="18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b="1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1800" b="1" dirty="0">
                <a:latin typeface="Kalpurush" pitchFamily="2" charset="0"/>
                <a:cs typeface="Kalpurush" pitchFamily="2" charset="0"/>
              </a:rPr>
              <a:t> চলচ্চিত্র </a:t>
            </a:r>
            <a:r>
              <a:rPr lang="en-US" sz="1800" b="1" dirty="0" err="1">
                <a:latin typeface="Kalpurush" pitchFamily="2" charset="0"/>
                <a:cs typeface="Kalpurush" pitchFamily="2" charset="0"/>
              </a:rPr>
              <a:t>নির্মাণে</a:t>
            </a:r>
            <a:r>
              <a:rPr lang="en-US" sz="18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b="1" dirty="0" err="1">
                <a:latin typeface="Kalpurush" pitchFamily="2" charset="0"/>
                <a:cs typeface="Kalpurush" pitchFamily="2" charset="0"/>
              </a:rPr>
              <a:t>নানা</a:t>
            </a:r>
            <a:r>
              <a:rPr lang="en-US" sz="18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b="1" dirty="0" err="1">
                <a:latin typeface="Kalpurush" pitchFamily="2" charset="0"/>
                <a:cs typeface="Kalpurush" pitchFamily="2" charset="0"/>
              </a:rPr>
              <a:t>ধাপ</a:t>
            </a:r>
            <a:r>
              <a:rPr lang="en-US" sz="1800" b="1" dirty="0">
                <a:latin typeface="Kalpurush" pitchFamily="2" charset="0"/>
                <a:cs typeface="Kalpurush" pitchFamily="2" charset="0"/>
              </a:rPr>
              <a:t> --</a:t>
            </a:r>
          </a:p>
          <a:p>
            <a:pPr algn="just"/>
            <a:r>
              <a:rPr lang="en-US" sz="1800" dirty="0" err="1">
                <a:latin typeface="Kalpurush" pitchFamily="2" charset="0"/>
                <a:cs typeface="Kalpurush" pitchFamily="2" charset="0"/>
              </a:rPr>
              <a:t>চিত্রনাট্যের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আকার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নির্দিষ্ট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---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তারপর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চলচ্চিত্র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সম্মত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গতি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নির্ধারণ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---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তারপর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চিত্রনাট্যকে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ভাগ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ধারাবাহিক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ঘটনায়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আবার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ঘটনাগুলিকে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ভেঙে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ফেলতে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দৃশ্যের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মধ্যে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 --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দৃশ্যগুলিকে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ভেঙে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ফেলতে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ছোট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ছোট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অংশগুলিকে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জোড়া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দিয়ে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মূল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চলচ্চিত্র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তৈরি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>
              <a:buNone/>
            </a:pP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নাটক</a:t>
            </a:r>
            <a:r>
              <a:rPr lang="en-US" dirty="0"/>
              <a:t> ও </a:t>
            </a:r>
            <a:r>
              <a:rPr lang="en-US" dirty="0" err="1"/>
              <a:t>চলচ্চিত্রের</a:t>
            </a:r>
            <a:r>
              <a:rPr lang="en-US" dirty="0"/>
              <a:t> </a:t>
            </a:r>
            <a:r>
              <a:rPr lang="en-US" dirty="0" err="1"/>
              <a:t>পার্থক্য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000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শব্দটির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মধ্যে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নাট্য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বিষয়টি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রয়ে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গেছে।চলচ্চিত্র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অবশ্যই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নাটকীয়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উপস্থাপন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মঞ্চস্থ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নাটকের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ক্ষেত্রে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কোনো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মঞ্চের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ওপরে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ঘটে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সেখানে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প্রেক্ষাগৃহের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দর্শক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হল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চতুর্থ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দেয়াল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মঞ্চে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চরিত্ররা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তাদের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সুখ-দুঃখ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আনন্দ-বেদনা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আশা-আকাঙ্খার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কথা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বলে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তাদের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সংলাপের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মধ্যে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দিয়ে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নাট্য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নির্মিত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হয়।কিন্তু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চলচ্চিত্রে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কাহিনি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বর্ণনার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সময়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সবচেয়ে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গুরুত্বপূর্ণ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হল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দৃশ্য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এখানে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কাহিনির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নাট্যরূপায়ণকে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দৃশ্যায়িত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করতে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সিনেমার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মাধ্যমগত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বৈশিষ্ট্য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হল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এ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বাস্তবকে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যথাযথ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ভাবে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ক্যামেরা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বন্দি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দর্শকের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কাছে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উপস্থিত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করতে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হয়।নাটকের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অভিনয়ের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সময়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অনেক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কিছুকে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চোখে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দেখে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শব্দ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শুনে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আমরা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অনেক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কিছু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অনুমান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বাস্তবতা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নিয়ে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প্রশ্ন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করি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সিনেমা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সব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কিছু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ক্যামেরা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বন্দি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স্থান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পরিবর্তন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অনুযায়ী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শট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পরিবর্তন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নেয়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Kalpurush" pitchFamily="2" charset="0"/>
                <a:cs typeface="Kalpurush" pitchFamily="2" charset="0"/>
              </a:rPr>
              <a:t>  </a:t>
            </a:r>
            <a:r>
              <a:rPr lang="en-US" sz="2800" dirty="0" err="1">
                <a:latin typeface="Kalpurush" pitchFamily="2" charset="0"/>
                <a:cs typeface="Kalpurush" pitchFamily="2" charset="0"/>
              </a:rPr>
              <a:t>নাটক</a:t>
            </a:r>
            <a:r>
              <a:rPr lang="en-US" sz="28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2800" dirty="0" err="1">
                <a:latin typeface="Kalpurush" pitchFamily="2" charset="0"/>
                <a:cs typeface="Kalpurush" pitchFamily="2" charset="0"/>
              </a:rPr>
              <a:t>চলচ্চিত্রের</a:t>
            </a:r>
            <a:r>
              <a:rPr lang="en-US" sz="2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latin typeface="Kalpurush" pitchFamily="2" charset="0"/>
                <a:cs typeface="Kalpurush" pitchFamily="2" charset="0"/>
              </a:rPr>
              <a:t>পার্থক্য</a:t>
            </a:r>
            <a:endParaRPr lang="en-US" sz="2800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dirty="0"/>
              <a:t>     ১) </a:t>
            </a:r>
            <a:r>
              <a:rPr lang="en-US" dirty="0" err="1"/>
              <a:t>মাধ্যমগত</a:t>
            </a:r>
            <a:r>
              <a:rPr lang="en-US" dirty="0"/>
              <a:t> </a:t>
            </a:r>
            <a:r>
              <a:rPr lang="en-US" dirty="0" err="1"/>
              <a:t>পার্থক্য</a:t>
            </a:r>
            <a:r>
              <a:rPr lang="en-US" dirty="0"/>
              <a:t>, </a:t>
            </a:r>
            <a:r>
              <a:rPr lang="en-US" dirty="0" err="1"/>
              <a:t>মাধ্যমের</a:t>
            </a:r>
            <a:r>
              <a:rPr lang="en-US" dirty="0"/>
              <a:t> </a:t>
            </a:r>
            <a:r>
              <a:rPr lang="en-US" dirty="0" err="1"/>
              <a:t>বিসমতাই</a:t>
            </a:r>
            <a:r>
              <a:rPr lang="en-US" dirty="0"/>
              <a:t> </a:t>
            </a:r>
            <a:r>
              <a:rPr lang="en-US" dirty="0" err="1"/>
              <a:t>এই</a:t>
            </a:r>
            <a:r>
              <a:rPr lang="en-US" dirty="0"/>
              <a:t> </a:t>
            </a:r>
            <a:r>
              <a:rPr lang="en-US" dirty="0" err="1"/>
              <a:t>পার্থক্যগুলির</a:t>
            </a:r>
            <a:r>
              <a:rPr lang="en-US" dirty="0"/>
              <a:t> </a:t>
            </a:r>
            <a:r>
              <a:rPr lang="en-US" dirty="0" err="1"/>
              <a:t>জন্ম</a:t>
            </a:r>
            <a:r>
              <a:rPr lang="en-US" dirty="0"/>
              <a:t> </a:t>
            </a:r>
            <a:r>
              <a:rPr lang="en-US" dirty="0" err="1"/>
              <a:t>দিয়েছে</a:t>
            </a:r>
            <a:r>
              <a:rPr lang="en-US" dirty="0"/>
              <a:t>।</a:t>
            </a:r>
          </a:p>
          <a:p>
            <a:pPr algn="just">
              <a:buNone/>
            </a:pPr>
            <a:r>
              <a:rPr lang="en-US" dirty="0">
                <a:latin typeface="Kalpurush" pitchFamily="2" charset="0"/>
                <a:cs typeface="Kalpurush" pitchFamily="2" charset="0"/>
              </a:rPr>
              <a:t>   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সম্পূর্ণ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দৃশ্য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নির্ভর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সংলাপ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শুধু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গল্পটাকে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এগিয়ে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নিয়ে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যাবে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দৃশ্যকে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জীবন্ত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তুলবে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প্রয়োজনে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শুধু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সংলাপ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ব্যবহার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অনেক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সময়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কথা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বলেও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অভিনয়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যায়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>
              <a:buNone/>
            </a:pPr>
            <a:r>
              <a:rPr lang="en-US" dirty="0">
                <a:latin typeface="Kalpurush" pitchFamily="2" charset="0"/>
                <a:cs typeface="Kalpurush" pitchFamily="2" charset="0"/>
              </a:rPr>
              <a:t>  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নাটক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সম্পূর্ণ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সংলাপ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নির্ভর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যেখানে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সম্পূর্ণ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গল্প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বলবে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চরিত্রগুলো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কথা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ছাড়া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নাটক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মঞ্চে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যথার্থভাবে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অভিনয়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জন্য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অনেক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নির্দেশ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থাকে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থাকেনা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নাটক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সাহিত্য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সাহিত্য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নির্ভর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হলেও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সাহিত্য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নাটক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শিল্পকলার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নির্দিষ্ট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রূপ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সিনেমা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মিশ্র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রূপ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>
              <a:buNone/>
            </a:pPr>
            <a:r>
              <a:rPr lang="en-US" dirty="0">
                <a:latin typeface="Kalpurush" pitchFamily="2" charset="0"/>
                <a:cs typeface="Kalpurush" pitchFamily="2" charset="0"/>
              </a:rPr>
              <a:t>২)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তুলনায়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নাটক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অত্যন্ত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সীমাবদ্ধ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গণ্ডির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মধ্যে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ঘরে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নাটক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স্থান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কালের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দ্বারা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ভীষণভাবে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নিয়ন্ত্রত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অনেক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স্বাধীন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চলচ্চিত্রে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তুলে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ধরা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আগে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থেকে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অভিনয়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শট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অনুযায়ী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স্থান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কাল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বদল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থাকে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নাটক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নির্দিষ্ট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সময়ে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নির্দিষ্ট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স্থানে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অভিনীত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‘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নাটকো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বহু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লোক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একসঙ্গে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বসে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উপভোগ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বটে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নাট্যকার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জানেন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মঞ্চের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বাইরেও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তাঁর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লেখার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একটা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মূল্য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আছে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সব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শ্রেষ্ঠ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নাটকের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সম্পূর্ণ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রসাস্বাদনে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বসে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পড়াও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একটা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অংশ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ঘণ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কাজেই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নাট্যকার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তাঁর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চিন্তার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এ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সম্ভাবনাকে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ধরে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নিয়ে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এগোন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চিত্রনাট্যকার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এরকম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কোনো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সম্ভাবনাই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কল্পনা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করার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অবকাশ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পান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>
              <a:buNone/>
            </a:pPr>
            <a:r>
              <a:rPr lang="en-US" dirty="0">
                <a:latin typeface="Kalpurush" pitchFamily="2" charset="0"/>
                <a:cs typeface="Kalpurush" pitchFamily="2" charset="0"/>
              </a:rPr>
              <a:t>৩)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নাটক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সম্পূর্ণ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জাতীয়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দেশজ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ভাষাই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বাহন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চিত্রনাট্য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একটা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উৎকট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দ্বন্দ্বে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সবসময়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ভোগে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দেশজ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পটভূমি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উপজীব্য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হলেও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আন্তির্জাতিক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ক্ষেত্রে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ছড়িয়ে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আছে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।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1451</TotalTime>
  <Words>3203</Words>
  <Application>Microsoft Office PowerPoint</Application>
  <PresentationFormat>Widescreen</PresentationFormat>
  <Paragraphs>78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Kalpurush</vt:lpstr>
      <vt:lpstr>Wingdings</vt:lpstr>
      <vt:lpstr>Office Theme</vt:lpstr>
      <vt:lpstr>‘চলচ্চিত্রের বিভিন্ন দিক’</vt:lpstr>
      <vt:lpstr>চলচ্চিত্র:</vt:lpstr>
      <vt:lpstr>চলচ্চিত্র নির্মাণে নানা উপাদান :  ১)চিত্রনাট্য:</vt:lpstr>
      <vt:lpstr>চিত্রনাট্য:</vt:lpstr>
      <vt:lpstr>চিত্রনাট্যের বৈশিষ্ট্য:</vt:lpstr>
      <vt:lpstr>চিত্রনাট্যের বৈশিষ্ট্য:</vt:lpstr>
      <vt:lpstr>চিত্রনাট্যের বৈশিষ্ট্য:</vt:lpstr>
      <vt:lpstr>নাটক ও চলচ্চিত্রের পার্থক্য</vt:lpstr>
      <vt:lpstr>  নাটক ও চলচ্চিত্রের পার্থক্য</vt:lpstr>
      <vt:lpstr>সাহিত্য ও চলচ্চিত্র: ১</vt:lpstr>
      <vt:lpstr>সাহিত্য ও চলচ্চিত্র:২</vt:lpstr>
      <vt:lpstr>সাহিত্য ও চলচ্চিত্র: (৩)</vt:lpstr>
      <vt:lpstr> সাহিত্য ও চলচ্চিত্র(৪)</vt:lpstr>
      <vt:lpstr>   সাহিত্য ও চলচিত্রের সম্পর্ক: ১</vt:lpstr>
      <vt:lpstr>সাহিত্য ও চলচ্চিত্রের সম্পর্ক :২</vt:lpstr>
      <vt:lpstr>সাহিত্য ও চলচ্চিত্রের সম্পর্ক ৩</vt:lpstr>
      <vt:lpstr>চলচ্চিত্র কী করে তৈরি হয়:</vt:lpstr>
      <vt:lpstr>শটের শ্রেনিবিভাগ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‘চলচ্চিত্রের বিভিন্ন দিক’</dc:title>
  <dc:creator>Home</dc:creator>
  <cp:lastModifiedBy>DEPT OF BENGALI SACM</cp:lastModifiedBy>
  <cp:revision>136</cp:revision>
  <dcterms:created xsi:type="dcterms:W3CDTF">2022-11-05T16:12:17Z</dcterms:created>
  <dcterms:modified xsi:type="dcterms:W3CDTF">2024-11-12T08:56:47Z</dcterms:modified>
</cp:coreProperties>
</file>