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59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54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70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503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8339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4758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178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727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76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69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527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27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53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69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842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75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52D8-959F-4B3C-AE25-590A252AEADA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B28999-4DB3-46EC-A0B1-57E38051FE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85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0D5AF2-5316-4DFF-AF49-4AB2AF4ED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878" y="2687965"/>
            <a:ext cx="7766936" cy="1646302"/>
          </a:xfrm>
        </p:spPr>
        <p:txBody>
          <a:bodyPr/>
          <a:lstStyle/>
          <a:p>
            <a:r>
              <a:rPr lang="en-IN" sz="6000" b="1" dirty="0"/>
              <a:t>RESEARCH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C74443F-6B7B-485A-900C-0CD69DE87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84" y="4938768"/>
            <a:ext cx="10804124" cy="300509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Dr.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Faruk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Mallick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Assistant Professor</a:t>
            </a:r>
          </a:p>
          <a:p>
            <a:pPr algn="ctr">
              <a:spcBef>
                <a:spcPts val="0"/>
              </a:spcBef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Department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of Geography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Saheed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Anurup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Chandra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Mahavidyalaya</a:t>
            </a:r>
            <a:endParaRPr lang="en-IN" sz="2400" b="1" dirty="0">
              <a:solidFill>
                <a:schemeClr val="accent4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D98956F-F79F-8F52-CF01-4F3E0CE62E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732" y="444375"/>
            <a:ext cx="5208378" cy="23437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E613D45-F77D-E23F-F78C-209EC6C2B5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608" y="1259267"/>
            <a:ext cx="1623892" cy="162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86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E843B6F-4AA9-4C7A-9417-1EFA4A213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6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	</a:t>
            </a: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Thank you </a:t>
            </a:r>
            <a:endParaRPr lang="en-IN" sz="8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CCCA000-0391-48FF-A8AD-C0EC63B6E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095" y="720006"/>
            <a:ext cx="2959145" cy="35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5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AB259C-28A8-44F5-9A12-C6238551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16132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Research Problem??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23706-B4B1-4263-B1B7-2A25CD49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32115"/>
            <a:ext cx="8596668" cy="3880773"/>
          </a:xfrm>
        </p:spPr>
        <p:txBody>
          <a:bodyPr/>
          <a:lstStyle/>
          <a:p>
            <a:pPr algn="just"/>
            <a:r>
              <a:rPr lang="en-IN" sz="2000" b="1" dirty="0"/>
              <a:t>It refers to some difficulty which a researcher experiences in the context of either a theoretical or practical situation.</a:t>
            </a:r>
          </a:p>
          <a:p>
            <a:pPr marL="0" indent="0" algn="just">
              <a:buNone/>
            </a:pPr>
            <a:endParaRPr lang="en-IN" sz="2000" b="1" dirty="0"/>
          </a:p>
          <a:p>
            <a:pPr algn="just"/>
            <a:r>
              <a:rPr lang="en-IN" sz="2000" b="1" dirty="0"/>
              <a:t>One wants to obtain a solution for the same.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6" name="Picture 2" descr="How to identify a researchable topic?">
            <a:extLst>
              <a:ext uri="{FF2B5EF4-FFF2-40B4-BE49-F238E27FC236}">
                <a16:creationId xmlns:a16="http://schemas.microsoft.com/office/drawing/2014/main" xmlns="" id="{F2AC7B9D-E8A8-4A80-82C9-AB3AB350D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03" y="35697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44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87C98-F672-466C-A861-0C653BA71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/>
              <a:t>Conditions that must met for the existence of a  research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C8EF37-F591-4B00-B5DF-A844868C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35797"/>
            <a:ext cx="8596668" cy="3880773"/>
          </a:xfrm>
        </p:spPr>
        <p:txBody>
          <a:bodyPr/>
          <a:lstStyle/>
          <a:p>
            <a:pPr lvl="0" algn="just"/>
            <a:r>
              <a:rPr lang="en-IN" sz="2000" b="1" dirty="0"/>
              <a:t>An individual (or a group or an organisation), to whom the problem can be attributed. </a:t>
            </a:r>
          </a:p>
          <a:p>
            <a:pPr lvl="0" algn="just"/>
            <a:r>
              <a:rPr lang="en-IN" sz="2000" b="1" dirty="0"/>
              <a:t>At least two courses of action, to be pursued. </a:t>
            </a:r>
          </a:p>
          <a:p>
            <a:pPr lvl="0" algn="just"/>
            <a:r>
              <a:rPr lang="en-IN" sz="2000" b="1" dirty="0"/>
              <a:t>At least two possible outcomes of the course of action, of which one should be preferable to the other. </a:t>
            </a:r>
          </a:p>
          <a:p>
            <a:pPr lvl="0" algn="just"/>
            <a:r>
              <a:rPr lang="en-IN" sz="2000" b="1" dirty="0"/>
              <a:t>The courses of action available must provide some chance of obtaining the objective.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0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942FF6-6F1B-4C90-94D7-22F869CB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996" y="609600"/>
            <a:ext cx="8596668" cy="775317"/>
          </a:xfrm>
        </p:spPr>
        <p:txBody>
          <a:bodyPr/>
          <a:lstStyle/>
          <a:p>
            <a:r>
              <a:rPr lang="en-IN" b="1" dirty="0"/>
              <a:t>Components of a research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6B3EF1-EA88-4E6B-82A9-5D326D11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76" y="1707828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IN" sz="2000" b="1" dirty="0"/>
              <a:t>An individual or a group which has some difficulty or the problem.</a:t>
            </a:r>
          </a:p>
          <a:p>
            <a:pPr marL="0" lvl="0" indent="0">
              <a:buNone/>
            </a:pPr>
            <a:endParaRPr lang="en-IN" sz="2000" b="1" dirty="0"/>
          </a:p>
          <a:p>
            <a:pPr lvl="0"/>
            <a:r>
              <a:rPr lang="en-IN" sz="2000" b="1" dirty="0"/>
              <a:t>Some objective(s) to be attained at. </a:t>
            </a:r>
          </a:p>
          <a:p>
            <a:pPr marL="0" lvl="0" indent="0">
              <a:buNone/>
            </a:pPr>
            <a:endParaRPr lang="en-IN" sz="2000" b="1" dirty="0"/>
          </a:p>
          <a:p>
            <a:pPr lvl="0"/>
            <a:r>
              <a:rPr lang="en-IN" sz="2000" b="1" dirty="0"/>
              <a:t>At least two courses of action for obtaining the objective(s).</a:t>
            </a:r>
          </a:p>
          <a:p>
            <a:pPr marL="0" lvl="0" indent="0">
              <a:buNone/>
            </a:pPr>
            <a:endParaRPr lang="en-IN" sz="2000" b="1" dirty="0"/>
          </a:p>
          <a:p>
            <a:r>
              <a:rPr lang="en-IN" sz="2000" b="1" dirty="0"/>
              <a:t>Researcher must answer the question concerning the relative efficiency of the possible alternatives.</a:t>
            </a:r>
          </a:p>
          <a:p>
            <a:pPr marL="0" indent="0">
              <a:buNone/>
            </a:pPr>
            <a:endParaRPr lang="en-IN" sz="2000" b="1" dirty="0"/>
          </a:p>
          <a:p>
            <a:pPr lvl="0"/>
            <a:r>
              <a:rPr lang="en-IN" sz="2000" b="1" dirty="0"/>
              <a:t>There must be some environment(s) to which the difficulty pertains.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479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A1198B-90A5-4A11-89AD-96ADC494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43993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000" b="1" dirty="0"/>
              <a:t>Points to be considered for selecting a research problem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200B14-C391-4F63-9A05-00C39B29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6288"/>
            <a:ext cx="8901672" cy="4292461"/>
          </a:xfrm>
        </p:spPr>
        <p:txBody>
          <a:bodyPr>
            <a:normAutofit/>
          </a:bodyPr>
          <a:lstStyle/>
          <a:p>
            <a:pPr lvl="0"/>
            <a:r>
              <a:rPr lang="en-IN" sz="2000" b="1" dirty="0"/>
              <a:t>Subject which is overdone should not be normally chosen.</a:t>
            </a:r>
          </a:p>
          <a:p>
            <a:pPr lvl="0"/>
            <a:r>
              <a:rPr lang="en-IN" sz="2000" b="1" dirty="0"/>
              <a:t>Controversial subject should not be chosen.</a:t>
            </a:r>
          </a:p>
          <a:p>
            <a:pPr lvl="0"/>
            <a:r>
              <a:rPr lang="en-IN" sz="2000" b="1" dirty="0"/>
              <a:t>Too narrow or too vague problems should be avoided.</a:t>
            </a:r>
          </a:p>
          <a:p>
            <a:pPr lvl="0"/>
            <a:r>
              <a:rPr lang="en-IN" sz="2000" b="1" dirty="0"/>
              <a:t>The subject should be familiar and feasible. </a:t>
            </a:r>
          </a:p>
          <a:p>
            <a:pPr lvl="0"/>
            <a:r>
              <a:rPr lang="en-IN" sz="2000" b="1" dirty="0"/>
              <a:t>One must have read articles published in current literature. </a:t>
            </a:r>
          </a:p>
          <a:p>
            <a:pPr lvl="0"/>
            <a:r>
              <a:rPr lang="en-US" sz="2000" b="1" dirty="0"/>
              <a:t>Must be focused and must result into the innovation of some new findings and methodology.  </a:t>
            </a:r>
          </a:p>
          <a:p>
            <a:pPr lvl="0"/>
            <a:r>
              <a:rPr lang="en-IN" b="1" dirty="0"/>
              <a:t>Costs involved and the time factor.</a:t>
            </a:r>
          </a:p>
          <a:p>
            <a:pPr lvl="0"/>
            <a:r>
              <a:rPr lang="en-IN" sz="2000" b="1" dirty="0"/>
              <a:t>Level of Interest.</a:t>
            </a:r>
          </a:p>
        </p:txBody>
      </p:sp>
    </p:spTree>
    <p:extLst>
      <p:ext uri="{BB962C8B-B14F-4D97-AF65-F5344CB8AC3E}">
        <p14:creationId xmlns:p14="http://schemas.microsoft.com/office/powerpoint/2010/main" val="371430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DC292-FF6E-4722-A517-8D12F80F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31" y="594698"/>
            <a:ext cx="8596668" cy="6925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Few questions to be answered to oneself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AB8A37-808E-40DB-9D36-7EF8A7203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IN" sz="2000" b="1" dirty="0"/>
              <a:t>Whether he is well equipped in terms of his background to carry out the research?</a:t>
            </a:r>
          </a:p>
          <a:p>
            <a:pPr marL="457200" lvl="1" indent="0">
              <a:buNone/>
            </a:pPr>
            <a:endParaRPr lang="en-IN" sz="2000" b="1" dirty="0"/>
          </a:p>
          <a:p>
            <a:pPr lvl="1"/>
            <a:r>
              <a:rPr lang="en-IN" sz="2000" b="1" dirty="0"/>
              <a:t>Whether the study falls within the budget he can afford?</a:t>
            </a:r>
          </a:p>
          <a:p>
            <a:pPr marL="457200" lvl="1" indent="0">
              <a:buNone/>
            </a:pPr>
            <a:endParaRPr lang="en-IN" sz="2000" b="1" dirty="0"/>
          </a:p>
          <a:p>
            <a:pPr lvl="1"/>
            <a:r>
              <a:rPr lang="en-IN" sz="2000" b="1" dirty="0"/>
              <a:t>Whether the necessary cooperation can be obtained from those who must participate in research?</a:t>
            </a:r>
          </a:p>
          <a:p>
            <a:pPr marL="457200" lvl="1" indent="0">
              <a:buNone/>
            </a:pPr>
            <a:endParaRPr lang="en-IN" sz="2000" b="1" dirty="0"/>
          </a:p>
          <a:p>
            <a:pPr lvl="1"/>
            <a:r>
              <a:rPr lang="en-IN" sz="2000" b="1" dirty="0"/>
              <a:t>Whether the research can be finished in a certain fixed period of time?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441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BD364-F7AD-4958-B4F5-DB9412F90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7255"/>
            <a:ext cx="8596668" cy="642151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000" b="1" dirty="0"/>
              <a:t>Necessity of Defining the Problem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5A3A46-9ED4-4002-868C-E9AF0527C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358" y="1823238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n-IN" sz="2000" b="1" dirty="0"/>
              <a:t>What data are to be collected? </a:t>
            </a:r>
          </a:p>
          <a:p>
            <a:pPr algn="just"/>
            <a:r>
              <a:rPr lang="en-IN" sz="2000" b="1" dirty="0"/>
              <a:t>What characteristics of data are relevant and need to be studied? </a:t>
            </a:r>
          </a:p>
          <a:p>
            <a:pPr algn="just"/>
            <a:r>
              <a:rPr lang="en-IN" sz="2000" b="1" dirty="0"/>
              <a:t>What relations are to be explored?</a:t>
            </a:r>
          </a:p>
          <a:p>
            <a:pPr algn="just"/>
            <a:r>
              <a:rPr lang="en-IN" sz="2000" b="1" dirty="0"/>
              <a:t>What techniques are to be used for the purpose?  </a:t>
            </a:r>
          </a:p>
          <a:p>
            <a:pPr algn="just"/>
            <a:endParaRPr lang="en-IN" sz="2000" b="1" dirty="0"/>
          </a:p>
          <a:p>
            <a:pPr marL="0" indent="0" algn="just">
              <a:buNone/>
            </a:pPr>
            <a:endParaRPr lang="en-IN" sz="2000" b="1" dirty="0"/>
          </a:p>
          <a:p>
            <a:pPr algn="just"/>
            <a:r>
              <a:rPr lang="en-IN" sz="2000" b="1" i="1" dirty="0"/>
              <a:t>Thus, defining a research problem properly is a prerequisite for any study and is a step of the highest importance. 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222582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1B2A1B-2745-423B-A36C-369FA863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190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000" b="1" dirty="0"/>
              <a:t>Techniques Involved in Defining a Problem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D1AE72-34D3-4AA3-AEAF-2191C62A9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676" y="2060633"/>
            <a:ext cx="8596668" cy="3880773"/>
          </a:xfrm>
        </p:spPr>
        <p:txBody>
          <a:bodyPr>
            <a:normAutofit/>
          </a:bodyPr>
          <a:lstStyle/>
          <a:p>
            <a:r>
              <a:rPr lang="en-IN" sz="2000" b="1" dirty="0"/>
              <a:t>Statement of the problem in a general way.</a:t>
            </a:r>
          </a:p>
          <a:p>
            <a:pPr marL="0" indent="0">
              <a:buNone/>
            </a:pPr>
            <a:endParaRPr lang="en-IN" sz="2000" b="1" dirty="0"/>
          </a:p>
          <a:p>
            <a:r>
              <a:rPr lang="en-IN" sz="2000" b="1" dirty="0"/>
              <a:t>Understanding the nature of the problem.</a:t>
            </a:r>
          </a:p>
          <a:p>
            <a:pPr marL="0" indent="0">
              <a:buNone/>
            </a:pPr>
            <a:endParaRPr lang="en-IN" sz="2000" b="1" dirty="0"/>
          </a:p>
          <a:p>
            <a:r>
              <a:rPr lang="en-IN" sz="2000" b="1" dirty="0"/>
              <a:t>Surveying the available literature.</a:t>
            </a:r>
          </a:p>
          <a:p>
            <a:pPr marL="0" indent="0">
              <a:buNone/>
            </a:pPr>
            <a:endParaRPr lang="en-IN" sz="2000" b="1" dirty="0"/>
          </a:p>
          <a:p>
            <a:r>
              <a:rPr lang="en-IN" sz="2000" b="1" dirty="0"/>
              <a:t>Developing the ideas through discussions.</a:t>
            </a:r>
          </a:p>
          <a:p>
            <a:pPr marL="0" indent="0">
              <a:buNone/>
            </a:pPr>
            <a:endParaRPr lang="en-IN" sz="2000" b="1" dirty="0"/>
          </a:p>
          <a:p>
            <a:r>
              <a:rPr lang="en-IN" sz="2000" b="1" dirty="0"/>
              <a:t>Rephrasing the research problem.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5029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93AC78-9DCE-4470-ACC4-C59F1A59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64" y="609600"/>
            <a:ext cx="8596668" cy="554182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Conclusions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26F03-7F08-48F1-9446-E9514A151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91" y="1606407"/>
            <a:ext cx="8596668" cy="3880773"/>
          </a:xfrm>
        </p:spPr>
        <p:txBody>
          <a:bodyPr>
            <a:normAutofit fontScale="25000" lnSpcReduction="20000"/>
          </a:bodyPr>
          <a:lstStyle/>
          <a:p>
            <a:r>
              <a:rPr lang="en-IN" sz="8000" b="1" i="1" dirty="0"/>
              <a:t>It follows a sequential pattern</a:t>
            </a:r>
          </a:p>
          <a:p>
            <a:pPr marL="1166813" indent="-271463">
              <a:buFont typeface="Wingdings" panose="05000000000000000000" pitchFamily="2" charset="2"/>
              <a:buChar char="v"/>
            </a:pPr>
            <a:r>
              <a:rPr lang="en-IN" sz="8000" b="1" dirty="0"/>
              <a:t>	the problem is stated in a general way.</a:t>
            </a:r>
          </a:p>
          <a:p>
            <a:pPr marL="1166813" indent="-271463">
              <a:buFont typeface="Wingdings" panose="05000000000000000000" pitchFamily="2" charset="2"/>
              <a:buChar char="v"/>
            </a:pPr>
            <a:r>
              <a:rPr lang="en-IN" sz="8000" b="1" dirty="0"/>
              <a:t>	the ambiguities are resolved.</a:t>
            </a:r>
          </a:p>
          <a:p>
            <a:pPr marL="1166813" indent="-271463">
              <a:buFont typeface="Wingdings" panose="05000000000000000000" pitchFamily="2" charset="2"/>
              <a:buChar char="v"/>
            </a:pPr>
            <a:r>
              <a:rPr lang="en-IN" sz="8000" b="1" dirty="0"/>
              <a:t>	thinking and rethinking process results in a more specific</a:t>
            </a:r>
          </a:p>
          <a:p>
            <a:pPr marL="895350" indent="0">
              <a:buNone/>
            </a:pPr>
            <a:r>
              <a:rPr lang="en-IN" sz="8000" b="1" dirty="0"/>
              <a:t> 	formulation of  problem so that it may be a realistic  in </a:t>
            </a:r>
          </a:p>
          <a:p>
            <a:pPr marL="895350" indent="0">
              <a:buNone/>
            </a:pPr>
            <a:r>
              <a:rPr lang="en-IN" sz="8000" b="1" dirty="0"/>
              <a:t>		terms of the available data and resources.</a:t>
            </a:r>
          </a:p>
          <a:p>
            <a:pPr marL="1166813" indent="-271463">
              <a:buFont typeface="Wingdings" panose="05000000000000000000" pitchFamily="2" charset="2"/>
              <a:buChar char="v"/>
            </a:pPr>
            <a:endParaRPr lang="en-IN" sz="8000" b="1" dirty="0"/>
          </a:p>
          <a:p>
            <a:r>
              <a:rPr lang="en-IN" sz="8000" b="1" i="1" dirty="0"/>
              <a:t>This results in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8000" b="1" dirty="0"/>
              <a:t>a well defined research problem that is meaningful.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8000" b="1" dirty="0"/>
              <a:t>equally capable of paving the way for the development of</a:t>
            </a:r>
          </a:p>
          <a:p>
            <a:pPr marL="914400" lvl="2" indent="0">
              <a:buNone/>
            </a:pPr>
            <a:r>
              <a:rPr lang="en-IN" sz="8000" b="1" dirty="0"/>
              <a:t>   working hypotheses.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8000" b="1" dirty="0"/>
              <a:t>solving the problem itself.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8950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416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Bahnschrift SemiBold Condensed</vt:lpstr>
      <vt:lpstr>Trebuchet MS</vt:lpstr>
      <vt:lpstr>Wingdings</vt:lpstr>
      <vt:lpstr>Wingdings 3</vt:lpstr>
      <vt:lpstr>Facet</vt:lpstr>
      <vt:lpstr>RESEARCH PROBLEM</vt:lpstr>
      <vt:lpstr>Research Problem??</vt:lpstr>
      <vt:lpstr>Conditions that must met for the existence of a  research problem</vt:lpstr>
      <vt:lpstr>Components of a research problem</vt:lpstr>
      <vt:lpstr>Points to be considered for selecting a research problem </vt:lpstr>
      <vt:lpstr>Few questions to be answered to oneself</vt:lpstr>
      <vt:lpstr>Necessity of Defining the Problem </vt:lpstr>
      <vt:lpstr>Techniques Involved in Defining a Problem 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PROBLEM</dc:title>
  <dc:creator>Arindip Diwan</dc:creator>
  <cp:lastModifiedBy>mrf</cp:lastModifiedBy>
  <cp:revision>18</cp:revision>
  <dcterms:created xsi:type="dcterms:W3CDTF">2020-04-28T06:59:30Z</dcterms:created>
  <dcterms:modified xsi:type="dcterms:W3CDTF">2024-11-21T07:38:42Z</dcterms:modified>
</cp:coreProperties>
</file>