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4" autoAdjust="0"/>
    <p:restoredTop sz="94660"/>
  </p:normalViewPr>
  <p:slideViewPr>
    <p:cSldViewPr snapToGrid="0">
      <p:cViewPr>
        <p:scale>
          <a:sx n="60" d="100"/>
          <a:sy n="60" d="100"/>
        </p:scale>
        <p:origin x="1829" y="5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BD78-99AA-4854-A787-3CE891055993}" type="datetimeFigureOut">
              <a:rPr lang="en-IN" smtClean="0"/>
              <a:t>21-08-2024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774F5FC-C6AF-4946-BE9B-2F8922CB47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5076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BD78-99AA-4854-A787-3CE891055993}" type="datetimeFigureOut">
              <a:rPr lang="en-IN" smtClean="0"/>
              <a:t>21-08-2024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74F5FC-C6AF-4946-BE9B-2F8922CB47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2666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BD78-99AA-4854-A787-3CE891055993}" type="datetimeFigureOut">
              <a:rPr lang="en-IN" smtClean="0"/>
              <a:t>21-08-2024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74F5FC-C6AF-4946-BE9B-2F8922CB47DB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9121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BD78-99AA-4854-A787-3CE891055993}" type="datetimeFigureOut">
              <a:rPr lang="en-IN" smtClean="0"/>
              <a:t>21-08-2024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74F5FC-C6AF-4946-BE9B-2F8922CB47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3224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BD78-99AA-4854-A787-3CE891055993}" type="datetimeFigureOut">
              <a:rPr lang="en-IN" smtClean="0"/>
              <a:t>21-08-2024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74F5FC-C6AF-4946-BE9B-2F8922CB47DB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9945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BD78-99AA-4854-A787-3CE891055993}" type="datetimeFigureOut">
              <a:rPr lang="en-IN" smtClean="0"/>
              <a:t>21-08-2024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74F5FC-C6AF-4946-BE9B-2F8922CB47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3283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BD78-99AA-4854-A787-3CE891055993}" type="datetimeFigureOut">
              <a:rPr lang="en-IN" smtClean="0"/>
              <a:t>21-08-2024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4F5FC-C6AF-4946-BE9B-2F8922CB47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7116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BD78-99AA-4854-A787-3CE891055993}" type="datetimeFigureOut">
              <a:rPr lang="en-IN" smtClean="0"/>
              <a:t>21-08-2024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4F5FC-C6AF-4946-BE9B-2F8922CB47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167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BD78-99AA-4854-A787-3CE891055993}" type="datetimeFigureOut">
              <a:rPr lang="en-IN" smtClean="0"/>
              <a:t>21-08-2024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4F5FC-C6AF-4946-BE9B-2F8922CB47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5261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BD78-99AA-4854-A787-3CE891055993}" type="datetimeFigureOut">
              <a:rPr lang="en-IN" smtClean="0"/>
              <a:t>21-08-2024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74F5FC-C6AF-4946-BE9B-2F8922CB47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700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BD78-99AA-4854-A787-3CE891055993}" type="datetimeFigureOut">
              <a:rPr lang="en-IN" smtClean="0"/>
              <a:t>21-08-2024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74F5FC-C6AF-4946-BE9B-2F8922CB47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752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BD78-99AA-4854-A787-3CE891055993}" type="datetimeFigureOut">
              <a:rPr lang="en-IN" smtClean="0"/>
              <a:t>21-08-2024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74F5FC-C6AF-4946-BE9B-2F8922CB47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077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BD78-99AA-4854-A787-3CE891055993}" type="datetimeFigureOut">
              <a:rPr lang="en-IN" smtClean="0"/>
              <a:t>21-08-2024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4F5FC-C6AF-4946-BE9B-2F8922CB47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5030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BD78-99AA-4854-A787-3CE891055993}" type="datetimeFigureOut">
              <a:rPr lang="en-IN" smtClean="0"/>
              <a:t>21-08-2024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4F5FC-C6AF-4946-BE9B-2F8922CB47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5885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BD78-99AA-4854-A787-3CE891055993}" type="datetimeFigureOut">
              <a:rPr lang="en-IN" smtClean="0"/>
              <a:t>21-08-2024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4F5FC-C6AF-4946-BE9B-2F8922CB47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2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BD78-99AA-4854-A787-3CE891055993}" type="datetimeFigureOut">
              <a:rPr lang="en-IN" smtClean="0"/>
              <a:t>21-08-2024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74F5FC-C6AF-4946-BE9B-2F8922CB47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6193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EBD78-99AA-4854-A787-3CE891055993}" type="datetimeFigureOut">
              <a:rPr lang="en-IN" smtClean="0"/>
              <a:t>21-08-2024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774F5FC-C6AF-4946-BE9B-2F8922CB47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606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রাঢ়ী</a:t>
            </a:r>
            <a:r>
              <a:rPr lang="en-US" dirty="0"/>
              <a:t> </a:t>
            </a:r>
            <a:r>
              <a:rPr lang="en-US" dirty="0" err="1"/>
              <a:t>উপভাষা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DR.SHYAMASRI MONDAL</a:t>
            </a:r>
          </a:p>
          <a:p>
            <a:r>
              <a:rPr lang="en-US" dirty="0"/>
              <a:t>ASSISTANT PROFESSOR</a:t>
            </a:r>
          </a:p>
          <a:p>
            <a:r>
              <a:rPr lang="en-US" dirty="0"/>
              <a:t>DEPARTMENT OF BENGALI</a:t>
            </a:r>
          </a:p>
          <a:p>
            <a:r>
              <a:rPr lang="en-US" dirty="0"/>
              <a:t>SAHEED ANURUP CHANDRA MAHAVIDYALAYA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8516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 err="1"/>
              <a:t>রাঢ়ী</a:t>
            </a:r>
            <a:r>
              <a:rPr lang="en-US" dirty="0"/>
              <a:t> </a:t>
            </a:r>
            <a:r>
              <a:rPr lang="en-US" dirty="0" err="1"/>
              <a:t>উপভাষার</a:t>
            </a:r>
            <a:r>
              <a:rPr lang="en-US" dirty="0"/>
              <a:t> </a:t>
            </a:r>
            <a:r>
              <a:rPr lang="en-US" dirty="0" err="1"/>
              <a:t>নিদর্শন</a:t>
            </a:r>
            <a:r>
              <a:rPr lang="en-US" dirty="0"/>
              <a:t> 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“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একজন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লোকের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দু’টি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ছেলে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ছিল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তাদের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মধ্যে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ছোটোটি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বাপকে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বললে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–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বাবা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আপনার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বিষয়ের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মধ্যে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যে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ভাগ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আমি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পাবো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তা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আমাকে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দিন্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‌।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তাতে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তাদের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বাপ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তার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বিষয়-আশয়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তাদের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মধ্যে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ভাগ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করে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cs typeface="Kalpurush" panose="02000600000000000000" pitchFamily="2" charset="0"/>
              </a:rPr>
              <a:t>দিলেন</a:t>
            </a: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”</a:t>
            </a:r>
            <a:endParaRPr lang="en-IN" sz="32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259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582" y="474454"/>
            <a:ext cx="8878016" cy="60384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রাঢ়ী</a:t>
            </a:r>
            <a:r>
              <a:rPr lang="en-US" dirty="0"/>
              <a:t> </a:t>
            </a:r>
            <a:r>
              <a:rPr lang="en-US" dirty="0" err="1"/>
              <a:t>উপভাষা</a:t>
            </a:r>
            <a:r>
              <a:rPr lang="en-US" dirty="0"/>
              <a:t>:</a:t>
            </a:r>
            <a:r>
              <a:rPr lang="bn-IN" dirty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940" y="974785"/>
            <a:ext cx="9954883" cy="6314535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/>
              <a:t>রাঢ়ীউপভাষা</a:t>
            </a:r>
            <a:r>
              <a:rPr lang="en-US" sz="2800" dirty="0"/>
              <a:t> </a:t>
            </a:r>
            <a:r>
              <a:rPr lang="en-US" sz="2800" dirty="0" err="1"/>
              <a:t>মধ্য</a:t>
            </a:r>
            <a:r>
              <a:rPr lang="en-US" sz="2800" dirty="0"/>
              <a:t> </a:t>
            </a:r>
            <a:r>
              <a:rPr lang="en-US" sz="2800" dirty="0" err="1"/>
              <a:t>পশ্চিমবঙ্গে</a:t>
            </a:r>
            <a:r>
              <a:rPr lang="en-US" sz="2800" dirty="0"/>
              <a:t> </a:t>
            </a:r>
            <a:r>
              <a:rPr lang="en-US" sz="2800" dirty="0" err="1"/>
              <a:t>প্রচলিত,এই</a:t>
            </a:r>
            <a:r>
              <a:rPr lang="en-US" sz="2800" dirty="0"/>
              <a:t> </a:t>
            </a:r>
            <a:r>
              <a:rPr lang="en-US" sz="2800" dirty="0" err="1"/>
              <a:t>এলাকাটি</a:t>
            </a:r>
            <a:r>
              <a:rPr lang="en-US" sz="2800" dirty="0"/>
              <a:t> </a:t>
            </a:r>
            <a:r>
              <a:rPr lang="en-US" sz="2800" dirty="0" err="1"/>
              <a:t>অর্থনৈতিক</a:t>
            </a:r>
            <a:r>
              <a:rPr lang="en-US" sz="2800" dirty="0"/>
              <a:t>, </a:t>
            </a:r>
            <a:r>
              <a:rPr lang="en-US" sz="2800" dirty="0" err="1"/>
              <a:t>রাজনৈতিক,প্রশাসনিক</a:t>
            </a:r>
            <a:r>
              <a:rPr lang="en-US" sz="2800" dirty="0"/>
              <a:t> </a:t>
            </a:r>
            <a:r>
              <a:rPr lang="en-US" sz="2800" dirty="0" err="1"/>
              <a:t>কারণে</a:t>
            </a:r>
            <a:r>
              <a:rPr lang="en-US" sz="2800" dirty="0"/>
              <a:t> </a:t>
            </a:r>
            <a:r>
              <a:rPr lang="en-US" sz="2800" dirty="0" err="1"/>
              <a:t>এই</a:t>
            </a:r>
            <a:r>
              <a:rPr lang="en-US" sz="2800" dirty="0"/>
              <a:t> </a:t>
            </a:r>
            <a:r>
              <a:rPr lang="en-US" sz="2800" dirty="0" err="1"/>
              <a:t>উপভাষাটি</a:t>
            </a:r>
            <a:r>
              <a:rPr lang="en-US" sz="2800" dirty="0"/>
              <a:t> </a:t>
            </a:r>
            <a:r>
              <a:rPr lang="en-US" sz="2800" dirty="0" err="1"/>
              <a:t>আদর্শ</a:t>
            </a:r>
            <a:r>
              <a:rPr lang="en-US" sz="2800" dirty="0"/>
              <a:t> </a:t>
            </a:r>
            <a:r>
              <a:rPr lang="en-US" sz="2800" dirty="0" err="1"/>
              <a:t>ভাষার</a:t>
            </a:r>
            <a:r>
              <a:rPr lang="en-US" sz="2800" dirty="0"/>
              <a:t> </a:t>
            </a:r>
            <a:r>
              <a:rPr lang="en-US" sz="2800" dirty="0" err="1"/>
              <a:t>মর্যাদা</a:t>
            </a:r>
            <a:r>
              <a:rPr lang="en-US" sz="2800" dirty="0"/>
              <a:t> </a:t>
            </a:r>
            <a:r>
              <a:rPr lang="en-US" sz="2800" dirty="0" err="1"/>
              <a:t>পেয়েছে</a:t>
            </a:r>
            <a:r>
              <a:rPr lang="en-US" sz="2800" dirty="0"/>
              <a:t>। </a:t>
            </a:r>
            <a:r>
              <a:rPr lang="en-US" sz="2800" dirty="0" err="1"/>
              <a:t>এই</a:t>
            </a:r>
            <a:r>
              <a:rPr lang="en-US" sz="2800" dirty="0"/>
              <a:t> </a:t>
            </a:r>
            <a:r>
              <a:rPr lang="en-US" sz="2800" dirty="0" err="1"/>
              <a:t>ভাষায়</a:t>
            </a:r>
            <a:r>
              <a:rPr lang="en-US" sz="2800" dirty="0"/>
              <a:t> </a:t>
            </a:r>
            <a:r>
              <a:rPr lang="en-US" sz="2800" dirty="0" err="1"/>
              <a:t>সাধারণ</a:t>
            </a:r>
            <a:r>
              <a:rPr lang="en-US" sz="2800" dirty="0"/>
              <a:t> </a:t>
            </a:r>
            <a:r>
              <a:rPr lang="en-US" sz="2800" dirty="0" err="1"/>
              <a:t>সাহিত্য</a:t>
            </a:r>
            <a:r>
              <a:rPr lang="en-US" sz="2800" dirty="0"/>
              <a:t> </a:t>
            </a:r>
            <a:r>
              <a:rPr lang="en-US" sz="2800" dirty="0" err="1"/>
              <a:t>রচনা</a:t>
            </a:r>
            <a:r>
              <a:rPr lang="en-US" sz="2800" dirty="0"/>
              <a:t> </a:t>
            </a:r>
            <a:r>
              <a:rPr lang="en-US" sz="2800" dirty="0" err="1"/>
              <a:t>হয়</a:t>
            </a:r>
            <a:r>
              <a:rPr lang="en-US" sz="2800" dirty="0"/>
              <a:t>, </a:t>
            </a:r>
            <a:r>
              <a:rPr lang="en-US" sz="2800" dirty="0" err="1"/>
              <a:t>প্রচলিত</a:t>
            </a:r>
            <a:r>
              <a:rPr lang="en-US" sz="2800" dirty="0"/>
              <a:t> </a:t>
            </a:r>
            <a:r>
              <a:rPr lang="en-US" sz="2800" dirty="0" err="1"/>
              <a:t>এলাকা</a:t>
            </a:r>
            <a:r>
              <a:rPr lang="en-US" sz="2800" dirty="0"/>
              <a:t> </a:t>
            </a:r>
            <a:r>
              <a:rPr lang="en-US" sz="2800" dirty="0" err="1"/>
              <a:t>অনুযায়ী</a:t>
            </a:r>
            <a:r>
              <a:rPr lang="en-US" sz="2800" dirty="0"/>
              <a:t> </a:t>
            </a:r>
            <a:r>
              <a:rPr lang="en-US" sz="2800" dirty="0" err="1"/>
              <a:t>দুটি</a:t>
            </a:r>
            <a:r>
              <a:rPr lang="en-US" sz="2800" dirty="0"/>
              <a:t> </a:t>
            </a:r>
            <a:r>
              <a:rPr lang="en-US" sz="2800" dirty="0" err="1"/>
              <a:t>পর্যায়ে</a:t>
            </a:r>
            <a:r>
              <a:rPr lang="en-US" sz="2800" dirty="0"/>
              <a:t> </a:t>
            </a:r>
            <a:r>
              <a:rPr lang="en-US" sz="2800" dirty="0" err="1"/>
              <a:t>বিভক্ত,পশ্চিম</a:t>
            </a:r>
            <a:r>
              <a:rPr lang="en-US" sz="2800" dirty="0"/>
              <a:t> </a:t>
            </a:r>
            <a:r>
              <a:rPr lang="en-US" sz="2800" dirty="0" err="1"/>
              <a:t>রাঢ়ী</a:t>
            </a:r>
            <a:r>
              <a:rPr lang="en-US" sz="2800" dirty="0"/>
              <a:t> ও </a:t>
            </a:r>
            <a:r>
              <a:rPr lang="en-US" sz="2800" dirty="0" err="1"/>
              <a:t>পূর্ব</a:t>
            </a:r>
            <a:r>
              <a:rPr lang="en-US" sz="2800" dirty="0"/>
              <a:t> </a:t>
            </a:r>
            <a:r>
              <a:rPr lang="en-US" sz="2800" dirty="0" err="1"/>
              <a:t>রাঢ়ী</a:t>
            </a:r>
            <a:r>
              <a:rPr lang="en-US" sz="2800" dirty="0"/>
              <a:t>। </a:t>
            </a:r>
            <a:r>
              <a:rPr lang="en-US" sz="2800" dirty="0" err="1"/>
              <a:t>পশ্চিম</a:t>
            </a:r>
            <a:r>
              <a:rPr lang="en-US" sz="2800" dirty="0"/>
              <a:t> </a:t>
            </a:r>
            <a:r>
              <a:rPr lang="en-US" sz="2800" dirty="0" err="1"/>
              <a:t>রাঢ়ী</a:t>
            </a:r>
            <a:r>
              <a:rPr lang="en-US" sz="2800" dirty="0"/>
              <a:t> </a:t>
            </a:r>
            <a:r>
              <a:rPr lang="en-US" sz="2800" dirty="0" err="1"/>
              <a:t>প্রচলিত</a:t>
            </a:r>
            <a:r>
              <a:rPr lang="en-US" sz="2800" dirty="0"/>
              <a:t> </a:t>
            </a:r>
            <a:r>
              <a:rPr lang="en-US" sz="2800" dirty="0" err="1"/>
              <a:t>এলাকা</a:t>
            </a:r>
            <a:r>
              <a:rPr lang="en-US" sz="2800" dirty="0"/>
              <a:t> </a:t>
            </a:r>
            <a:r>
              <a:rPr lang="en-US" sz="2800" dirty="0" err="1"/>
              <a:t>হল</a:t>
            </a:r>
            <a:r>
              <a:rPr lang="en-US" sz="2800" dirty="0"/>
              <a:t> </a:t>
            </a:r>
            <a:r>
              <a:rPr lang="en-US" sz="2800" dirty="0" err="1"/>
              <a:t>বীরভূম</a:t>
            </a:r>
            <a:r>
              <a:rPr lang="en-US" sz="2800" dirty="0"/>
              <a:t>, </a:t>
            </a:r>
            <a:r>
              <a:rPr lang="en-US" sz="2800" dirty="0" err="1"/>
              <a:t>বর্ধমান,পূর্ব</a:t>
            </a:r>
            <a:r>
              <a:rPr lang="en-US" sz="2800" dirty="0"/>
              <a:t> </a:t>
            </a:r>
            <a:r>
              <a:rPr lang="en-US" sz="2800" dirty="0" err="1"/>
              <a:t>বাঁকুড়া</a:t>
            </a:r>
            <a:r>
              <a:rPr lang="en-US" sz="2800" dirty="0"/>
              <a:t>। </a:t>
            </a:r>
            <a:r>
              <a:rPr lang="en-US" sz="2800" dirty="0" err="1"/>
              <a:t>পূর্ব</a:t>
            </a:r>
            <a:r>
              <a:rPr lang="en-US" sz="2800" dirty="0"/>
              <a:t> </a:t>
            </a:r>
            <a:r>
              <a:rPr lang="en-US" sz="2800" dirty="0" err="1"/>
              <a:t>রাঢ়ী</a:t>
            </a:r>
            <a:r>
              <a:rPr lang="en-US" sz="2800" dirty="0"/>
              <a:t> – </a:t>
            </a:r>
            <a:r>
              <a:rPr lang="en-US" sz="2800" dirty="0" err="1"/>
              <a:t>কলকাতা</a:t>
            </a:r>
            <a:r>
              <a:rPr lang="en-US" sz="2800" dirty="0"/>
              <a:t>, ২৪পরগণ,নদীয়া, </a:t>
            </a:r>
            <a:r>
              <a:rPr lang="en-US" sz="2800" dirty="0" err="1"/>
              <a:t>হাওড়া,হুগলী</a:t>
            </a:r>
            <a:r>
              <a:rPr lang="en-US" sz="2800" dirty="0"/>
              <a:t>, </a:t>
            </a:r>
            <a:r>
              <a:rPr lang="en-US" sz="2800" dirty="0" err="1"/>
              <a:t>উত্তর-পূর্ব</a:t>
            </a:r>
            <a:r>
              <a:rPr lang="en-US" sz="2800" dirty="0"/>
              <a:t> </a:t>
            </a:r>
            <a:r>
              <a:rPr lang="en-US" sz="2800" dirty="0" err="1"/>
              <a:t>মেদিনীপুর</a:t>
            </a:r>
            <a:r>
              <a:rPr lang="en-US" sz="2800" dirty="0"/>
              <a:t>, </a:t>
            </a:r>
            <a:r>
              <a:rPr lang="en-US" sz="2800" dirty="0" err="1"/>
              <a:t>মুর্শিদাবাদ</a:t>
            </a:r>
            <a:r>
              <a:rPr lang="en-US" sz="2800" dirty="0"/>
              <a:t>। </a:t>
            </a:r>
          </a:p>
          <a:p>
            <a:pPr algn="just"/>
            <a:r>
              <a:rPr lang="en-US" sz="2800" dirty="0" err="1"/>
              <a:t>রাঢ়ী</a:t>
            </a:r>
            <a:r>
              <a:rPr lang="en-US" sz="2800" dirty="0"/>
              <a:t> </a:t>
            </a:r>
            <a:r>
              <a:rPr lang="en-US" sz="2800" dirty="0" err="1"/>
              <a:t>উপভাষার</a:t>
            </a:r>
            <a:r>
              <a:rPr lang="en-US" sz="2800" dirty="0"/>
              <a:t> </a:t>
            </a:r>
            <a:r>
              <a:rPr lang="en-US" sz="2800" dirty="0" err="1"/>
              <a:t>ধ্বনিতাত্ত্বিক</a:t>
            </a:r>
            <a:r>
              <a:rPr lang="en-US" sz="2800" dirty="0"/>
              <a:t>  </a:t>
            </a:r>
            <a:r>
              <a:rPr lang="en-US" sz="2800" dirty="0" err="1"/>
              <a:t>বৈশিষ্ট্য</a:t>
            </a:r>
            <a:r>
              <a:rPr lang="en-US" sz="2800" dirty="0"/>
              <a:t>:</a:t>
            </a:r>
          </a:p>
          <a:p>
            <a:pPr marL="0" indent="0" algn="just">
              <a:buNone/>
            </a:pPr>
            <a:r>
              <a:rPr lang="en-US" sz="2800" dirty="0"/>
              <a:t> ১)ই, </a:t>
            </a:r>
            <a:r>
              <a:rPr lang="en-US" sz="2800" dirty="0" err="1"/>
              <a:t>উ,ক্ষ</a:t>
            </a:r>
            <a:r>
              <a:rPr lang="en-US" sz="2800" dirty="0"/>
              <a:t> </a:t>
            </a:r>
            <a:r>
              <a:rPr lang="en-US" sz="2800" dirty="0" err="1"/>
              <a:t>এবং</a:t>
            </a:r>
            <a:r>
              <a:rPr lang="en-US" sz="2800" dirty="0"/>
              <a:t> য-</a:t>
            </a:r>
            <a:r>
              <a:rPr lang="en-US" sz="2800" dirty="0" err="1"/>
              <a:t>ফলা</a:t>
            </a:r>
            <a:r>
              <a:rPr lang="en-US" sz="2800" dirty="0"/>
              <a:t> </a:t>
            </a:r>
            <a:r>
              <a:rPr lang="en-US" sz="2800" dirty="0" err="1"/>
              <a:t>যুক্ত</a:t>
            </a:r>
            <a:r>
              <a:rPr lang="en-US" sz="2800" dirty="0"/>
              <a:t> </a:t>
            </a:r>
            <a:r>
              <a:rPr lang="en-US" sz="2800" dirty="0" err="1"/>
              <a:t>ব্যঞ্জনের</a:t>
            </a:r>
            <a:r>
              <a:rPr lang="en-US" sz="2800" dirty="0"/>
              <a:t> </a:t>
            </a:r>
            <a:r>
              <a:rPr lang="en-US" sz="2800" dirty="0" err="1"/>
              <a:t>পূর্ববর্তী</a:t>
            </a:r>
            <a:r>
              <a:rPr lang="en-US" sz="2800" dirty="0"/>
              <a:t> ‘অ’ </a:t>
            </a:r>
            <a:r>
              <a:rPr lang="en-US" sz="2800" dirty="0" err="1"/>
              <a:t>এর</a:t>
            </a:r>
            <a:r>
              <a:rPr lang="en-US" sz="2800" dirty="0"/>
              <a:t> </a:t>
            </a:r>
            <a:r>
              <a:rPr lang="en-US" sz="2800" dirty="0" err="1"/>
              <a:t>উচ্চারণ</a:t>
            </a:r>
            <a:r>
              <a:rPr lang="en-US" sz="2800" dirty="0"/>
              <a:t> </a:t>
            </a:r>
            <a:r>
              <a:rPr lang="en-US" sz="2800" dirty="0" err="1"/>
              <a:t>হয়</a:t>
            </a:r>
            <a:r>
              <a:rPr lang="en-US" sz="2800" dirty="0"/>
              <a:t> ‘ও’। </a:t>
            </a:r>
            <a:r>
              <a:rPr lang="en-US" sz="2800" dirty="0" err="1"/>
              <a:t>যেমন</a:t>
            </a:r>
            <a:r>
              <a:rPr lang="en-US" sz="2800" dirty="0"/>
              <a:t> – </a:t>
            </a:r>
            <a:r>
              <a:rPr lang="en-US" sz="2800" dirty="0" err="1"/>
              <a:t>অতি</a:t>
            </a:r>
            <a:r>
              <a:rPr lang="en-US" sz="2800" dirty="0"/>
              <a:t>&gt;(</a:t>
            </a:r>
            <a:r>
              <a:rPr lang="en-US" sz="2800" dirty="0" err="1"/>
              <a:t>ওতি</a:t>
            </a:r>
            <a:r>
              <a:rPr lang="en-US" sz="2800" dirty="0"/>
              <a:t>), (</a:t>
            </a:r>
            <a:r>
              <a:rPr lang="en-US" sz="2800" dirty="0" err="1"/>
              <a:t>মধু</a:t>
            </a:r>
            <a:r>
              <a:rPr lang="en-US" sz="2800" dirty="0"/>
              <a:t>&gt;</a:t>
            </a:r>
            <a:r>
              <a:rPr lang="en-US" sz="2800" dirty="0" err="1"/>
              <a:t>মোধু</a:t>
            </a:r>
            <a:r>
              <a:rPr lang="en-US" sz="2800" dirty="0"/>
              <a:t>), </a:t>
            </a:r>
            <a:r>
              <a:rPr lang="en-US" sz="2800" dirty="0" err="1"/>
              <a:t>লক্ষ</a:t>
            </a:r>
            <a:r>
              <a:rPr lang="en-US" sz="2800" dirty="0"/>
              <a:t>&gt;(</a:t>
            </a:r>
            <a:r>
              <a:rPr lang="en-US" sz="2800" dirty="0" err="1"/>
              <a:t>লোক্‌খো</a:t>
            </a:r>
            <a:r>
              <a:rPr lang="en-US" sz="2800" dirty="0"/>
              <a:t>), </a:t>
            </a:r>
            <a:r>
              <a:rPr lang="en-US" sz="2800" dirty="0" err="1"/>
              <a:t>সত্য</a:t>
            </a:r>
            <a:r>
              <a:rPr lang="en-US" sz="2800" dirty="0"/>
              <a:t>&gt;(</a:t>
            </a:r>
            <a:r>
              <a:rPr lang="en-US" sz="2800" dirty="0" err="1"/>
              <a:t>শোত্তো</a:t>
            </a:r>
            <a:r>
              <a:rPr lang="en-US" sz="2800" dirty="0"/>
              <a:t>)</a:t>
            </a:r>
          </a:p>
          <a:p>
            <a:pPr marL="0" indent="0" algn="just">
              <a:buNone/>
            </a:pPr>
            <a:r>
              <a:rPr lang="en-US" sz="2800" dirty="0"/>
              <a:t> ২)</a:t>
            </a:r>
            <a:r>
              <a:rPr lang="en-US" sz="2800" dirty="0" err="1"/>
              <a:t>পশ্চিমবঙ্গের</a:t>
            </a:r>
            <a:r>
              <a:rPr lang="en-US" sz="2800" dirty="0"/>
              <a:t> </a:t>
            </a:r>
            <a:r>
              <a:rPr lang="en-US" sz="2800" dirty="0" err="1"/>
              <a:t>রাঢ়ী</a:t>
            </a:r>
            <a:r>
              <a:rPr lang="en-US" sz="2800" dirty="0"/>
              <a:t> </a:t>
            </a:r>
            <a:r>
              <a:rPr lang="en-US" sz="2800" dirty="0" err="1"/>
              <a:t>উপভাষায়</a:t>
            </a:r>
            <a:r>
              <a:rPr lang="en-US" sz="2800" dirty="0"/>
              <a:t> </a:t>
            </a:r>
            <a:r>
              <a:rPr lang="en-US" sz="2800" dirty="0" err="1"/>
              <a:t>অপিনিহিতির</a:t>
            </a:r>
            <a:r>
              <a:rPr lang="en-US" sz="2800" dirty="0"/>
              <a:t> </a:t>
            </a:r>
            <a:r>
              <a:rPr lang="en-US" sz="2800" dirty="0" err="1"/>
              <a:t>পরবর্তী</a:t>
            </a:r>
            <a:r>
              <a:rPr lang="en-US" sz="2800" dirty="0"/>
              <a:t> </a:t>
            </a:r>
            <a:r>
              <a:rPr lang="en-US" sz="2800" dirty="0" err="1"/>
              <a:t>ধাপের</a:t>
            </a:r>
            <a:r>
              <a:rPr lang="en-US" sz="2800" dirty="0"/>
              <a:t> </a:t>
            </a:r>
            <a:r>
              <a:rPr lang="en-US" sz="2800" dirty="0" err="1"/>
              <a:t>অভিশ্রুতি</a:t>
            </a:r>
            <a:r>
              <a:rPr lang="en-US" sz="2800" dirty="0"/>
              <a:t> </a:t>
            </a:r>
            <a:r>
              <a:rPr lang="en-US" sz="2800" dirty="0" err="1"/>
              <a:t>ধ্বনি</a:t>
            </a:r>
            <a:r>
              <a:rPr lang="en-US" sz="2800" dirty="0"/>
              <a:t> </a:t>
            </a:r>
            <a:r>
              <a:rPr lang="en-US" sz="2800" dirty="0" err="1"/>
              <a:t>পরিবর্তন</a:t>
            </a:r>
            <a:r>
              <a:rPr lang="en-US" sz="2800" dirty="0"/>
              <a:t> </a:t>
            </a:r>
            <a:r>
              <a:rPr lang="en-US" sz="2800" dirty="0" err="1"/>
              <a:t>প্রক্রিয়া</a:t>
            </a:r>
            <a:r>
              <a:rPr lang="en-US" sz="2800" dirty="0"/>
              <a:t> </a:t>
            </a:r>
            <a:r>
              <a:rPr lang="en-US" sz="2800" dirty="0" err="1"/>
              <a:t>দেখা</a:t>
            </a:r>
            <a:r>
              <a:rPr lang="en-US" sz="2800" dirty="0"/>
              <a:t> </a:t>
            </a:r>
            <a:r>
              <a:rPr lang="en-US" sz="2800" dirty="0" err="1"/>
              <a:t>যায়</a:t>
            </a:r>
            <a:r>
              <a:rPr lang="en-US" sz="2800" dirty="0"/>
              <a:t>। </a:t>
            </a:r>
            <a:r>
              <a:rPr lang="en-US" sz="2800" dirty="0" err="1"/>
              <a:t>যেমন</a:t>
            </a:r>
            <a:r>
              <a:rPr lang="en-US" sz="2800" dirty="0"/>
              <a:t> </a:t>
            </a:r>
            <a:r>
              <a:rPr lang="en-US" sz="2800" dirty="0" err="1"/>
              <a:t>আজ</a:t>
            </a:r>
            <a:r>
              <a:rPr lang="en-US" sz="2800" dirty="0"/>
              <a:t>&gt;</a:t>
            </a:r>
            <a:r>
              <a:rPr lang="en-US" sz="2800" dirty="0" err="1"/>
              <a:t>আইজ</a:t>
            </a:r>
            <a:r>
              <a:rPr lang="en-US" sz="2800" dirty="0"/>
              <a:t>&gt; </a:t>
            </a:r>
            <a:r>
              <a:rPr lang="en-US" sz="2800" dirty="0" err="1"/>
              <a:t>আজ</a:t>
            </a:r>
            <a:r>
              <a:rPr lang="en-US" sz="2800" dirty="0"/>
              <a:t>, </a:t>
            </a:r>
            <a:r>
              <a:rPr lang="en-US" sz="2800" dirty="0" err="1"/>
              <a:t>করিয়া</a:t>
            </a:r>
            <a:r>
              <a:rPr lang="en-US" sz="2800" dirty="0"/>
              <a:t>&gt; </a:t>
            </a:r>
            <a:r>
              <a:rPr lang="en-US" sz="2800" dirty="0" err="1"/>
              <a:t>কইর‍্যা</a:t>
            </a:r>
            <a:r>
              <a:rPr lang="en-US" sz="2800" dirty="0"/>
              <a:t>&gt;</a:t>
            </a:r>
            <a:r>
              <a:rPr lang="en-US" sz="2800" dirty="0" err="1"/>
              <a:t>করে</a:t>
            </a:r>
            <a:r>
              <a:rPr lang="en-US" sz="2800" dirty="0"/>
              <a:t> ( </a:t>
            </a:r>
            <a:r>
              <a:rPr lang="en-US" sz="2800" dirty="0" err="1"/>
              <a:t>এখানে</a:t>
            </a:r>
            <a:r>
              <a:rPr lang="en-US" sz="2800" dirty="0"/>
              <a:t> </a:t>
            </a:r>
            <a:r>
              <a:rPr lang="en-US" sz="2800" dirty="0" err="1"/>
              <a:t>অপিনিহিতির</a:t>
            </a:r>
            <a:r>
              <a:rPr lang="en-US" sz="2800" dirty="0"/>
              <a:t> </a:t>
            </a:r>
            <a:r>
              <a:rPr lang="en-US" sz="2800" dirty="0" err="1"/>
              <a:t>ফলে</a:t>
            </a:r>
            <a:r>
              <a:rPr lang="en-US" sz="2800" dirty="0"/>
              <a:t> </a:t>
            </a:r>
            <a:r>
              <a:rPr lang="en-US" sz="2800" dirty="0" err="1"/>
              <a:t>পূর্ববর্তী</a:t>
            </a:r>
            <a:r>
              <a:rPr lang="en-US" sz="2800" dirty="0"/>
              <a:t> </a:t>
            </a:r>
            <a:r>
              <a:rPr lang="en-US" sz="2800" dirty="0" err="1"/>
              <a:t>ব্যঞ্জনের</a:t>
            </a:r>
            <a:r>
              <a:rPr lang="en-US" sz="2800" dirty="0"/>
              <a:t> </a:t>
            </a:r>
            <a:r>
              <a:rPr lang="en-US" sz="2800" dirty="0" err="1"/>
              <a:t>পূর্বে</a:t>
            </a:r>
            <a:r>
              <a:rPr lang="en-US" sz="2800" dirty="0"/>
              <a:t> </a:t>
            </a:r>
            <a:r>
              <a:rPr lang="en-US" sz="2800" dirty="0" err="1"/>
              <a:t>সরে</a:t>
            </a:r>
            <a:r>
              <a:rPr lang="en-US" sz="2800" dirty="0"/>
              <a:t> </a:t>
            </a:r>
            <a:r>
              <a:rPr lang="en-US" sz="2800" dirty="0" err="1"/>
              <a:t>আসা</a:t>
            </a:r>
            <a:r>
              <a:rPr lang="en-US" sz="2800" dirty="0"/>
              <a:t> </a:t>
            </a:r>
            <a:r>
              <a:rPr lang="en-US" sz="2800" dirty="0" err="1"/>
              <a:t>এই</a:t>
            </a:r>
            <a:r>
              <a:rPr lang="en-US" sz="2800" dirty="0"/>
              <a:t> ই ও উ </a:t>
            </a:r>
            <a:r>
              <a:rPr lang="en-US" sz="2800" dirty="0" err="1"/>
              <a:t>পূর্ববর্তী</a:t>
            </a:r>
            <a:r>
              <a:rPr lang="en-US" sz="2800" dirty="0"/>
              <a:t> </a:t>
            </a:r>
            <a:r>
              <a:rPr lang="en-US" sz="2800" dirty="0" err="1"/>
              <a:t>স্বরধ্বনির</a:t>
            </a:r>
            <a:r>
              <a:rPr lang="en-US" sz="2800" dirty="0"/>
              <a:t> </a:t>
            </a:r>
            <a:r>
              <a:rPr lang="en-US" sz="2800" dirty="0" err="1"/>
              <a:t>সঙ্গে</a:t>
            </a:r>
            <a:r>
              <a:rPr lang="en-US" sz="2800" dirty="0"/>
              <a:t> </a:t>
            </a:r>
            <a:r>
              <a:rPr lang="en-US" sz="2800" dirty="0" err="1"/>
              <a:t>মিশে</a:t>
            </a:r>
            <a:r>
              <a:rPr lang="en-US" sz="2800" dirty="0"/>
              <a:t> </a:t>
            </a:r>
            <a:r>
              <a:rPr lang="en-US" sz="2800" dirty="0" err="1"/>
              <a:t>যায়</a:t>
            </a:r>
            <a:r>
              <a:rPr lang="en-US" sz="2800" dirty="0"/>
              <a:t> </a:t>
            </a:r>
            <a:r>
              <a:rPr lang="en-US" sz="2800" dirty="0" err="1"/>
              <a:t>এবং</a:t>
            </a:r>
            <a:r>
              <a:rPr lang="en-US" sz="2800" dirty="0"/>
              <a:t> </a:t>
            </a:r>
            <a:r>
              <a:rPr lang="en-US" sz="2800" dirty="0" err="1"/>
              <a:t>তার</a:t>
            </a:r>
            <a:r>
              <a:rPr lang="en-US" sz="2800" dirty="0"/>
              <a:t> </a:t>
            </a:r>
            <a:r>
              <a:rPr lang="en-US" sz="2800" dirty="0" err="1"/>
              <a:t>পরবর্তী</a:t>
            </a:r>
            <a:r>
              <a:rPr lang="en-US" sz="2800" dirty="0"/>
              <a:t> </a:t>
            </a:r>
            <a:r>
              <a:rPr lang="en-US" sz="2800" dirty="0" err="1"/>
              <a:t>স্বরধ্বনিকেও</a:t>
            </a:r>
            <a:r>
              <a:rPr lang="en-US" sz="2800" dirty="0"/>
              <a:t> </a:t>
            </a:r>
            <a:r>
              <a:rPr lang="en-US" sz="2800" dirty="0" err="1"/>
              <a:t>পরিবর্তিত</a:t>
            </a:r>
            <a:r>
              <a:rPr lang="en-US" sz="2800" dirty="0"/>
              <a:t> </a:t>
            </a:r>
            <a:r>
              <a:rPr lang="en-US" sz="2800" dirty="0" err="1"/>
              <a:t>করে</a:t>
            </a:r>
            <a:r>
              <a:rPr lang="en-US" sz="2800" dirty="0"/>
              <a:t> </a:t>
            </a:r>
            <a:r>
              <a:rPr lang="en-US" sz="2800" dirty="0" err="1"/>
              <a:t>ফেলে</a:t>
            </a:r>
            <a:r>
              <a:rPr lang="en-US" sz="2800" dirty="0"/>
              <a:t>।</a:t>
            </a:r>
          </a:p>
          <a:p>
            <a:pPr marL="0" indent="0" algn="just">
              <a:buNone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38721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9019" y="624110"/>
            <a:ext cx="9865593" cy="1280890"/>
          </a:xfrm>
        </p:spPr>
        <p:txBody>
          <a:bodyPr/>
          <a:lstStyle/>
          <a:p>
            <a:br>
              <a:rPr lang="en-US" dirty="0"/>
            </a:br>
            <a:r>
              <a:rPr lang="en-US" dirty="0" err="1"/>
              <a:t>রাঢ়ী</a:t>
            </a:r>
            <a:r>
              <a:rPr lang="en-US" dirty="0"/>
              <a:t> </a:t>
            </a:r>
            <a:r>
              <a:rPr lang="en-US" dirty="0" err="1"/>
              <a:t>উপভাষার</a:t>
            </a:r>
            <a:r>
              <a:rPr lang="en-US" dirty="0"/>
              <a:t> </a:t>
            </a:r>
            <a:r>
              <a:rPr lang="en-US" dirty="0" err="1"/>
              <a:t>ধ্বনিতাত্ত্বিক</a:t>
            </a:r>
            <a:r>
              <a:rPr lang="en-US" dirty="0"/>
              <a:t> </a:t>
            </a:r>
            <a:r>
              <a:rPr lang="en-US" dirty="0" err="1"/>
              <a:t>বৈশিষ্ট্য</a:t>
            </a:r>
            <a:r>
              <a:rPr lang="en-US" dirty="0"/>
              <a:t>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0008" y="1984075"/>
            <a:ext cx="9934604" cy="39271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৩)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রাঢ়ী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উপভাষায়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স্বরসঙ্গতির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ফলে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শব্দের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মধ্যে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পাশাপাশি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বা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কাছাকাছি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অবস্থিত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বিষম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স্বরধ্বনি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সম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স্বরধ্বনিতে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পরিবর্তিত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গেছে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দেশি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&gt;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দিশি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পূজা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&gt;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পুজো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</a:p>
          <a:p>
            <a:pPr marL="0" indent="0">
              <a:buNone/>
            </a:pP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৪)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শব্দমধ্যস্থ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নাসিক্য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ব্যঞ্জন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যেখানে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লোপ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পেয়েছে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সেখানে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পূর্ববর্তী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স্বরের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নাসিক্যীভবন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ঘটেছে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বন্ধ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&gt;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বাঁধ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চন্দ্র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&gt;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চাঁদ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(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এসব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ক্ষেত্রে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নাসিক্য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ব্যঞ্জন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‘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ন্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‌’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লোপ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পেয়েছে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এবং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পূর্ববর্তী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স্বর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‘অ’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দীর্ঘ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‘আ’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হয়েছে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এবং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অনুনাসিক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‘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আঁ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’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হয়েছে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)।</a:t>
            </a:r>
          </a:p>
          <a:p>
            <a:pPr marL="0" indent="0">
              <a:buNone/>
            </a:pP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৫)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শব্দের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আদিতে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শ্বাসাঘাত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থাকলে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শব্দের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অন্তে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অবস্থিত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মহাপ্রাণ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ধ্বনি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(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খ,ঘ,ছ,ঝ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ঠ,ঢ,ধ,থ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ইত্যাদি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)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স্বল্পপ্রাণ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(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ক,গ,চ,জ,ট,ড,ত,দ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ইত্যাদি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বর্ণ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)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উচ্চারিত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হয়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যেমন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দুধ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&gt;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দুদ্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‌,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মাছ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&gt;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মাচ্‌্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‌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বাঘ্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‌।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বাগ্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‌</a:t>
            </a:r>
          </a:p>
          <a:p>
            <a:pPr marL="0" indent="0">
              <a:buNone/>
            </a:pP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৬) ‘ল’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বর্ণ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কোথাও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কোথাও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‘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ন্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‌’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রূপে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উচ্চারিত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হয়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যেমন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 –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লবন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&gt;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নুন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লুচি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&gt;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নুচি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লৌহ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&gt;</a:t>
            </a:r>
            <a:r>
              <a:rPr lang="en-US" sz="2400" dirty="0" err="1">
                <a:latin typeface="Kalpurush" panose="02000600000000000000" pitchFamily="2" charset="0"/>
                <a:cs typeface="Kalpurush" panose="02000600000000000000" pitchFamily="2" charset="0"/>
              </a:rPr>
              <a:t>নোয়া</a:t>
            </a:r>
            <a:r>
              <a:rPr lang="en-US" sz="2400" dirty="0"/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75128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9408" y="503340"/>
            <a:ext cx="8911687" cy="618094"/>
          </a:xfrm>
        </p:spPr>
        <p:txBody>
          <a:bodyPr>
            <a:normAutofit fontScale="90000"/>
          </a:bodyPr>
          <a:lstStyle/>
          <a:p>
            <a:r>
              <a:rPr lang="bn-IN" dirty="0">
                <a:latin typeface="Kalpurush" panose="02000600000000000000" pitchFamily="2" charset="0"/>
                <a:cs typeface="Kalpurush" panose="02000600000000000000" pitchFamily="2" charset="0"/>
              </a:rPr>
              <a:t>রাঢ়ী উপভাষা,রূপতাত্ত্বিক বৈশিষ্ট্য</a:t>
            </a:r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endParaRPr lang="en-IN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8687" y="1518249"/>
            <a:ext cx="10748513" cy="4071668"/>
          </a:xfrm>
        </p:spPr>
        <p:txBody>
          <a:bodyPr>
            <a:noAutofit/>
          </a:bodyPr>
          <a:lstStyle/>
          <a:p>
            <a:pPr algn="just">
              <a:buAutoNum type="arabicParenR"/>
            </a:pPr>
            <a:r>
              <a:rPr lang="bn-IN" sz="2400" dirty="0">
                <a:latin typeface="Kalpurush" panose="02000600000000000000" pitchFamily="2" charset="0"/>
                <a:cs typeface="Kalpurush" panose="02000600000000000000" pitchFamily="2" charset="0"/>
              </a:rPr>
              <a:t>কর্তৃকারক ছাড়া অন্য কারকে বহুবচনে দের বিভক্ত যগ হয়। যেমন –কর্ম কারক-আমাদের বই দাও। করণকারক – </a:t>
            </a:r>
            <a:r>
              <a:rPr lang="en-US" sz="2400">
                <a:latin typeface="Kalpurush" panose="02000600000000000000" pitchFamily="2" charset="0"/>
                <a:cs typeface="Kalpurush" panose="02000600000000000000" pitchFamily="2" charset="0"/>
              </a:rPr>
              <a:t>তো</a:t>
            </a:r>
            <a:r>
              <a:rPr lang="bn-IN" sz="2400">
                <a:latin typeface="Kalpurush" panose="02000600000000000000" pitchFamily="2" charset="0"/>
                <a:cs typeface="Kalpurush" panose="02000600000000000000" pitchFamily="2" charset="0"/>
              </a:rPr>
              <a:t>মাদের </a:t>
            </a:r>
            <a:r>
              <a:rPr lang="bn-IN" sz="2400" dirty="0">
                <a:latin typeface="Kalpurush" panose="02000600000000000000" pitchFamily="2" charset="0"/>
                <a:cs typeface="Kalpurush" panose="02000600000000000000" pitchFamily="2" charset="0"/>
              </a:rPr>
              <a:t>দ্বারা একাজ হবে না।</a:t>
            </a:r>
          </a:p>
          <a:p>
            <a:pPr algn="just">
              <a:buAutoNum type="arabicParenR"/>
            </a:pPr>
            <a:r>
              <a:rPr lang="bn-IN" sz="2400" dirty="0">
                <a:latin typeface="Kalpurush" panose="02000600000000000000" pitchFamily="2" charset="0"/>
                <a:cs typeface="Kalpurush" panose="02000600000000000000" pitchFamily="2" charset="0"/>
              </a:rPr>
              <a:t>রাঢ়ী উপভাষায় গৌণ কর্মের বিভক্তি হচ্ছে কে এবং মুখ্য কর্মে কোনো বভক্তি যোগ হয় না। যেমন – আমি </a:t>
            </a:r>
            <a:r>
              <a:rPr lang="bn-IN" sz="2400" b="1" dirty="0">
                <a:latin typeface="Kalpurush" panose="02000600000000000000" pitchFamily="2" charset="0"/>
                <a:cs typeface="Kalpurush" panose="02000600000000000000" pitchFamily="2" charset="0"/>
              </a:rPr>
              <a:t>রামকে </a:t>
            </a:r>
            <a:r>
              <a:rPr lang="bn-IN" sz="2400" dirty="0">
                <a:latin typeface="Kalpurush" panose="02000600000000000000" pitchFamily="2" charset="0"/>
                <a:cs typeface="Kalpurush" panose="02000600000000000000" pitchFamily="2" charset="0"/>
              </a:rPr>
              <a:t>(গৌণকর্ম) </a:t>
            </a:r>
            <a:r>
              <a:rPr lang="bn-IN" sz="2400" b="1" dirty="0">
                <a:latin typeface="Kalpurush" panose="02000600000000000000" pitchFamily="2" charset="0"/>
                <a:cs typeface="Kalpurush" panose="02000600000000000000" pitchFamily="2" charset="0"/>
              </a:rPr>
              <a:t>টাকা</a:t>
            </a:r>
            <a:r>
              <a:rPr lang="bn-IN" sz="2400" dirty="0">
                <a:latin typeface="Kalpurush" panose="02000600000000000000" pitchFamily="2" charset="0"/>
                <a:cs typeface="Kalpurush" panose="02000600000000000000" pitchFamily="2" charset="0"/>
              </a:rPr>
              <a:t> (মুখ্য কর্ম) ধার দিয়েছি। রাঢ়ীতে সম্প্রদান কারকেও ‘কে’ বিভক্তির ব্যবহার করা যায়। যেমন </a:t>
            </a:r>
            <a:r>
              <a:rPr lang="bn-IN" sz="2400" b="1" dirty="0">
                <a:latin typeface="Kalpurush" panose="02000600000000000000" pitchFamily="2" charset="0"/>
                <a:cs typeface="Kalpurush" panose="02000600000000000000" pitchFamily="2" charset="0"/>
              </a:rPr>
              <a:t>দরিদ্রকে</a:t>
            </a:r>
            <a:r>
              <a:rPr lang="bn-IN" sz="2400" dirty="0">
                <a:latin typeface="Kalpurush" panose="02000600000000000000" pitchFamily="2" charset="0"/>
                <a:cs typeface="Kalpurush" panose="02000600000000000000" pitchFamily="2" charset="0"/>
              </a:rPr>
              <a:t> দান করো।</a:t>
            </a:r>
          </a:p>
          <a:p>
            <a:pPr algn="just">
              <a:buAutoNum type="arabicParenR"/>
            </a:pPr>
            <a:r>
              <a:rPr lang="bn-IN" sz="2400" dirty="0">
                <a:latin typeface="Kalpurush" panose="02000600000000000000" pitchFamily="2" charset="0"/>
                <a:cs typeface="Kalpurush" panose="02000600000000000000" pitchFamily="2" charset="0"/>
              </a:rPr>
              <a:t>অধিকরণ কারকে ‘এ’ এবং ‘তে’ বিভক্তির প্রয়োগ হয়। যেমন </a:t>
            </a:r>
            <a:r>
              <a:rPr lang="bn-IN" sz="2400" b="1" dirty="0">
                <a:latin typeface="Kalpurush" panose="02000600000000000000" pitchFamily="2" charset="0"/>
                <a:cs typeface="Kalpurush" panose="02000600000000000000" pitchFamily="2" charset="0"/>
              </a:rPr>
              <a:t>বনে ( বন + ‘এ’ বিভক্তি)</a:t>
            </a:r>
            <a:r>
              <a:rPr lang="bn-IN" sz="2400" dirty="0">
                <a:latin typeface="Kalpurush" panose="02000600000000000000" pitchFamily="2" charset="0"/>
                <a:cs typeface="Kalpurush" panose="02000600000000000000" pitchFamily="2" charset="0"/>
              </a:rPr>
              <a:t> বাঘ থাকে। </a:t>
            </a:r>
            <a:r>
              <a:rPr lang="bn-IN" sz="2400" b="1" dirty="0">
                <a:latin typeface="Kalpurush" panose="02000600000000000000" pitchFamily="2" charset="0"/>
                <a:cs typeface="Kalpurush" panose="02000600000000000000" pitchFamily="2" charset="0"/>
              </a:rPr>
              <a:t>ঘরেতে ঘর + ‘এ’ বিভক্তি+’তে’ বিভক্তি</a:t>
            </a:r>
            <a:r>
              <a:rPr lang="bn-IN" sz="2400" dirty="0">
                <a:latin typeface="Kalpurush" panose="02000600000000000000" pitchFamily="2" charset="0"/>
                <a:cs typeface="Kalpurush" panose="02000600000000000000" pitchFamily="2" charset="0"/>
              </a:rPr>
              <a:t> ভ্রমর এলো গুণগুণিয়ে।</a:t>
            </a:r>
          </a:p>
          <a:p>
            <a:pPr algn="just">
              <a:buAutoNum type="arabicParenR"/>
            </a:pPr>
            <a:r>
              <a:rPr lang="bn-IN" sz="2400" dirty="0">
                <a:latin typeface="Kalpurush" panose="02000600000000000000" pitchFamily="2" charset="0"/>
                <a:cs typeface="Kalpurush" panose="02000600000000000000" pitchFamily="2" charset="0"/>
              </a:rPr>
              <a:t> সদ্য অতীত কালে প্রথম পুরুষের অকর্মক ক্রিয়ার বিভক্তি হল ল। যেমন </a:t>
            </a:r>
            <a:r>
              <a:rPr lang="bn-IN" sz="2400" b="1" dirty="0">
                <a:latin typeface="Kalpurush" panose="02000600000000000000" pitchFamily="2" charset="0"/>
                <a:cs typeface="Kalpurush" panose="02000600000000000000" pitchFamily="2" charset="0"/>
              </a:rPr>
              <a:t>সে গেল</a:t>
            </a:r>
            <a:r>
              <a:rPr lang="bn-IN" sz="2400" dirty="0">
                <a:latin typeface="Kalpurush" panose="02000600000000000000" pitchFamily="2" charset="0"/>
                <a:cs typeface="Kalpurush" panose="02000600000000000000" pitchFamily="2" charset="0"/>
              </a:rPr>
              <a:t>। কিন্তু সকর্মক ক্রিয়ার বিভক্তি হল ‘লে’, যেমন </a:t>
            </a:r>
            <a:r>
              <a:rPr lang="bn-IN" sz="2400" b="1" dirty="0">
                <a:latin typeface="Kalpurush" panose="02000600000000000000" pitchFamily="2" charset="0"/>
                <a:cs typeface="Kalpurush" panose="02000600000000000000" pitchFamily="2" charset="0"/>
              </a:rPr>
              <a:t>সে বললে</a:t>
            </a:r>
            <a:r>
              <a:rPr lang="bn-IN" sz="2400" dirty="0">
                <a:latin typeface="Kalpurush" panose="02000600000000000000" pitchFamily="2" charset="0"/>
                <a:cs typeface="Kalpurush" panose="02000600000000000000" pitchFamily="2" charset="0"/>
              </a:rPr>
              <a:t>। সদ্য অতীত কালে উত্তম পুরুষের ক্রিয়ার বিভক্তি হল ‘লুম’ , যেমন </a:t>
            </a:r>
            <a:r>
              <a:rPr lang="bn-IN" sz="2400" b="1" dirty="0">
                <a:latin typeface="Kalpurush" panose="02000600000000000000" pitchFamily="2" charset="0"/>
                <a:cs typeface="Kalpurush" panose="02000600000000000000" pitchFamily="2" charset="0"/>
              </a:rPr>
              <a:t>আমি বললুল।</a:t>
            </a:r>
          </a:p>
          <a:p>
            <a:pPr algn="just">
              <a:buAutoNum type="arabicParenR"/>
            </a:pPr>
            <a:endParaRPr lang="en-IN" sz="2400" b="1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44451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137</TotalTime>
  <Words>572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Kalpurush</vt:lpstr>
      <vt:lpstr>Wingdings 3</vt:lpstr>
      <vt:lpstr>Wisp</vt:lpstr>
      <vt:lpstr>রাঢ়ী উপভাষা</vt:lpstr>
      <vt:lpstr> রাঢ়ী উপভাষার নিদর্শন -</vt:lpstr>
      <vt:lpstr>রাঢ়ী উপভাষা: </vt:lpstr>
      <vt:lpstr> রাঢ়ী উপভাষার ধ্বনিতাত্ত্বিক বৈশিষ্ট্য:</vt:lpstr>
      <vt:lpstr>রাঢ়ী উপভাষা,রূপতাত্ত্বিক বৈশিষ্ট্য: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রাঢ়ী উপভাষা</dc:title>
  <dc:creator>Shyamasri Mondal</dc:creator>
  <cp:lastModifiedBy>DEPT OF BENGALI SACM</cp:lastModifiedBy>
  <cp:revision>19</cp:revision>
  <dcterms:created xsi:type="dcterms:W3CDTF">2023-01-02T16:32:29Z</dcterms:created>
  <dcterms:modified xsi:type="dcterms:W3CDTF">2024-08-21T08:17:40Z</dcterms:modified>
</cp:coreProperties>
</file>