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DF1B19-CB98-4D79-A35C-06AC8150BE7B}" type="datetimeFigureOut">
              <a:rPr lang="en-IN" smtClean="0"/>
              <a:pPr/>
              <a:t>11-01-2023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170D23-7860-4320-A50B-09B95663BDB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50008"/>
          </a:xfrm>
        </p:spPr>
        <p:txBody>
          <a:bodyPr/>
          <a:lstStyle/>
          <a:p>
            <a:pPr algn="l"/>
            <a:r>
              <a:rPr lang="en-US" dirty="0" err="1" smtClean="0"/>
              <a:t>ছন্দরীতি</a:t>
            </a:r>
            <a:r>
              <a:rPr lang="en-US" dirty="0" smtClean="0"/>
              <a:t> - </a:t>
            </a:r>
            <a:r>
              <a:rPr lang="en-US" dirty="0" err="1" smtClean="0"/>
              <a:t>দলবৃত্ত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3200" dirty="0" smtClean="0"/>
              <a:t>BNGA,SEM3,SECA2,M2)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dirty="0" smtClean="0"/>
              <a:t>DR.SHYAMASRI MONDAL</a:t>
            </a:r>
          </a:p>
          <a:p>
            <a:pPr algn="l"/>
            <a:r>
              <a:rPr lang="en-US" dirty="0" smtClean="0"/>
              <a:t>ASSISTANT PROFESSOR</a:t>
            </a:r>
          </a:p>
          <a:p>
            <a:pPr algn="l"/>
            <a:r>
              <a:rPr lang="en-US" dirty="0" smtClean="0"/>
              <a:t>DEPARTMENT OF BENGALI</a:t>
            </a:r>
          </a:p>
          <a:p>
            <a:pPr algn="l"/>
            <a:r>
              <a:rPr lang="en-US" dirty="0" smtClean="0"/>
              <a:t>SAHEED ANURUP CHANDRA MAHAVIDYALAYA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59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: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রীতিতে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ওমাত্রার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প্রতি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সরল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ৎ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মুক্ত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রুদ্ধ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নির্বিশেষ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একমাত্রার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ওজন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ছন্দপঙ্‌তকিতে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সাধারণত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চারমাত্রার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চর্তুদল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পর্বের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ধ্বনিক্রম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আবর্তিত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marL="0" indent="0" algn="just">
              <a:buNone/>
            </a:pP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রীতিতে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সিলেবল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সংখ্যার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হিসেবে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নির্ণয়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marL="0" indent="0" algn="just">
              <a:buNone/>
            </a:pP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দু’ই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প্রকার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ক)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লৌকিক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খ)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সৃজিত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Kalpurush" pitchFamily="2" charset="0"/>
                <a:cs typeface="Kalpurush" pitchFamily="2" charset="0"/>
              </a:rPr>
              <a:t> ক)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লৌকিক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: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প্রস্বর-প্রধান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ছড়ায়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গানে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খেলায়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নাচের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অনুষঙ্গে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উদ্ভূত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হয়েছিল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বাংলাদেশে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তাকেই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লৌকিক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প্রধান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পর্বের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প্রথমে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প্রবল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প্রস্বরের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অবস্থান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-</a:t>
            </a:r>
            <a:endParaRPr lang="bn-IN" dirty="0" smtClean="0">
              <a:latin typeface="Kalpurush" pitchFamily="2" charset="0"/>
              <a:cs typeface="Kalpurush" pitchFamily="2" charset="0"/>
            </a:endParaRPr>
          </a:p>
          <a:p>
            <a:pPr marL="0" indent="0" algn="just">
              <a:buNone/>
            </a:pPr>
            <a:r>
              <a:rPr lang="bn-IN" sz="2000" dirty="0" smtClean="0">
                <a:latin typeface="Kalpurush" pitchFamily="2" charset="0"/>
                <a:cs typeface="Kalpurush" pitchFamily="2" charset="0"/>
              </a:rPr>
              <a:t>এপারেতে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l</a:t>
            </a:r>
            <a:r>
              <a:rPr lang="bn-IN" sz="2000" dirty="0" smtClean="0">
                <a:latin typeface="Kalpurush" pitchFamily="2" charset="0"/>
                <a:cs typeface="Kalpurush" pitchFamily="2" charset="0"/>
              </a:rPr>
              <a:t>লঙ্কাগাছটি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l</a:t>
            </a:r>
            <a:r>
              <a:rPr lang="bn-IN" sz="2000" dirty="0" smtClean="0">
                <a:latin typeface="Kalpurush" pitchFamily="2" charset="0"/>
                <a:cs typeface="Kalpurush" pitchFamily="2" charset="0"/>
              </a:rPr>
              <a:t>রাঙা টুক টুক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l</a:t>
            </a:r>
            <a:r>
              <a:rPr lang="bn-IN" sz="2000" dirty="0" smtClean="0">
                <a:latin typeface="Kalpurush" pitchFamily="2" charset="0"/>
                <a:cs typeface="Kalpurush" pitchFamily="2" charset="0"/>
              </a:rPr>
              <a:t> করে</a:t>
            </a:r>
          </a:p>
          <a:p>
            <a:pPr marL="0" indent="0">
              <a:buNone/>
            </a:pPr>
            <a:r>
              <a:rPr lang="bn-IN" sz="2000" dirty="0" smtClean="0">
                <a:latin typeface="Kalpurush" pitchFamily="2" charset="0"/>
                <a:cs typeface="Kalpurush" pitchFamily="2" charset="0"/>
              </a:rPr>
              <a:t>গুণবতী</a:t>
            </a:r>
            <a:r>
              <a:rPr lang="en-US" sz="2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ভাই আমার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মন কেমন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করে</a:t>
            </a:r>
            <a:endParaRPr lang="en-IN" sz="20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/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স্বরবৃত্ত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/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ছড়ার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/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লৌকিক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/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শ্বসাঘাতপ্রধান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ছন্দশাস্ত্রী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শ্রী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প্রবোধ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চন্দ্র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দল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যথার্থ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অবিষ্কার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করণ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করেছেন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এটাই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বিজ্ঞানসম্মত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 smtClean="0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).</a:t>
            </a:r>
            <a:endParaRPr lang="en-IN" sz="3200" dirty="0">
              <a:latin typeface="Kalpurush" pitchFamily="2" charset="0"/>
              <a:cs typeface="Kalpuru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0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4942523"/>
          </a:xfrm>
        </p:spPr>
        <p:txBody>
          <a:bodyPr/>
          <a:lstStyle/>
          <a:p>
            <a:pPr algn="just"/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শ্বাসাঘাতহীন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দলবৃত্তকে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সৃজিত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অভিধা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দেন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পবিত্র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সরকার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আধুনিক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যুগের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রীতিই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অনুসৃত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স্বভাবিক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ভাবে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সৃজিত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চারমাত্রা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যোগে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পর্ব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গঠিত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নাম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দিচ্ছি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স্বভাবিক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সৃজন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’।</a:t>
            </a:r>
            <a:r>
              <a:rPr lang="bn-IN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দলবৃত্তের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b="1" dirty="0" smtClean="0">
                <a:latin typeface="Kalpurush" pitchFamily="2" charset="0"/>
                <a:cs typeface="Kalpurush" pitchFamily="2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১)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দলবৃত্তে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রুদ্ধ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কিংবা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মুক্ত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নির্বিশেষে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দলের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১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  ১      ১   ১    ১ l   ১    ১      ১   ১ l  ১   ১    ১ ১ l   ১  ১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 err="1" smtClean="0">
                <a:latin typeface="Kalpurush" pitchFamily="2" charset="0"/>
                <a:cs typeface="Kalpurush" pitchFamily="2" charset="0"/>
              </a:rPr>
              <a:t>আজ</a:t>
            </a:r>
            <a:r>
              <a:rPr lang="en-US" u="sng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: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বি.কে.লে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l 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কো.</a:t>
            </a: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কিল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: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ডা.কে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 l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শু.নে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: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ম.নে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 l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লা.গে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I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 ১    ১   ১   ১    ১  ১      ১  ১   ১      ১    ১ ১      ১   ১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 smtClean="0">
                <a:latin typeface="Kalpurush" pitchFamily="2" charset="0"/>
                <a:cs typeface="Kalpurush" pitchFamily="2" charset="0"/>
              </a:rPr>
              <a:t>বাং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.লা.দে.শে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l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ছি.</a:t>
            </a:r>
            <a:r>
              <a:rPr lang="en-US" b="1" u="sng" dirty="0" err="1" smtClean="0">
                <a:latin typeface="Kalpurush" pitchFamily="2" charset="0"/>
                <a:cs typeface="Kalpurush" pitchFamily="2" charset="0"/>
              </a:rPr>
              <a:t>লাম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: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যে.ন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l </a:t>
            </a:r>
            <a:r>
              <a:rPr lang="en-US" b="1" u="sng" dirty="0" err="1" smtClean="0">
                <a:latin typeface="Kalpurush" pitchFamily="2" charset="0"/>
                <a:cs typeface="Kalpurush" pitchFamily="2" charset="0"/>
              </a:rPr>
              <a:t>তিন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শো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ব.</a:t>
            </a:r>
            <a:r>
              <a:rPr lang="en-US" b="1" u="sng" dirty="0" err="1" smtClean="0">
                <a:latin typeface="Kalpurush" pitchFamily="2" charset="0"/>
                <a:cs typeface="Kalpurush" pitchFamily="2" charset="0"/>
              </a:rPr>
              <a:t>ছর</a:t>
            </a:r>
            <a:r>
              <a:rPr lang="en-US" b="1" u="sng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l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আ.গে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I</a:t>
            </a:r>
            <a:endParaRPr lang="en-IN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03664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খ)</a:t>
            </a:r>
            <a:r>
              <a:rPr lang="en-US" dirty="0" err="1" smtClean="0"/>
              <a:t>সৃজিত</a:t>
            </a:r>
            <a:r>
              <a:rPr lang="en-US" dirty="0" smtClean="0"/>
              <a:t> </a:t>
            </a:r>
            <a:r>
              <a:rPr lang="en-US" dirty="0" err="1" smtClean="0"/>
              <a:t>দলবৃত্ত</a:t>
            </a:r>
            <a:r>
              <a:rPr lang="en-US" dirty="0" smtClean="0"/>
              <a:t>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386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২) </a:t>
            </a:r>
            <a:r>
              <a:rPr lang="en-US" sz="2000" dirty="0" err="1" smtClean="0"/>
              <a:t>এই</a:t>
            </a:r>
            <a:r>
              <a:rPr lang="en-US" sz="2000" dirty="0" smtClean="0"/>
              <a:t> </a:t>
            </a:r>
            <a:r>
              <a:rPr lang="en-US" sz="2000" dirty="0" err="1" smtClean="0"/>
              <a:t>ছন্দের</a:t>
            </a:r>
            <a:r>
              <a:rPr lang="en-US" sz="2000" dirty="0" smtClean="0"/>
              <a:t> </a:t>
            </a:r>
            <a:r>
              <a:rPr lang="en-US" sz="2000" dirty="0" err="1" smtClean="0"/>
              <a:t>প্রতিটি</a:t>
            </a:r>
            <a:r>
              <a:rPr lang="en-US" sz="2000" dirty="0" smtClean="0"/>
              <a:t> </a:t>
            </a:r>
            <a:r>
              <a:rPr lang="en-US" sz="2000" dirty="0" err="1" smtClean="0"/>
              <a:t>পূর্ণ</a:t>
            </a:r>
            <a:r>
              <a:rPr lang="en-US" sz="2000" dirty="0" smtClean="0"/>
              <a:t> </a:t>
            </a:r>
            <a:r>
              <a:rPr lang="en-US" sz="2000" dirty="0" err="1" smtClean="0"/>
              <a:t>পর্ব</a:t>
            </a:r>
            <a:r>
              <a:rPr lang="bn-IN" sz="2000" dirty="0" smtClean="0"/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সাধারণত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smtClean="0"/>
              <a:t>৪ </a:t>
            </a:r>
            <a:r>
              <a:rPr lang="en-US" sz="2000" dirty="0" err="1" smtClean="0"/>
              <a:t>মাত্রার</a:t>
            </a:r>
            <a:r>
              <a:rPr lang="en-US" sz="2000" dirty="0" smtClean="0"/>
              <a:t> </a:t>
            </a:r>
            <a:r>
              <a:rPr lang="en-US" sz="2000" dirty="0" err="1" smtClean="0"/>
              <a:t>হয়</a:t>
            </a:r>
            <a:r>
              <a:rPr lang="en-US" sz="2000" dirty="0" smtClean="0"/>
              <a:t>।</a:t>
            </a:r>
            <a:endParaRPr lang="bn-IN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 ১      ১   ১    ১ l   ১    ১      ১   ১ </a:t>
            </a:r>
            <a:r>
              <a:rPr lang="en-US" sz="2000" dirty="0" err="1" smtClean="0"/>
              <a:t>ll</a:t>
            </a:r>
            <a:r>
              <a:rPr lang="en-US" sz="2000" dirty="0" smtClean="0"/>
              <a:t>  </a:t>
            </a:r>
            <a:r>
              <a:rPr lang="en-US" sz="2000" dirty="0"/>
              <a:t>১   ১    ১ ১ l   ১  </a:t>
            </a:r>
            <a:r>
              <a:rPr lang="en-US" sz="2000" dirty="0" smtClean="0"/>
              <a:t>১</a:t>
            </a:r>
            <a:r>
              <a:rPr lang="bn-IN" sz="2000" dirty="0" smtClean="0"/>
              <a:t>     (৪+৪)+(৪+২)</a:t>
            </a: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 err="1"/>
              <a:t>আজ</a:t>
            </a:r>
            <a:r>
              <a:rPr lang="en-US" sz="2000" u="sng" dirty="0"/>
              <a:t> </a:t>
            </a:r>
            <a:r>
              <a:rPr lang="en-US" sz="2000" dirty="0"/>
              <a:t>: </a:t>
            </a:r>
            <a:r>
              <a:rPr lang="en-US" sz="2000" dirty="0" err="1"/>
              <a:t>বি.কে.লে</a:t>
            </a:r>
            <a:r>
              <a:rPr lang="en-US" sz="2000" dirty="0"/>
              <a:t> l  </a:t>
            </a:r>
            <a:r>
              <a:rPr lang="en-US" sz="2000" dirty="0" err="1"/>
              <a:t>কো.</a:t>
            </a:r>
            <a:r>
              <a:rPr lang="en-US" sz="2000" b="1" dirty="0" err="1"/>
              <a:t>কিল</a:t>
            </a:r>
            <a:r>
              <a:rPr lang="en-US" sz="2000" dirty="0"/>
              <a:t>: </a:t>
            </a:r>
            <a:r>
              <a:rPr lang="en-US" sz="2000" dirty="0" err="1"/>
              <a:t>ডা.কে</a:t>
            </a:r>
            <a:r>
              <a:rPr lang="en-US" sz="2000" dirty="0"/>
              <a:t>  </a:t>
            </a:r>
            <a:r>
              <a:rPr lang="en-US" sz="2000" dirty="0" err="1" smtClean="0"/>
              <a:t>ll</a:t>
            </a:r>
            <a:r>
              <a:rPr lang="en-US" sz="2000" dirty="0" smtClean="0"/>
              <a:t> </a:t>
            </a:r>
            <a:r>
              <a:rPr lang="en-US" sz="2000" dirty="0" err="1"/>
              <a:t>শু.নে</a:t>
            </a:r>
            <a:r>
              <a:rPr lang="en-US" sz="2000" dirty="0"/>
              <a:t> : </a:t>
            </a:r>
            <a:r>
              <a:rPr lang="en-US" sz="2000" dirty="0" err="1"/>
              <a:t>ম.নে</a:t>
            </a:r>
            <a:r>
              <a:rPr lang="en-US" sz="2000" dirty="0"/>
              <a:t>  l   </a:t>
            </a:r>
            <a:r>
              <a:rPr lang="en-US" sz="2000" dirty="0" err="1"/>
              <a:t>লা.গে</a:t>
            </a:r>
            <a:r>
              <a:rPr lang="en-US" sz="2000" dirty="0"/>
              <a:t> </a:t>
            </a:r>
            <a:r>
              <a:rPr lang="en-US" sz="2000" dirty="0">
                <a:latin typeface="Bell MT" panose="02020503060305020303" pitchFamily="18" charset="0"/>
              </a:rPr>
              <a:t>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 ১    ১   ১   ১    ১  ১      ১  ১   ১      ১    ১ ১      ১   </a:t>
            </a:r>
            <a:r>
              <a:rPr lang="en-US" sz="2000" dirty="0" smtClean="0"/>
              <a:t>১</a:t>
            </a:r>
            <a:r>
              <a:rPr lang="bn-IN" sz="2000" dirty="0" smtClean="0"/>
              <a:t>      (৪+৪)+(৪+২)  </a:t>
            </a: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err="1"/>
              <a:t>বাং</a:t>
            </a:r>
            <a:r>
              <a:rPr lang="en-US" sz="2000" dirty="0" err="1"/>
              <a:t>.লা.দে.শে</a:t>
            </a:r>
            <a:r>
              <a:rPr lang="en-US" sz="2000" dirty="0"/>
              <a:t> l </a:t>
            </a:r>
            <a:r>
              <a:rPr lang="en-US" sz="2000" dirty="0" err="1"/>
              <a:t>ছি.</a:t>
            </a:r>
            <a:r>
              <a:rPr lang="en-US" sz="2000" b="1" u="sng" dirty="0" err="1"/>
              <a:t>লাম</a:t>
            </a:r>
            <a:r>
              <a:rPr lang="en-US" sz="2000" dirty="0"/>
              <a:t>: </a:t>
            </a:r>
            <a:r>
              <a:rPr lang="en-US" sz="2000" dirty="0" err="1"/>
              <a:t>যে.ন</a:t>
            </a:r>
            <a:r>
              <a:rPr lang="en-US" sz="2000" dirty="0"/>
              <a:t> l </a:t>
            </a:r>
            <a:r>
              <a:rPr lang="en-US" sz="2000" b="1" u="sng" dirty="0" err="1"/>
              <a:t>তিন</a:t>
            </a:r>
            <a:r>
              <a:rPr lang="en-US" sz="2000" dirty="0"/>
              <a:t>. </a:t>
            </a:r>
            <a:r>
              <a:rPr lang="en-US" sz="2000" dirty="0" err="1"/>
              <a:t>শো</a:t>
            </a:r>
            <a:r>
              <a:rPr lang="en-US" sz="2000" dirty="0"/>
              <a:t>. </a:t>
            </a:r>
            <a:r>
              <a:rPr lang="en-US" sz="2000" dirty="0" err="1"/>
              <a:t>ব.</a:t>
            </a:r>
            <a:r>
              <a:rPr lang="en-US" sz="2000" b="1" u="sng" dirty="0" err="1"/>
              <a:t>ছর</a:t>
            </a:r>
            <a:r>
              <a:rPr lang="en-US" sz="2000" b="1" u="sng" dirty="0"/>
              <a:t> </a:t>
            </a:r>
            <a:r>
              <a:rPr lang="en-US" sz="2000" dirty="0"/>
              <a:t>l </a:t>
            </a:r>
            <a:r>
              <a:rPr lang="en-US" sz="2000" dirty="0" err="1"/>
              <a:t>আ.গে</a:t>
            </a:r>
            <a:r>
              <a:rPr lang="en-US" sz="2000" dirty="0"/>
              <a:t> </a:t>
            </a:r>
            <a:r>
              <a:rPr lang="en-US" sz="2000" dirty="0" smtClean="0">
                <a:latin typeface="Bell MT" panose="02020503060305020303" pitchFamily="18" charset="0"/>
              </a:rPr>
              <a:t>I</a:t>
            </a:r>
            <a:endParaRPr lang="bn-IN" sz="2000" dirty="0" smtClean="0">
              <a:latin typeface="Bell MT" panose="020205030603050203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৩)চার মাত্রা ছাড়া দুই, তিন, ছয় ও সাত মাত্রা যোগে পূর্ণ পর্ব গঠিত হতে পারে এই রীতিতে। দুই ও তিন মাত্রার দলবৃত্ত পর্ব ছন্দের যাদুকর সত্যেন্দ্রনাথ দত্তের অবদান, আর ছয় মাত্রার পূর্ণ পর্ব দ্বিজেন্দ্রলালের সৃষ্টি । তবে এই ধারাটি পরবর্তীদের হাতে চর্চিত হয়নি। তুলনায় সাতমাত্রার পূর্ণপর্ব একালেও বেশ জনপ্রিয় হয়ে উঠেছে।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ক)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দুই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মাত্রার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পূর্ণ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পর্বঃ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১ 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১  ১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মৌ</a:t>
            </a:r>
            <a:r>
              <a:rPr lang="en-US" sz="2000" dirty="0" err="1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ন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</a:t>
            </a:r>
            <a:r>
              <a:rPr lang="en-US" sz="2000" b="1" u="sng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নৃ.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ত্যে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</a:t>
            </a:r>
            <a:r>
              <a:rPr lang="en-US" sz="2000" b="1" u="sng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গ্ন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</a:t>
            </a:r>
            <a:r>
              <a:rPr lang="en-US" sz="2000" b="1" u="sng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খ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ঞ্জন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 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মেঘ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স l </a:t>
            </a:r>
            <a:r>
              <a:rPr lang="en-US" sz="2000" b="1" u="sng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মু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দ্রে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চল.ছে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মন্থন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N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দলবৃত্তের</a:t>
            </a:r>
            <a:r>
              <a:rPr lang="en-US" dirty="0" smtClean="0"/>
              <a:t> </a:t>
            </a:r>
            <a:r>
              <a:rPr lang="en-US" dirty="0" err="1" smtClean="0"/>
              <a:t>বৈশিষ্ট্য</a:t>
            </a:r>
            <a:r>
              <a:rPr lang="en-US" dirty="0" smtClean="0"/>
              <a:t>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377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9848"/>
            <a:ext cx="10515600" cy="566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৩</a:t>
            </a:r>
            <a:r>
              <a:rPr lang="bn-IN" sz="2000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) তিন মাত্রার পূর্ণ পর্ব</a:t>
            </a: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তু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হিন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লীন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মু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নির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ll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ছি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লাম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স্ব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প্নে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তে,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I</a:t>
            </a:r>
            <a:endParaRPr lang="bn-IN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১   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 ১   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জ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ন্ম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মোর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চো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খের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0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ll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)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ক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টা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ক্ষে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সংকেতে ।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I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(ঝর্ণার গান, সত্যেন্দ্রনাথ দত্ত)</a:t>
            </a: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৪) </a:t>
            </a:r>
            <a:r>
              <a:rPr lang="bn-IN" sz="2000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ছয় মাত্রার পূর্ণ পর্ব</a:t>
            </a: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১     ১ ১   ১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১   ১    ১  ১  ১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১  ১    ১  ১    ১ 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১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I</a:t>
            </a: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দে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শের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জ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ন্য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ভা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বা,</a:t>
            </a:r>
            <a:r>
              <a:rPr lang="en-US" dirty="0" smtClean="0">
                <a:latin typeface="Arial Narrow" panose="020B0606020202030204" pitchFamily="34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মা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য়ের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জ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ন্য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কাঁ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দা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smtClean="0">
                <a:latin typeface="Agency FB" panose="020B0503020202020204" pitchFamily="34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ভা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য়ের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জ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ন্য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দেও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য়া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smtClean="0">
                <a:latin typeface="Arial Narrow" panose="020B0606020202030204" pitchFamily="34" charset="0"/>
                <a:cs typeface="Kalpurush" panose="02000600000000000000" pitchFamily="2" charset="0"/>
              </a:rPr>
              <a:t>l</a:t>
            </a:r>
            <a:r>
              <a:rPr lang="bn-IN" dirty="0" smtClean="0">
                <a:latin typeface="Arial Narrow" panose="020B0606020202030204" pitchFamily="34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এ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কা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লে</a:t>
            </a:r>
            <a:r>
              <a:rPr lang="en-US" dirty="0" smtClean="0">
                <a:latin typeface="Bell MT" panose="02020503060305020303" pitchFamily="18" charset="0"/>
                <a:cs typeface="Kalpurush" panose="02000600000000000000" pitchFamily="2" charset="0"/>
              </a:rPr>
              <a:t> I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(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ভক্ত, দ্বিজেন্দ্রলাল)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000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৫)সাত মাত্রার পূর্ণ পর্ব</a:t>
            </a:r>
          </a:p>
          <a:p>
            <a:pPr marL="0" indent="0">
              <a:buNone/>
            </a:pP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 ১ ১  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১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১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১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endParaRPr lang="en-US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রাগ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চ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ড়ে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মা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থায়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আ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মার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আ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মি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তার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মা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থায়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চ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ড়ি।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I</a:t>
            </a:r>
            <a:endParaRPr lang="bn-IN" sz="20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  ১ ১</a:t>
            </a:r>
          </a:p>
          <a:p>
            <a:pPr marL="0" indent="0">
              <a:buNone/>
            </a:pP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বাপ</a:t>
            </a:r>
            <a:r>
              <a:rPr lang="en-US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ব্যা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টা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দু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ভাই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মি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লে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l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সা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রা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পা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ড়া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মা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থায়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ক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রি।</a:t>
            </a:r>
            <a:r>
              <a:rPr lang="en-US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I </a:t>
            </a:r>
            <a:r>
              <a:rPr lang="bn-IN" sz="2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(নুন, জয় গোস্বামী)</a:t>
            </a:r>
            <a:endParaRPr lang="en-IN" sz="20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84" y="173736"/>
            <a:ext cx="10515600" cy="969264"/>
          </a:xfrm>
        </p:spPr>
        <p:txBody>
          <a:bodyPr/>
          <a:lstStyle/>
          <a:p>
            <a:r>
              <a:rPr lang="bn-IN" dirty="0" smtClean="0"/>
              <a:t>দলবৃত্তের বৈশিষ্ট্য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691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৪)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রীতিতে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রচিত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পর্বে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পর্বে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একধরনের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ঝোঁক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শ্বাসাঘাত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থাকে।যেমন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-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রিক্ত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যারা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সর্বহারা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সর্বজয়ী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বিশ্বে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তারা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গর্বময়ী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ভাগ্যদেবীর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নয়কো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তারা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ক্রীতদাস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। (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রবীন্দ্রনাথ,হতভাগ্যের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গান,কল্পনা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)</a:t>
            </a:r>
          </a:p>
          <a:p>
            <a:pPr>
              <a:buNone/>
            </a:pP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৫)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ধারণা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লয়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দ্রুত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না।যেমন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pPr>
              <a:buNone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কৃষ্ণকলি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আমি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তারেই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বলি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কালো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তারে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গাঁয়ের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লোক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মেঘলা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দিনে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দেখেছিলেম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মাঠে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কালো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মেয়ের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কালো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হরিণ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I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চোখ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রবীন্দ্রনাথ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কৃষ্ণকলি,ক্ষণিকা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)</a:t>
            </a:r>
          </a:p>
          <a:p>
            <a:pPr>
              <a:buNone/>
            </a:pP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-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এটা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সৃজিত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দলবৃত্তের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উদাহরণ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লয়</a:t>
            </a:r>
            <a:r>
              <a:rPr lang="en-US" sz="2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600" dirty="0" err="1" smtClean="0">
                <a:latin typeface="Kalpurush" pitchFamily="2" charset="0"/>
                <a:cs typeface="Kalpurush" pitchFamily="2" charset="0"/>
              </a:rPr>
              <a:t>মধ্যম</a:t>
            </a:r>
            <a:endParaRPr lang="en-US" sz="2600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দলবৃত্ত</a:t>
            </a:r>
            <a:r>
              <a:rPr lang="en-US" dirty="0" smtClean="0"/>
              <a:t> </a:t>
            </a:r>
            <a:r>
              <a:rPr lang="en-US" dirty="0" err="1" smtClean="0"/>
              <a:t>ছন্দরীতির</a:t>
            </a:r>
            <a:r>
              <a:rPr lang="en-US" dirty="0" smtClean="0"/>
              <a:t> </a:t>
            </a:r>
            <a:r>
              <a:rPr lang="en-US" dirty="0" err="1" smtClean="0"/>
              <a:t>বৈশিষ্ট্য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১)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তিন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রীতিতেই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সাধারণত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১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মূল্য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নিশ্চয়ই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ব্যতিক্রম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নয়।কিন্ত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কখনো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কখনো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কবিতার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ভাবের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কারণে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মুক্তদল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প্রলম্বিত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২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আসন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লাভ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এটি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দলবৃত্তের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স্থায়ী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- </a:t>
            </a:r>
          </a:p>
          <a:p>
            <a:pPr>
              <a:buNone/>
            </a:pP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২   ২    ১    ১ ১ ১      ২   ২   ২   ২</a:t>
            </a:r>
          </a:p>
          <a:p>
            <a:pPr>
              <a:buNone/>
            </a:pP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গো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.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ধূ.লা</a:t>
            </a:r>
            <a:r>
              <a:rPr lang="en-US" sz="28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ll</a:t>
            </a:r>
            <a:r>
              <a:rPr lang="en-US" sz="28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আ.মার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এ।</a:t>
            </a:r>
            <a:r>
              <a:rPr lang="en-US" sz="2800" b="1" dirty="0" err="1" smtClean="0">
                <a:latin typeface="Kalpurush" pitchFamily="2" charset="0"/>
                <a:cs typeface="Kalpurush" pitchFamily="2" charset="0"/>
              </a:rPr>
              <a:t>I</a:t>
            </a:r>
            <a:endParaRPr lang="en-US" sz="2800" b="1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800" b="1" dirty="0" smtClean="0">
                <a:latin typeface="Kalpurush" pitchFamily="2" charset="0"/>
                <a:cs typeface="Kalpurush" pitchFamily="2" charset="0"/>
              </a:rPr>
              <a:t>১  ১  ১ ১  ১ ১  ১ ১  ১ ১ ১১  ১১১১</a:t>
            </a:r>
          </a:p>
          <a:p>
            <a:pPr>
              <a:buNone/>
            </a:pP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তো.মার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ধু.লার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ধ.রার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প.রে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উ.ড়ি.য়ে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যা.ব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8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স.ন্ধ্যা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বা.য়ে।</a:t>
            </a:r>
            <a:r>
              <a:rPr lang="en-US" sz="2800" b="1" dirty="0" err="1" smtClean="0">
                <a:latin typeface="Kalpurush" pitchFamily="2" charset="0"/>
                <a:cs typeface="Kalpurush" pitchFamily="2" charset="0"/>
              </a:rPr>
              <a:t>I</a:t>
            </a:r>
            <a:endParaRPr lang="en-US" sz="2800" b="1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২    ২   ১    ১   ২     ১  ১  ১   ১   ১     ১  ২ </a:t>
            </a:r>
          </a:p>
          <a:p>
            <a:pPr>
              <a:buNone/>
            </a:pP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ডাক.ছে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কাক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বস.ছে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গা.ছের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ডাল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লায়</a:t>
            </a:r>
            <a:r>
              <a:rPr lang="en-US" sz="3200" b="1" dirty="0" err="1" smtClean="0">
                <a:latin typeface="Kalpurush" pitchFamily="2" charset="0"/>
                <a:cs typeface="Kalpurush" pitchFamily="2" charset="0"/>
              </a:rPr>
              <a:t>I</a:t>
            </a:r>
            <a:endParaRPr lang="en-US" sz="3200" b="1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’ ‘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গো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’ ‘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’ ‘এ’ ‘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’ ‘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মুক্তদলগুলো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প্রসারিত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দু’মাত্রর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ওজন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পেয়ে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চার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পূর্ণপর্ব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গঠন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করেছে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lnSpc>
                <a:spcPct val="110000"/>
              </a:lnSpc>
              <a:buNone/>
            </a:pP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২)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পঙ্‌ক্তির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প্রথম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পূর্ণপর্বেই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অপূর্ণ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পর্বের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মুক্তদলও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প্রসারিত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দু’মাত্রার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মর্যাদা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লাভ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- 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কোথায়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ফলে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latin typeface="Arial Narrow" pitchFamily="34" charset="0"/>
                <a:cs typeface="Kalpurush" pitchFamily="2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সোনার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ফসল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latin typeface="AdorshoLipi" pitchFamily="1" charset="0"/>
                <a:cs typeface="AdorshoLipi" pitchFamily="1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সোনার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কমল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latin typeface="AdorshoLipi" pitchFamily="1" charset="0"/>
                <a:cs typeface="AdorshoLipi" pitchFamily="1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ফোটে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রে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?</a:t>
            </a:r>
          </a:p>
          <a:p>
            <a:pPr>
              <a:lnSpc>
                <a:spcPct val="110000"/>
              </a:lnSpc>
              <a:buNone/>
            </a:pP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         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সে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latin typeface="AdorshoLipi" pitchFamily="1" charset="0"/>
                <a:cs typeface="AdorshoLipi" pitchFamily="1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বাংলাদেশ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latin typeface="AdorshoLipi" pitchFamily="1" charset="0"/>
                <a:cs typeface="AdorshoLipi" pitchFamily="1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আমাদেরি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latin typeface="AdorshoLipi" pitchFamily="1" charset="0"/>
                <a:cs typeface="AdorshoLipi" pitchFamily="1" charset="0"/>
              </a:rPr>
              <a:t>l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endParaRPr lang="en-US" sz="2000" b="1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দলবৃত্ত</a:t>
            </a:r>
            <a:r>
              <a:rPr lang="en-US" dirty="0" smtClean="0"/>
              <a:t> </a:t>
            </a:r>
            <a:r>
              <a:rPr lang="en-US" dirty="0" err="1" smtClean="0"/>
              <a:t>ছন্দরীতির</a:t>
            </a:r>
            <a:r>
              <a:rPr lang="en-US" dirty="0" smtClean="0"/>
              <a:t> </a:t>
            </a:r>
            <a:r>
              <a:rPr lang="en-US" dirty="0" err="1" smtClean="0"/>
              <a:t>নানা</a:t>
            </a:r>
            <a:r>
              <a:rPr lang="en-US" dirty="0" smtClean="0"/>
              <a:t> </a:t>
            </a:r>
            <a:r>
              <a:rPr lang="en-US" dirty="0" err="1" smtClean="0"/>
              <a:t>ব্যতিক্রম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2808" y="1429571"/>
            <a:ext cx="10619116" cy="4525963"/>
          </a:xfrm>
        </p:spPr>
        <p:txBody>
          <a:bodyPr/>
          <a:lstStyle/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দলবৃত্ত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রীতিতে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সাধারণত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সংকুচিত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১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মাপ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পায়।কিন্তু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পঙ্‌ক্তির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অপূর্ণ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পর্বে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মাত্র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সেটি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প্রলম্বিত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দু’মাত্রার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আসন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লাভ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করে।যেমন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তাপ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দ্যাখেনি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smtClean="0">
                <a:cs typeface="Kalpurush" pitchFamily="2" charset="0"/>
              </a:rPr>
              <a:t>l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আকাশ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পাতাল</a:t>
            </a:r>
            <a:r>
              <a:rPr lang="en-US" sz="2000" dirty="0" err="1" smtClean="0">
                <a:latin typeface="+mj-lt"/>
                <a:cs typeface="Kalpurush" pitchFamily="2" charset="0"/>
              </a:rPr>
              <a:t>ll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পাপ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দ্যাখেনি</a:t>
            </a:r>
            <a:r>
              <a:rPr lang="en-US" sz="2000" dirty="0" err="1" smtClean="0">
                <a:latin typeface="+mj-lt"/>
                <a:cs typeface="Kalpurush" pitchFamily="2" charset="0"/>
              </a:rPr>
              <a:t>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চোখ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I</a:t>
            </a:r>
          </a:p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ঘরের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পুরুষ</a:t>
            </a:r>
            <a:r>
              <a:rPr lang="en-US" sz="2000" dirty="0" err="1" smtClean="0">
                <a:latin typeface="+mj-lt"/>
                <a:cs typeface="Kalpurush" pitchFamily="2" charset="0"/>
              </a:rPr>
              <a:t>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ঘরে</a:t>
            </a:r>
            <a:r>
              <a:rPr lang="en-US" sz="2000" dirty="0" err="1" smtClean="0">
                <a:latin typeface="+mj-lt"/>
                <a:cs typeface="Kalpurush" pitchFamily="2" charset="0"/>
              </a:rPr>
              <a:t>ll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পুরুষ</a:t>
            </a:r>
            <a:r>
              <a:rPr lang="en-US" sz="2000" dirty="0" err="1" smtClean="0">
                <a:latin typeface="+mj-lt"/>
                <a:cs typeface="Kalpurush" pitchFamily="2" charset="0"/>
              </a:rPr>
              <a:t>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লোক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I</a:t>
            </a:r>
          </a:p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৪)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পঙ,ক্তি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প্রান্তিক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রুদ্ধদলই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পদান্তিক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রুদ্ধদলো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প্রসারণে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২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সমান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মর্যাদা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-</a:t>
            </a:r>
          </a:p>
          <a:p>
            <a:pPr algn="just">
              <a:buNone/>
            </a:pP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আছেl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মজার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দেশ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l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ভালোI</a:t>
            </a:r>
            <a:endParaRPr lang="en-US" sz="2000" dirty="0" smtClean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রাত্তিরেতে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বেজায়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রোদ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l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দিনে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চাঁদেরl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আলোI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–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দেশ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’ ‘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রোদ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’ ১টি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রুদ্ধদল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প্রসারণে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২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কাজ</a:t>
            </a:r>
            <a:endParaRPr lang="en-US" sz="2000" dirty="0" smtClean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চালিয়ে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নিয়েছে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৫)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দলবৃত্তের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আরেকটি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ব্যতিক্রম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পাঁচদলের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পর্বকে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চারমাত্রার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পর্ববিন্যাসের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অন্তর্গত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দেওয়া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>
              <a:buNone/>
            </a:pP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য.মু.না.ব.তী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সরস্বতীll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কাল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যমুনারl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বিয়েI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>
              <a:buNone/>
            </a:pP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য.মু.না.যা.বে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শ্বশুর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বাড়িll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কাজি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তলাl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দিয়েI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--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পাঁচ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মাত্রার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পর্বকে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সংকোচন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চার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ধরা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</a:t>
            </a:r>
            <a:endParaRPr lang="en-US" sz="2000" dirty="0" smtClean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endParaRPr lang="en-US" sz="2000" dirty="0" smtClean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দলবৃত্ত</a:t>
            </a:r>
            <a:r>
              <a:rPr lang="en-US" dirty="0" smtClean="0"/>
              <a:t> </a:t>
            </a:r>
            <a:r>
              <a:rPr lang="en-US" dirty="0" err="1" smtClean="0"/>
              <a:t>ছন্দরীতি</a:t>
            </a:r>
            <a:r>
              <a:rPr lang="en-US" dirty="0" smtClean="0"/>
              <a:t> </a:t>
            </a:r>
            <a:r>
              <a:rPr lang="en-US" dirty="0" err="1" smtClean="0"/>
              <a:t>নানা</a:t>
            </a:r>
            <a:r>
              <a:rPr lang="en-US" dirty="0" smtClean="0"/>
              <a:t> </a:t>
            </a:r>
            <a:r>
              <a:rPr lang="en-US" dirty="0" err="1" smtClean="0"/>
              <a:t>ব্যতিক্রম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1184</Words>
  <Application>Microsoft Office PowerPoint</Application>
  <PresentationFormat>Custom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ছন্দরীতি - দলবৃত্ত (BNGA,SEM3,SECA2,M2)</vt:lpstr>
      <vt:lpstr>দলবৃত্ত/স্বরবৃত্ত/ছড়ার ছন্দ/লৌকিক ছন্দ/শ্বসাঘাতপ্রধান  (ছন্দশাস্ত্রী শ্রী প্রবোধ চন্দ্র সেন দল ও মাত্রার যথার্থ সম্পর্ক অবিষ্কার করে দলবৃত্ত নাম করণ করেছেন, এটাই এই ছন্দের বিজ্ঞানসম্মত নাম).</vt:lpstr>
      <vt:lpstr> খ)সৃজিত দলবৃত্ত:</vt:lpstr>
      <vt:lpstr>দলবৃত্তের বৈশিষ্ট্য:</vt:lpstr>
      <vt:lpstr>দলবৃত্তের বৈশিষ্ট্য</vt:lpstr>
      <vt:lpstr>দলবৃত্ত ছন্দরীতির বৈশিষ্ট্য</vt:lpstr>
      <vt:lpstr>দলবৃত্ত ছন্দরীতির নানা ব্যতিক্রম</vt:lpstr>
      <vt:lpstr>  দলবৃত্ত ছন্দরীতি নানা ব্যতিক্রম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ছন্দরীতি -দলবৃত্ত</dc:title>
  <dc:creator>Shyamasri Mondal</dc:creator>
  <cp:lastModifiedBy>user</cp:lastModifiedBy>
  <cp:revision>44</cp:revision>
  <dcterms:created xsi:type="dcterms:W3CDTF">2023-01-05T08:50:54Z</dcterms:created>
  <dcterms:modified xsi:type="dcterms:W3CDTF">2023-01-11T09:21:56Z</dcterms:modified>
</cp:coreProperties>
</file>