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2" r:id="rId4"/>
    <p:sldId id="263"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7698059-6E6B-4BF2-8E4A-38FBE024959F}"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98059-6E6B-4BF2-8E4A-38FBE024959F}"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98059-6E6B-4BF2-8E4A-38FBE024959F}"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7698059-6E6B-4BF2-8E4A-38FBE024959F}"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7698059-6E6B-4BF2-8E4A-38FBE024959F}" type="datetimeFigureOut">
              <a:rPr lang="en-US" smtClean="0"/>
              <a:pPr/>
              <a:t>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7698059-6E6B-4BF2-8E4A-38FBE024959F}"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7698059-6E6B-4BF2-8E4A-38FBE024959F}" type="datetimeFigureOut">
              <a:rPr lang="en-US" smtClean="0"/>
              <a:pPr/>
              <a:t>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7698059-6E6B-4BF2-8E4A-38FBE024959F}" type="datetimeFigureOut">
              <a:rPr lang="en-US" smtClean="0"/>
              <a:pPr/>
              <a:t>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698059-6E6B-4BF2-8E4A-38FBE024959F}" type="datetimeFigureOut">
              <a:rPr lang="en-US" smtClean="0"/>
              <a:pPr/>
              <a:t>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98059-6E6B-4BF2-8E4A-38FBE024959F}"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698059-6E6B-4BF2-8E4A-38FBE024959F}" type="datetimeFigureOut">
              <a:rPr lang="en-US" smtClean="0"/>
              <a:pPr/>
              <a:t>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82BF19-9265-4336-BCC7-A470D227844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698059-6E6B-4BF2-8E4A-38FBE024959F}" type="datetimeFigureOut">
              <a:rPr lang="en-US" smtClean="0"/>
              <a:pPr/>
              <a:t>9/18/2024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82BF19-9265-4336-BCC7-A470D227844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357166"/>
            <a:ext cx="9001156" cy="6124754"/>
          </a:xfrm>
          <a:prstGeom prst="rect">
            <a:avLst/>
          </a:prstGeom>
          <a:noFill/>
        </p:spPr>
        <p:txBody>
          <a:bodyPr wrap="square" rtlCol="0">
            <a:spAutoFit/>
          </a:bodyPr>
          <a:lstStyle/>
          <a:p>
            <a:pPr algn="ctr"/>
            <a:r>
              <a:rPr lang="en-US" sz="2400" b="1" dirty="0" smtClean="0">
                <a:solidFill>
                  <a:srgbClr val="FF0000"/>
                </a:solidFill>
              </a:rPr>
              <a:t>RURAL SETTLEMENT</a:t>
            </a:r>
          </a:p>
          <a:p>
            <a:r>
              <a:rPr lang="en-US" sz="1600" dirty="0" smtClean="0"/>
              <a:t>Food, Shelter and clothing are the three basic human needs. Among them shelter or housing not only protects us from extreme weather conditions, natural calamities and attacks of wild animals, but also influences our immediate environment, hygiene and indicates socio-economic affluence. Thus, housing or shelter is the highest manifestation of human cultural landscape. A group of individual housings together form a cluster or hamlets, which is eventually known as settlements. Every settlement has houses, which are man-made </a:t>
            </a:r>
            <a:r>
              <a:rPr lang="en-US" sz="1600" dirty="0" err="1" smtClean="0"/>
              <a:t>structurein</a:t>
            </a:r>
            <a:r>
              <a:rPr lang="en-US" sz="1600" dirty="0" smtClean="0"/>
              <a:t> (Bryan, 1933s, which are used either to live in or work in or to store).</a:t>
            </a:r>
          </a:p>
          <a:p>
            <a:endParaRPr lang="en-US" sz="1600" dirty="0" smtClean="0"/>
          </a:p>
          <a:p>
            <a:r>
              <a:rPr lang="en-US" sz="1600" dirty="0" smtClean="0"/>
              <a:t>. As we know; Geography is the study of landscape. Then, the question may arise, why should we discuss about human settlements in Geography? They are nothings t at all nature made, but completely human-made. Human being is the predominant species in the world and almost all ecosystems and landscapes around the world are ‘domesticated’ by human beings. Landscapes are endowed with various cultural traits closely associated with physical environment. Thus, the term cultural landscape or landscape modified by human activities became one of the fundamental concepts of Geography. Housing is one of the most crucial components of human cultural landscape.</a:t>
            </a:r>
          </a:p>
          <a:p>
            <a:endParaRPr lang="en-US" sz="1600" dirty="0" smtClean="0"/>
          </a:p>
          <a:p>
            <a:r>
              <a:rPr lang="en-US" sz="1600" dirty="0" smtClean="0"/>
              <a:t> Human settlement can be divided into two groups- a) Rural and b) Urban, depending on their traits and characteristics. Urban settlements have certain characteristics like a minimum population limit, area, and functional unit and so on; but anything other than urban is called rural. Depending on administrative convenience rural and urban settlements are determined. Traditionally rural settlements are associated with agriculture and natural resources. Thus, whenever we think about a rural settlement we can imagine undulating folds stretching between the clumps of trees marking the borders of each farm house with different crops with different colors and fragrance; Endless vast green pastures dotted with cows and goats. However, the characteristics of rural settlements incorporate more than farms and livestock rearing.</a:t>
            </a: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282" y="0"/>
            <a:ext cx="8929718" cy="7017306"/>
          </a:xfrm>
          <a:prstGeom prst="rect">
            <a:avLst/>
          </a:prstGeom>
          <a:noFill/>
        </p:spPr>
        <p:txBody>
          <a:bodyPr wrap="square" rtlCol="0">
            <a:spAutoFit/>
          </a:bodyPr>
          <a:lstStyle/>
          <a:p>
            <a:r>
              <a:rPr lang="en-US" b="1" dirty="0" smtClean="0">
                <a:solidFill>
                  <a:srgbClr val="FF0000"/>
                </a:solidFill>
              </a:rPr>
              <a:t>NATURE AND CHARACTERISTICS OF RURAL SETTLEMENTS</a:t>
            </a:r>
          </a:p>
          <a:p>
            <a:r>
              <a:rPr lang="en-US" dirty="0" smtClean="0"/>
              <a:t> Population size and density are the most important characteristics that categorize a settlement either as rural or as urban. The Census of India defines a settlement with minimum 5000 population, and 400 people per sq.km density; and, at least 75 percent of male working population engaged in non-agricultural pursuits as urban. Rest are classified as rural settlements. So, three important characteristics are associated with rural settlements</a:t>
            </a:r>
          </a:p>
          <a:p>
            <a:pPr marL="342900" indent="-342900">
              <a:buAutoNum type="alphaLcParenR"/>
            </a:pPr>
            <a:r>
              <a:rPr lang="en-US" dirty="0" smtClean="0"/>
              <a:t>low population size</a:t>
            </a:r>
          </a:p>
          <a:p>
            <a:pPr marL="342900" indent="-342900">
              <a:buAutoNum type="alphaLcParenR"/>
            </a:pPr>
            <a:r>
              <a:rPr lang="en-US" dirty="0" smtClean="0"/>
              <a:t>  low density of population and </a:t>
            </a:r>
          </a:p>
          <a:p>
            <a:pPr marL="342900" indent="-342900">
              <a:buAutoNum type="alphaLcParenR"/>
            </a:pPr>
            <a:r>
              <a:rPr lang="en-US" dirty="0" smtClean="0"/>
              <a:t>agriculture as the main economic activity of people. Apart from agriculture, other primary activities like fishing, animal husbandry, mining and quarrying, forest product collection etc. can be the main occupations of the inhabitants. Thus, rural settlements have closer contact with the nature. d) Village community displays homogeneity in culture and occupation is mainly hereditary creating social strata known as caste. There is low scope for social mobility. Strong community bonding with joint and extended family system are prevalent here. </a:t>
            </a:r>
          </a:p>
          <a:p>
            <a:pPr marL="342900" indent="-342900"/>
            <a:r>
              <a:rPr lang="en-US" dirty="0" smtClean="0"/>
              <a:t>Site and Situation</a:t>
            </a:r>
          </a:p>
          <a:p>
            <a:pPr marL="342900" indent="-342900"/>
            <a:r>
              <a:rPr lang="en-US" dirty="0" smtClean="0"/>
              <a:t>The words ‘site’ and situation’ are two important determining factors, they are not synonymous, but different. Site means the place where a particular settlement is located. Site of a settlement is indicated through latitude, longitude etc. Selection of a site is governed by suitable physical and climatic conditions. A. Site Factors Site factors can be clubbed into four broad headings- </a:t>
            </a:r>
          </a:p>
          <a:p>
            <a:pPr marL="342900" indent="-342900"/>
            <a:r>
              <a:rPr lang="en-US" dirty="0" smtClean="0"/>
              <a:t> 1.Physical, </a:t>
            </a:r>
          </a:p>
          <a:p>
            <a:pPr marL="342900" indent="-342900"/>
            <a:r>
              <a:rPr lang="en-US" dirty="0" smtClean="0"/>
              <a:t>2. Climatic,</a:t>
            </a:r>
          </a:p>
          <a:p>
            <a:pPr marL="342900" indent="-342900"/>
            <a:r>
              <a:rPr lang="en-US" dirty="0" smtClean="0"/>
              <a:t> 3. Economic, and </a:t>
            </a:r>
          </a:p>
          <a:p>
            <a:pPr marL="342900" indent="-342900"/>
            <a:r>
              <a:rPr lang="en-US" dirty="0" smtClean="0"/>
              <a:t>4. Traditional. Let us discuss each factors briefly.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9001156" cy="6740307"/>
          </a:xfrm>
          <a:prstGeom prst="rect">
            <a:avLst/>
          </a:prstGeom>
          <a:noFill/>
        </p:spPr>
        <p:txBody>
          <a:bodyPr wrap="square" rtlCol="0">
            <a:spAutoFit/>
          </a:bodyPr>
          <a:lstStyle/>
          <a:p>
            <a:r>
              <a:rPr lang="en-US" dirty="0" smtClean="0"/>
              <a:t>In South-East Asia villages are located near rivers and water bodies, because paddy cultivation needs water.</a:t>
            </a:r>
          </a:p>
          <a:p>
            <a:r>
              <a:rPr lang="en-US" dirty="0" smtClean="0"/>
              <a:t> </a:t>
            </a:r>
            <a:r>
              <a:rPr lang="en-US" b="1" dirty="0" smtClean="0"/>
              <a:t>d) Water- </a:t>
            </a:r>
            <a:r>
              <a:rPr lang="en-US" dirty="0" smtClean="0"/>
              <a:t>Though water is essential for survival but excessive water is not good. Therefore, water related sites are of two types-</a:t>
            </a:r>
          </a:p>
          <a:p>
            <a:pPr marL="400050" indent="-400050">
              <a:buAutoNum type="romanLcParenR"/>
            </a:pPr>
            <a:r>
              <a:rPr lang="en-US" dirty="0" smtClean="0"/>
              <a:t>Wet point and ii) dry point</a:t>
            </a:r>
            <a:r>
              <a:rPr lang="en-US" b="1" dirty="0" smtClean="0"/>
              <a:t>.</a:t>
            </a:r>
          </a:p>
          <a:p>
            <a:pPr marL="400050" indent="-400050"/>
            <a:r>
              <a:rPr lang="en-US" b="1" dirty="0" smtClean="0"/>
              <a:t> </a:t>
            </a:r>
            <a:r>
              <a:rPr lang="en-US" b="1" dirty="0" err="1" smtClean="0"/>
              <a:t>i</a:t>
            </a:r>
            <a:r>
              <a:rPr lang="en-US" b="1" dirty="0" smtClean="0"/>
              <a:t>. Wet Point- </a:t>
            </a:r>
            <a:r>
              <a:rPr lang="en-US" dirty="0" smtClean="0"/>
              <a:t>In dry climate settlements are found near water points and at ground level. In desert areas, settlement sprung up near oasis or springs. There are following wet point sites</a:t>
            </a:r>
          </a:p>
          <a:p>
            <a:pPr marL="342900" indent="-342900">
              <a:buAutoNum type="arabicPeriod"/>
            </a:pPr>
            <a:r>
              <a:rPr lang="en-US" dirty="0" smtClean="0"/>
              <a:t>River confluence site</a:t>
            </a:r>
          </a:p>
          <a:p>
            <a:pPr marL="342900" indent="-342900"/>
            <a:r>
              <a:rPr lang="en-US" dirty="0" smtClean="0"/>
              <a:t> 2. River Bend site </a:t>
            </a:r>
          </a:p>
          <a:p>
            <a:pPr marL="342900" indent="-342900"/>
            <a:r>
              <a:rPr lang="en-US" dirty="0" smtClean="0"/>
              <a:t>3. Stream side</a:t>
            </a:r>
          </a:p>
          <a:p>
            <a:pPr marL="342900" indent="-342900"/>
            <a:r>
              <a:rPr lang="en-US" dirty="0" smtClean="0"/>
              <a:t> 4. Fording point</a:t>
            </a:r>
          </a:p>
          <a:p>
            <a:pPr marL="342900" indent="-342900"/>
            <a:r>
              <a:rPr lang="en-US" dirty="0" smtClean="0"/>
              <a:t> 5. River island </a:t>
            </a:r>
          </a:p>
          <a:p>
            <a:pPr marL="342900" indent="-342900"/>
            <a:r>
              <a:rPr lang="en-US" dirty="0" smtClean="0"/>
              <a:t>6. Coastal side </a:t>
            </a:r>
          </a:p>
          <a:p>
            <a:pPr marL="342900" indent="-342900"/>
            <a:r>
              <a:rPr lang="en-US" dirty="0" smtClean="0"/>
              <a:t>7. Delta site</a:t>
            </a:r>
          </a:p>
          <a:p>
            <a:pPr marL="342900" indent="-342900"/>
            <a:r>
              <a:rPr lang="en-US" dirty="0" smtClean="0"/>
              <a:t> 8. Canal and well side</a:t>
            </a:r>
          </a:p>
          <a:p>
            <a:pPr marL="342900" indent="-342900"/>
            <a:r>
              <a:rPr lang="en-US" dirty="0" smtClean="0"/>
              <a:t> ii. </a:t>
            </a:r>
            <a:r>
              <a:rPr lang="en-US" b="1" dirty="0" smtClean="0"/>
              <a:t>Dry point- </a:t>
            </a:r>
            <a:r>
              <a:rPr lang="en-US" dirty="0" smtClean="0"/>
              <a:t>In humid region settlements are found in natural levees (Kolkata for example, situated on a natural levee). </a:t>
            </a:r>
          </a:p>
          <a:p>
            <a:pPr marL="342900" indent="-342900"/>
            <a:r>
              <a:rPr lang="en-US" b="1" dirty="0" smtClean="0"/>
              <a:t>2) Climatic Factors </a:t>
            </a:r>
            <a:r>
              <a:rPr lang="en-US" dirty="0" smtClean="0"/>
              <a:t>a) Ground water b) River/ canal c) Rainfall d) Humidity, temperature </a:t>
            </a:r>
          </a:p>
          <a:p>
            <a:pPr marL="342900" indent="-342900"/>
            <a:r>
              <a:rPr lang="en-US" b="1" dirty="0" smtClean="0"/>
              <a:t>3) Economic Factors </a:t>
            </a:r>
            <a:r>
              <a:rPr lang="en-US" dirty="0" smtClean="0"/>
              <a:t>a) Resources like minerals, food, oil etc offer good sites of settlements. California and San Francisco sprung up after discovery of gold mines. In India, </a:t>
            </a:r>
            <a:r>
              <a:rPr lang="en-US" dirty="0" err="1" smtClean="0"/>
              <a:t>Jhariya</a:t>
            </a:r>
            <a:r>
              <a:rPr lang="en-US" dirty="0" smtClean="0"/>
              <a:t>, </a:t>
            </a:r>
            <a:r>
              <a:rPr lang="en-US" dirty="0" err="1" smtClean="0"/>
              <a:t>Jarsuguda</a:t>
            </a:r>
            <a:r>
              <a:rPr lang="en-US" dirty="0" smtClean="0"/>
              <a:t> etc are mining town. b) Nodal points- Route </a:t>
            </a:r>
            <a:r>
              <a:rPr lang="en-US" dirty="0" err="1" smtClean="0"/>
              <a:t>centres</a:t>
            </a:r>
            <a:r>
              <a:rPr lang="en-US" dirty="0" smtClean="0"/>
              <a:t> are nodal points to offer good connectivity. Settlements grow where two valleys meet or roads connect each other. Therefore, nodal points can be transport points. Example- Railway junction- </a:t>
            </a:r>
            <a:r>
              <a:rPr lang="en-US" dirty="0" err="1" smtClean="0"/>
              <a:t>Mughalsarai</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0" y="285728"/>
            <a:ext cx="9001156" cy="5909310"/>
          </a:xfrm>
          <a:prstGeom prst="rect">
            <a:avLst/>
          </a:prstGeom>
          <a:noFill/>
        </p:spPr>
        <p:txBody>
          <a:bodyPr wrap="square" rtlCol="0">
            <a:spAutoFit/>
          </a:bodyPr>
          <a:lstStyle/>
          <a:p>
            <a:r>
              <a:rPr lang="en-US" dirty="0" smtClean="0"/>
              <a:t> </a:t>
            </a:r>
            <a:r>
              <a:rPr lang="en-US" b="1" dirty="0" smtClean="0"/>
              <a:t>4) Traditional Factors </a:t>
            </a:r>
            <a:r>
              <a:rPr lang="en-US" dirty="0" smtClean="0"/>
              <a:t>Before the age of democracy constant warfare and looting compelled human beings to stay together within fortified settlements. Therefore forts offered safety. Even today remnants of fortified settlements are abundant in the world. These forts and castles are often located at strategic points like hill top, cliffs etc. </a:t>
            </a:r>
            <a:r>
              <a:rPr lang="en-US" dirty="0" err="1" smtClean="0"/>
              <a:t>Jaisalmere</a:t>
            </a:r>
            <a:r>
              <a:rPr lang="en-US" dirty="0" smtClean="0"/>
              <a:t> fort of Rajasthan is one of the few living fort of Asia.</a:t>
            </a:r>
          </a:p>
          <a:p>
            <a:r>
              <a:rPr lang="en-US" dirty="0" smtClean="0"/>
              <a:t>a</a:t>
            </a:r>
            <a:r>
              <a:rPr lang="en-US" b="1" dirty="0" smtClean="0"/>
              <a:t>) Defense- </a:t>
            </a:r>
            <a:r>
              <a:rPr lang="en-US" dirty="0" smtClean="0"/>
              <a:t>Medieval castles and settlements were built up on hills or cliffs. Edinburgh castle is situated on glacial crag. Ditch or rivers also offer defense. In the late 18th century (1742), Maratha Ditch was constructed around Calcutta and it protected city dwellers from Maratha invasion. People started living near Fort William.</a:t>
            </a:r>
          </a:p>
          <a:p>
            <a:r>
              <a:rPr lang="en-US" dirty="0" smtClean="0"/>
              <a:t>Structure and Morphology of Rural Settlement </a:t>
            </a:r>
          </a:p>
          <a:p>
            <a:r>
              <a:rPr lang="en-US" dirty="0" smtClean="0"/>
              <a:t>b) </a:t>
            </a:r>
            <a:r>
              <a:rPr lang="en-US" b="1" dirty="0" smtClean="0"/>
              <a:t>Bridging point </a:t>
            </a:r>
            <a:r>
              <a:rPr lang="en-US" dirty="0" smtClean="0"/>
              <a:t>means confluence of two rivers, and river crossing-ideal for waterway development-Khartoum on Nile River. During earlier days rivers offered cheap and fastest transportation. Therefore, </a:t>
            </a:r>
            <a:r>
              <a:rPr lang="en-US" dirty="0" err="1" smtClean="0"/>
              <a:t>riverine</a:t>
            </a:r>
            <a:r>
              <a:rPr lang="en-US" dirty="0" smtClean="0"/>
              <a:t> ports offered good settlement sites. In India, </a:t>
            </a:r>
            <a:r>
              <a:rPr lang="en-US" dirty="0" err="1" smtClean="0"/>
              <a:t>Saptagram</a:t>
            </a:r>
            <a:r>
              <a:rPr lang="en-US" dirty="0" smtClean="0"/>
              <a:t>, </a:t>
            </a:r>
            <a:r>
              <a:rPr lang="en-US" dirty="0" err="1" smtClean="0"/>
              <a:t>Tamralipta</a:t>
            </a:r>
            <a:r>
              <a:rPr lang="en-US" dirty="0" smtClean="0"/>
              <a:t> etc were port settlements.</a:t>
            </a:r>
          </a:p>
          <a:p>
            <a:r>
              <a:rPr lang="en-US" dirty="0" smtClean="0"/>
              <a:t> c) </a:t>
            </a:r>
            <a:r>
              <a:rPr lang="en-US" b="1" dirty="0" smtClean="0"/>
              <a:t>Cultural factors </a:t>
            </a:r>
            <a:r>
              <a:rPr lang="en-US" dirty="0" smtClean="0"/>
              <a:t>like temples, mosque, church, universities etc also offer settlement sites. Varanasi, Ujjain etc are temple towns. However, cultural and economic factors alone cannot play role here. Multiple factors determine settlement sites. B. Situation There is a close relationship between site and its immediate physical environment. A settlement can be described in relation to other settlements and physical features around it. It is generally linked up with physical and cultural conditions of a much wider area. The main factor that influences situation of a settlement is its accessibility or centrality.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1192</Words>
  <Application>Microsoft Office PowerPoint</Application>
  <PresentationFormat>On-screen Show (4:3)</PresentationFormat>
  <Paragraphs>37</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Slide 1</vt:lpstr>
      <vt:lpstr>Slide 2</vt:lpstr>
      <vt:lpstr>Slide 3</vt:lpstr>
      <vt:lpstr>Slide 4</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KHUSHI</dc:creator>
  <cp:lastModifiedBy>KHUSHI</cp:lastModifiedBy>
  <cp:revision>5</cp:revision>
  <dcterms:created xsi:type="dcterms:W3CDTF">2024-09-17T15:07:28Z</dcterms:created>
  <dcterms:modified xsi:type="dcterms:W3CDTF">2024-09-18T10:37:02Z</dcterms:modified>
</cp:coreProperties>
</file>