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1261467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3101416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67017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737810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60109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2678546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305191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399338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2972250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1735239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152109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337882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3237316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8525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4145999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DEBE2E-2DF3-4C14-9F94-ED6746C13C2C}" type="datetimeFigureOut">
              <a:rPr lang="en-IN" smtClean="0"/>
              <a:pPr/>
              <a:t>16-07-2024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C62B2A-5B89-43A6-9A1D-F9392489D0CA}" type="slidenum">
              <a:rPr lang="en-IN" smtClean="0"/>
              <a:pPr/>
              <a:t>‹#›</a:t>
            </a:fld>
            <a:endParaRPr lang="en-IN"/>
          </a:p>
        </p:txBody>
      </p:sp>
    </p:spTree>
    <p:extLst>
      <p:ext uri="{BB962C8B-B14F-4D97-AF65-F5344CB8AC3E}">
        <p14:creationId xmlns:p14="http://schemas.microsoft.com/office/powerpoint/2010/main" val="329964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DEBE2E-2DF3-4C14-9F94-ED6746C13C2C}" type="datetimeFigureOut">
              <a:rPr lang="en-IN" smtClean="0"/>
              <a:pPr/>
              <a:t>16-07-2024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C62B2A-5B89-43A6-9A1D-F9392489D0CA}" type="slidenum">
              <a:rPr lang="en-IN" smtClean="0"/>
              <a:pPr/>
              <a:t>‹#›</a:t>
            </a:fld>
            <a:endParaRPr lang="en-IN"/>
          </a:p>
        </p:txBody>
      </p:sp>
    </p:spTree>
    <p:extLst>
      <p:ext uri="{BB962C8B-B14F-4D97-AF65-F5344CB8AC3E}">
        <p14:creationId xmlns:p14="http://schemas.microsoft.com/office/powerpoint/2010/main" val="9496767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24000"/>
            <a:ext cx="7766936" cy="1512000"/>
          </a:xfrm>
        </p:spPr>
        <p:txBody>
          <a:bodyPr/>
          <a:lstStyle/>
          <a:p>
            <a:pPr algn="ctr"/>
            <a:r>
              <a:rPr lang="en-US" sz="2800" dirty="0" err="1"/>
              <a:t>ধ্বনি</a:t>
            </a:r>
            <a:r>
              <a:rPr lang="en-US" sz="2800" dirty="0"/>
              <a:t> </a:t>
            </a:r>
            <a:r>
              <a:rPr lang="en-US" sz="2800" dirty="0" err="1"/>
              <a:t>পরিবর্তনের</a:t>
            </a:r>
            <a:r>
              <a:rPr lang="en-US" sz="2800" dirty="0"/>
              <a:t> </a:t>
            </a:r>
            <a:r>
              <a:rPr lang="en-US" sz="2800" dirty="0" err="1"/>
              <a:t>রীতি</a:t>
            </a:r>
            <a:r>
              <a:rPr lang="en-US" sz="2800" dirty="0"/>
              <a:t> ও </a:t>
            </a:r>
            <a:r>
              <a:rPr lang="en-US" sz="2800" dirty="0" err="1"/>
              <a:t>প্রকৃতি</a:t>
            </a:r>
            <a:br>
              <a:rPr lang="en-US" sz="2800" dirty="0"/>
            </a:br>
            <a:r>
              <a:rPr lang="en-US" sz="2800" dirty="0"/>
              <a:t>(BNGA,SEM1,CC 2,M2)</a:t>
            </a:r>
            <a:br>
              <a:rPr lang="en-US" sz="2800" dirty="0"/>
            </a:br>
            <a:r>
              <a:rPr lang="en-US" sz="3600" b="1" dirty="0" err="1"/>
              <a:t>ধ্বনির</a:t>
            </a:r>
            <a:r>
              <a:rPr lang="en-US" sz="3600" b="1" dirty="0"/>
              <a:t> </a:t>
            </a:r>
            <a:r>
              <a:rPr lang="en-US" sz="3600" b="1" dirty="0" err="1"/>
              <a:t>আগম</a:t>
            </a:r>
            <a:r>
              <a:rPr lang="en-US" sz="3600" b="1" dirty="0"/>
              <a:t> </a:t>
            </a:r>
            <a:r>
              <a:rPr lang="en-US" sz="3600" b="1" dirty="0" err="1"/>
              <a:t>পর্যায়</a:t>
            </a:r>
            <a:endParaRPr lang="en-IN" sz="3600" b="1" dirty="0"/>
          </a:p>
        </p:txBody>
      </p:sp>
      <p:sp>
        <p:nvSpPr>
          <p:cNvPr id="3" name="Subtitle 2"/>
          <p:cNvSpPr>
            <a:spLocks noGrp="1"/>
          </p:cNvSpPr>
          <p:nvPr>
            <p:ph type="subTitle" idx="1"/>
          </p:nvPr>
        </p:nvSpPr>
        <p:spPr>
          <a:xfrm>
            <a:off x="2664000" y="3160801"/>
            <a:ext cx="6213601" cy="1389599"/>
          </a:xfrm>
        </p:spPr>
        <p:txBody>
          <a:bodyPr>
            <a:normAutofit fontScale="77500" lnSpcReduction="20000"/>
          </a:bodyPr>
          <a:lstStyle/>
          <a:p>
            <a:pPr algn="ctr"/>
            <a:r>
              <a:rPr lang="en-US" sz="2200" dirty="0">
                <a:latin typeface="Kalpurush" pitchFamily="2" charset="0"/>
                <a:ea typeface="Arial Unicode MS" pitchFamily="34" charset="-128"/>
                <a:cs typeface="Kalpurush" pitchFamily="2" charset="0"/>
              </a:rPr>
              <a:t>DR.SHYAMASRI MONDAL</a:t>
            </a:r>
          </a:p>
          <a:p>
            <a:pPr algn="ctr"/>
            <a:r>
              <a:rPr lang="en-US" sz="2200" dirty="0">
                <a:latin typeface="Kalpurush" pitchFamily="2" charset="0"/>
                <a:ea typeface="Arial Unicode MS" pitchFamily="34" charset="-128"/>
                <a:cs typeface="Kalpurush" pitchFamily="2" charset="0"/>
              </a:rPr>
              <a:t>ASSISTANT PROFESSOR</a:t>
            </a:r>
          </a:p>
          <a:p>
            <a:pPr algn="ctr"/>
            <a:r>
              <a:rPr lang="en-US" sz="2200" dirty="0">
                <a:latin typeface="Kalpurush" pitchFamily="2" charset="0"/>
                <a:ea typeface="Arial Unicode MS" pitchFamily="34" charset="-128"/>
                <a:cs typeface="Kalpurush" pitchFamily="2" charset="0"/>
              </a:rPr>
              <a:t>DEPARTMENT OF BENGALI</a:t>
            </a:r>
          </a:p>
          <a:p>
            <a:pPr algn="ctr"/>
            <a:r>
              <a:rPr lang="en-US" sz="2200" dirty="0">
                <a:latin typeface="Kalpurush" pitchFamily="2" charset="0"/>
                <a:ea typeface="Arial Unicode MS" pitchFamily="34" charset="-128"/>
                <a:cs typeface="Kalpurush" pitchFamily="2" charset="0"/>
              </a:rPr>
              <a:t>SAHEED ANURUP CHANDRA MA</a:t>
            </a:r>
            <a:r>
              <a:rPr lang="en-US" dirty="0">
                <a:latin typeface="Kalpurush" pitchFamily="2" charset="0"/>
                <a:ea typeface="Arial Unicode MS" pitchFamily="34" charset="-128"/>
                <a:cs typeface="Kalpurush" pitchFamily="2" charset="0"/>
              </a:rPr>
              <a:t>HAVIDYALAYA</a:t>
            </a:r>
            <a:endParaRPr lang="en-IN" dirty="0">
              <a:latin typeface="Kalpurush" pitchFamily="2" charset="0"/>
              <a:ea typeface="Arial Unicode MS" pitchFamily="34" charset="-128"/>
              <a:cs typeface="Kalpurush" pitchFamily="2" charset="0"/>
            </a:endParaRPr>
          </a:p>
        </p:txBody>
      </p:sp>
    </p:spTree>
    <p:extLst>
      <p:ext uri="{BB962C8B-B14F-4D97-AF65-F5344CB8AC3E}">
        <p14:creationId xmlns:p14="http://schemas.microsoft.com/office/powerpoint/2010/main" val="400006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8800"/>
            <a:ext cx="8596668" cy="604801"/>
          </a:xfrm>
        </p:spPr>
        <p:txBody>
          <a:bodyPr>
            <a:normAutofit fontScale="90000"/>
          </a:bodyPr>
          <a:lstStyle/>
          <a:p>
            <a:r>
              <a:rPr lang="bn-IN" dirty="0"/>
              <a:t> </a:t>
            </a:r>
            <a:r>
              <a:rPr lang="bn-IN" dirty="0">
                <a:latin typeface="Kalpurush" panose="02000600000000000000" pitchFamily="2" charset="0"/>
                <a:cs typeface="Kalpurush" panose="02000600000000000000" pitchFamily="2" charset="0"/>
              </a:rPr>
              <a:t>ধ্বনির আগম</a:t>
            </a:r>
            <a:endParaRPr lang="en-IN" dirty="0">
              <a:latin typeface="Kalpurush" panose="02000600000000000000" pitchFamily="2" charset="0"/>
              <a:cs typeface="Kalpurush" panose="02000600000000000000" pitchFamily="2" charset="0"/>
            </a:endParaRPr>
          </a:p>
        </p:txBody>
      </p:sp>
      <p:sp>
        <p:nvSpPr>
          <p:cNvPr id="3" name="Content Placeholder 2"/>
          <p:cNvSpPr>
            <a:spLocks noGrp="1"/>
          </p:cNvSpPr>
          <p:nvPr>
            <p:ph idx="1"/>
          </p:nvPr>
        </p:nvSpPr>
        <p:spPr>
          <a:xfrm>
            <a:off x="677334" y="979200"/>
            <a:ext cx="8596668" cy="5809789"/>
          </a:xfrm>
        </p:spPr>
        <p:txBody>
          <a:bodyPr>
            <a:normAutofit fontScale="92500" lnSpcReduction="10000"/>
          </a:bodyPr>
          <a:lstStyle/>
          <a:p>
            <a:pPr marL="0" indent="0">
              <a:buNone/>
            </a:pPr>
            <a:r>
              <a:rPr lang="en-US" sz="2400" b="1" dirty="0">
                <a:latin typeface="Kalpurush" panose="02000600000000000000" pitchFamily="2" charset="0"/>
                <a:cs typeface="Kalpurush" panose="02000600000000000000" pitchFamily="2" charset="0"/>
              </a:rPr>
              <a:t>  </a:t>
            </a:r>
            <a:r>
              <a:rPr lang="bn-IN" sz="2400" b="1" dirty="0">
                <a:latin typeface="Kalpurush" panose="02000600000000000000" pitchFamily="2" charset="0"/>
                <a:cs typeface="Kalpurush" panose="02000600000000000000" pitchFamily="2" charset="0"/>
              </a:rPr>
              <a:t>ধ্বনির আগম পর্যায়কে দুই ভাগে ভাগ করা হয়, যেমন স্বরাগম ও ব্যঞ্জনাগম</a:t>
            </a:r>
          </a:p>
          <a:p>
            <a:r>
              <a:rPr lang="bn-IN" sz="2400" b="1" dirty="0">
                <a:latin typeface="Kalpurush" panose="02000600000000000000" pitchFamily="2" charset="0"/>
                <a:cs typeface="Kalpurush" panose="02000600000000000000" pitchFamily="2" charset="0"/>
              </a:rPr>
              <a:t>স্বরাগম ১</a:t>
            </a:r>
          </a:p>
          <a:p>
            <a:pPr algn="just">
              <a:buFont typeface="Wingdings" panose="05000000000000000000" pitchFamily="2" charset="2"/>
              <a:buChar char="Ø"/>
            </a:pPr>
            <a:r>
              <a:rPr lang="bn-IN" sz="2000" dirty="0">
                <a:latin typeface="Kalpurush" panose="02000600000000000000" pitchFamily="2" charset="0"/>
                <a:cs typeface="Kalpurush" panose="02000600000000000000" pitchFamily="2" charset="0"/>
              </a:rPr>
              <a:t>১) স্বরাগম</a:t>
            </a:r>
            <a:r>
              <a:rPr lang="en-US"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শব্দের মধ্যে যে স্থানে স্বর ধ্বনিটি এসে যুক্ত হয় সেই স্থান ভেদে অনুসারে     স্বরধ্বনির আগমকে তিনভাগে ভাগ করা যায়। যেমন </a:t>
            </a:r>
            <a:r>
              <a:rPr lang="en-US" sz="2000" dirty="0">
                <a:latin typeface="Kalpurush" panose="02000600000000000000" pitchFamily="2" charset="0"/>
                <a:cs typeface="Kalpurush" panose="02000600000000000000" pitchFamily="2" charset="0"/>
              </a:rPr>
              <a:t>-</a:t>
            </a:r>
            <a:endParaRPr lang="bn-IN" sz="2000" dirty="0">
              <a:latin typeface="Kalpurush" panose="02000600000000000000" pitchFamily="2" charset="0"/>
              <a:cs typeface="Kalpurush" panose="02000600000000000000" pitchFamily="2" charset="0"/>
            </a:endParaRPr>
          </a:p>
          <a:p>
            <a:pPr algn="just">
              <a:buFont typeface="Wingdings" panose="05000000000000000000" pitchFamily="2" charset="2"/>
              <a:buChar char="Ø"/>
            </a:pPr>
            <a:r>
              <a:rPr lang="bn-IN" sz="2000" dirty="0">
                <a:latin typeface="Kalpurush" panose="02000600000000000000" pitchFamily="2" charset="0"/>
                <a:cs typeface="Kalpurush" panose="02000600000000000000" pitchFamily="2" charset="0"/>
              </a:rPr>
              <a:t>ক)আদিস্বরাগম, </a:t>
            </a:r>
          </a:p>
          <a:p>
            <a:pPr algn="just">
              <a:buFont typeface="Wingdings" panose="05000000000000000000" pitchFamily="2" charset="2"/>
              <a:buChar char="Ø"/>
            </a:pPr>
            <a:r>
              <a:rPr lang="bn-IN" sz="2000" dirty="0">
                <a:latin typeface="Kalpurush" panose="02000600000000000000" pitchFamily="2" charset="0"/>
                <a:cs typeface="Kalpurush" panose="02000600000000000000" pitchFamily="2" charset="0"/>
              </a:rPr>
              <a:t>খ)মধ্যস্বরাগম বা বিপ্রকর্ষ বা স্বরভক্তি </a:t>
            </a:r>
          </a:p>
          <a:p>
            <a:pPr algn="just">
              <a:buFont typeface="Wingdings" panose="05000000000000000000" pitchFamily="2" charset="2"/>
              <a:buChar char="Ø"/>
            </a:pPr>
            <a:r>
              <a:rPr lang="bn-IN" sz="2000" dirty="0">
                <a:latin typeface="Kalpurush" panose="02000600000000000000" pitchFamily="2" charset="0"/>
                <a:cs typeface="Kalpurush" panose="02000600000000000000" pitchFamily="2" charset="0"/>
              </a:rPr>
              <a:t>গ)অন্ত্যস্বরাগম</a:t>
            </a:r>
          </a:p>
          <a:p>
            <a:pPr algn="just">
              <a:buFont typeface="Wingdings" panose="05000000000000000000" pitchFamily="2" charset="2"/>
              <a:buChar char="Ø"/>
            </a:pPr>
            <a:r>
              <a:rPr lang="bn-IN" sz="2000" dirty="0">
                <a:latin typeface="Kalpurush" panose="02000600000000000000" pitchFamily="2" charset="0"/>
                <a:cs typeface="Kalpurush" panose="02000600000000000000" pitchFamily="2" charset="0"/>
              </a:rPr>
              <a:t>আদি স্বরা</a:t>
            </a:r>
            <a:r>
              <a:rPr lang="en-US" sz="2000" dirty="0" err="1">
                <a:latin typeface="Kalpurush" panose="02000600000000000000" pitchFamily="2" charset="0"/>
                <a:cs typeface="Kalpurush" panose="02000600000000000000" pitchFamily="2" charset="0"/>
              </a:rPr>
              <a:t>গম</a:t>
            </a:r>
            <a:r>
              <a:rPr lang="en-US" sz="2000" dirty="0">
                <a:latin typeface="Kalpurush" panose="02000600000000000000" pitchFamily="2" charset="0"/>
                <a:cs typeface="Kalpurush" panose="02000600000000000000" pitchFamily="2" charset="0"/>
              </a:rPr>
              <a:t> – </a:t>
            </a:r>
            <a:r>
              <a:rPr lang="en-US" sz="2000" dirty="0" err="1">
                <a:latin typeface="Kalpurush" panose="02000600000000000000" pitchFamily="2" charset="0"/>
                <a:cs typeface="Kalpurush" panose="02000600000000000000" pitchFamily="2" charset="0"/>
              </a:rPr>
              <a:t>সাধারণত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শব্দের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আদিতে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সংযুক্ত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ব্যঞ্জন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থাকলে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সেই</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সংযুক্ত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ব্যঞ্জজনের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উচ্চারণ-প্রস্তুতিরূপে</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উচ্চারণ</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সৌকর্যের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জন্যে</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তার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আগে</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একটা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স্বরধ্বনি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এনে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ফেলা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হয়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শব্দের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আদিতে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স্বরধ্বনির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এই</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আবির্ভাবকে</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আদি</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স্বরাগম</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যেমন</a:t>
            </a:r>
            <a:r>
              <a:rPr lang="en-US" sz="2000" dirty="0">
                <a:latin typeface="Kalpurush" panose="02000600000000000000" pitchFamily="2" charset="0"/>
                <a:cs typeface="Kalpurush" panose="02000600000000000000" pitchFamily="2" charset="0"/>
              </a:rPr>
              <a:t> –</a:t>
            </a:r>
          </a:p>
          <a:p>
            <a:pPr algn="just">
              <a:buFont typeface="Wingdings" panose="05000000000000000000" pitchFamily="2" charset="2"/>
              <a:buChar char="Ø"/>
            </a:pPr>
            <a:r>
              <a:rPr lang="en-US" sz="2000" dirty="0" err="1">
                <a:latin typeface="Kalpurush" panose="02000600000000000000" pitchFamily="2" charset="0"/>
                <a:cs typeface="Kalpurush" panose="02000600000000000000" pitchFamily="2" charset="0"/>
              </a:rPr>
              <a:t>স্পৃহা</a:t>
            </a:r>
            <a:r>
              <a:rPr lang="en-US" sz="2000" dirty="0">
                <a:latin typeface="Kalpurush" panose="02000600000000000000" pitchFamily="2" charset="0"/>
                <a:cs typeface="Kalpurush" panose="02000600000000000000" pitchFamily="2" charset="0"/>
              </a:rPr>
              <a:t>&gt; </a:t>
            </a:r>
            <a:r>
              <a:rPr lang="en-US" sz="2000" b="1" u="sng" dirty="0" err="1">
                <a:latin typeface="Kalpurush" panose="02000600000000000000" pitchFamily="2" charset="0"/>
                <a:cs typeface="Kalpurush" panose="02000600000000000000" pitchFamily="2" charset="0"/>
              </a:rPr>
              <a:t>আ</a:t>
            </a:r>
            <a:r>
              <a:rPr lang="en-US" sz="2000" dirty="0" err="1">
                <a:latin typeface="Kalpurush" panose="02000600000000000000" pitchFamily="2" charset="0"/>
                <a:cs typeface="Kalpurush" panose="02000600000000000000" pitchFamily="2" charset="0"/>
              </a:rPr>
              <a:t>স্পৃহা</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স্কুল</a:t>
            </a:r>
            <a:r>
              <a:rPr lang="en-US" sz="2000" dirty="0">
                <a:latin typeface="Kalpurush" panose="02000600000000000000" pitchFamily="2" charset="0"/>
                <a:cs typeface="Kalpurush" panose="02000600000000000000" pitchFamily="2" charset="0"/>
              </a:rPr>
              <a:t>&gt; </a:t>
            </a:r>
            <a:r>
              <a:rPr lang="en-US" sz="2000" b="1" u="sng" dirty="0" err="1">
                <a:latin typeface="Kalpurush" panose="02000600000000000000" pitchFamily="2" charset="0"/>
                <a:cs typeface="Kalpurush" panose="02000600000000000000" pitchFamily="2" charset="0"/>
              </a:rPr>
              <a:t>ই</a:t>
            </a:r>
            <a:r>
              <a:rPr lang="en-US" sz="2000" dirty="0" err="1">
                <a:latin typeface="Kalpurush" panose="02000600000000000000" pitchFamily="2" charset="0"/>
                <a:cs typeface="Kalpurush" panose="02000600000000000000" pitchFamily="2" charset="0"/>
              </a:rPr>
              <a:t>স্কুল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স্টেশন</a:t>
            </a:r>
            <a:r>
              <a:rPr lang="en-US" sz="2000" dirty="0">
                <a:latin typeface="Kalpurush" panose="02000600000000000000" pitchFamily="2" charset="0"/>
                <a:cs typeface="Kalpurush" panose="02000600000000000000" pitchFamily="2" charset="0"/>
              </a:rPr>
              <a:t>&gt; </a:t>
            </a:r>
            <a:r>
              <a:rPr lang="en-US" sz="2000" b="1" u="sng" dirty="0" err="1">
                <a:latin typeface="Kalpurush" panose="02000600000000000000" pitchFamily="2" charset="0"/>
                <a:cs typeface="Kalpurush" panose="02000600000000000000" pitchFamily="2" charset="0"/>
              </a:rPr>
              <a:t>ই</a:t>
            </a:r>
            <a:r>
              <a:rPr lang="en-US" sz="2000" dirty="0" err="1">
                <a:latin typeface="Kalpurush" panose="02000600000000000000" pitchFamily="2" charset="0"/>
                <a:cs typeface="Kalpurush" panose="02000600000000000000" pitchFamily="2" charset="0"/>
              </a:rPr>
              <a:t>স্টেশন</a:t>
            </a:r>
            <a:r>
              <a:rPr lang="bn-IN" sz="2000" dirty="0">
                <a:latin typeface="Kalpurush" panose="02000600000000000000" pitchFamily="2" charset="0"/>
                <a:cs typeface="Kalpurush" panose="02000600000000000000" pitchFamily="2" charset="0"/>
              </a:rPr>
              <a:t>, স্ত্রী&gt; </a:t>
            </a:r>
            <a:r>
              <a:rPr lang="bn-IN" sz="2000" b="1" dirty="0">
                <a:latin typeface="Kalpurush" panose="02000600000000000000" pitchFamily="2" charset="0"/>
                <a:cs typeface="Kalpurush" panose="02000600000000000000" pitchFamily="2" charset="0"/>
              </a:rPr>
              <a:t>ই</a:t>
            </a:r>
            <a:r>
              <a:rPr lang="bn-IN" sz="2000" dirty="0">
                <a:latin typeface="Kalpurush" panose="02000600000000000000" pitchFamily="2" charset="0"/>
                <a:cs typeface="Kalpurush" panose="02000600000000000000" pitchFamily="2" charset="0"/>
              </a:rPr>
              <a:t>স্ত্রী, স্টেবল &gt; </a:t>
            </a:r>
            <a:r>
              <a:rPr lang="bn-IN" sz="2000" b="1" u="sng" dirty="0">
                <a:latin typeface="Kalpurush" panose="02000600000000000000" pitchFamily="2" charset="0"/>
                <a:cs typeface="Kalpurush" panose="02000600000000000000" pitchFamily="2" charset="0"/>
              </a:rPr>
              <a:t>আ</a:t>
            </a:r>
            <a:r>
              <a:rPr lang="bn-IN" sz="2000" dirty="0">
                <a:latin typeface="Kalpurush" panose="02000600000000000000" pitchFamily="2" charset="0"/>
                <a:cs typeface="Kalpurush" panose="02000600000000000000" pitchFamily="2" charset="0"/>
              </a:rPr>
              <a:t>স্তাবল, স্কার্ট&gt; </a:t>
            </a:r>
            <a:r>
              <a:rPr lang="bn-IN" sz="2000" b="1" dirty="0">
                <a:latin typeface="Kalpurush" panose="02000600000000000000" pitchFamily="2" charset="0"/>
                <a:cs typeface="Kalpurush" panose="02000600000000000000" pitchFamily="2" charset="0"/>
              </a:rPr>
              <a:t>ই</a:t>
            </a:r>
            <a:r>
              <a:rPr lang="bn-IN" sz="2000" dirty="0">
                <a:latin typeface="Kalpurush" panose="02000600000000000000" pitchFamily="2" charset="0"/>
                <a:cs typeface="Kalpurush" panose="02000600000000000000" pitchFamily="2" charset="0"/>
              </a:rPr>
              <a:t>স্কার্ট, স্মার্ট&gt; </a:t>
            </a:r>
            <a:r>
              <a:rPr lang="bn-IN" sz="2000" b="1" dirty="0">
                <a:latin typeface="Kalpurush" panose="02000600000000000000" pitchFamily="2" charset="0"/>
                <a:cs typeface="Kalpurush" panose="02000600000000000000" pitchFamily="2" charset="0"/>
              </a:rPr>
              <a:t>ই</a:t>
            </a:r>
            <a:r>
              <a:rPr lang="bn-IN" sz="2000" dirty="0">
                <a:latin typeface="Kalpurush" panose="02000600000000000000" pitchFamily="2" charset="0"/>
                <a:cs typeface="Kalpurush" panose="02000600000000000000" pitchFamily="2" charset="0"/>
              </a:rPr>
              <a:t>স্মার্ট ইত্যাদি</a:t>
            </a:r>
          </a:p>
          <a:p>
            <a:pPr marL="0" indent="0" algn="just">
              <a:buNone/>
            </a:pPr>
            <a:r>
              <a:rPr lang="bn-IN" sz="2000" dirty="0">
                <a:latin typeface="Kalpurush" panose="02000600000000000000" pitchFamily="2" charset="0"/>
                <a:cs typeface="Kalpurush" panose="02000600000000000000" pitchFamily="2" charset="0"/>
              </a:rPr>
              <a:t>   এখানে উদাহরণ হিসাবে উল্লেখিত প্রত্যেকটি শব্দ আমাদের ধার করা শব্দ, নয় সংস্কৃত, ইংরেজি। তাই শব্দের শুরুতে যুক্ত ব্যঞ্জন রয়েছে।</a:t>
            </a:r>
          </a:p>
          <a:p>
            <a:pPr algn="just">
              <a:buFont typeface="Wingdings" panose="05000000000000000000" pitchFamily="2" charset="2"/>
              <a:buChar char="Ø"/>
            </a:pPr>
            <a:endParaRPr lang="bn-IN" sz="2000" dirty="0">
              <a:latin typeface="Kalpurush" panose="02000600000000000000" pitchFamily="2" charset="0"/>
              <a:cs typeface="Kalpurush" panose="02000600000000000000" pitchFamily="2" charset="0"/>
            </a:endParaRPr>
          </a:p>
          <a:p>
            <a:pPr marL="0" indent="0">
              <a:buNone/>
            </a:pPr>
            <a:r>
              <a:rPr lang="bn-IN" sz="2000" dirty="0">
                <a:latin typeface="Kalpurush" panose="02000600000000000000" pitchFamily="2" charset="0"/>
                <a:cs typeface="Kalpurush" panose="02000600000000000000" pitchFamily="2" charset="0"/>
              </a:rPr>
              <a:t> </a:t>
            </a:r>
            <a:endParaRPr lang="en-IN" sz="2000" dirty="0">
              <a:latin typeface="Kalpurush" panose="02000600000000000000" pitchFamily="2" charset="0"/>
              <a:cs typeface="Kalpurush" panose="02000600000000000000" pitchFamily="2" charset="0"/>
            </a:endParaRPr>
          </a:p>
        </p:txBody>
      </p:sp>
      <p:cxnSp>
        <p:nvCxnSpPr>
          <p:cNvPr id="5" name="Straight Connector 4"/>
          <p:cNvCxnSpPr/>
          <p:nvPr/>
        </p:nvCxnSpPr>
        <p:spPr>
          <a:xfrm flipV="1">
            <a:off x="11274725" y="6055744"/>
            <a:ext cx="129396" cy="6901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4843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789" y="609600"/>
            <a:ext cx="8623213" cy="448800"/>
          </a:xfrm>
        </p:spPr>
        <p:txBody>
          <a:bodyPr>
            <a:normAutofit fontScale="90000"/>
          </a:bodyPr>
          <a:lstStyle/>
          <a:p>
            <a:r>
              <a:rPr lang="bn-IN" sz="2400" dirty="0"/>
              <a:t>  </a:t>
            </a:r>
            <a:r>
              <a:rPr lang="bn-IN" sz="2400" dirty="0">
                <a:latin typeface="Kalpurush" pitchFamily="2" charset="0"/>
                <a:cs typeface="Kalpurush" pitchFamily="2" charset="0"/>
              </a:rPr>
              <a:t>স্বরাগম</a:t>
            </a:r>
            <a:r>
              <a:rPr lang="bn-IN" dirty="0">
                <a:latin typeface="Kalpurush" pitchFamily="2" charset="0"/>
                <a:cs typeface="Kalpurush" pitchFamily="2" charset="0"/>
              </a:rPr>
              <a:t> </a:t>
            </a:r>
            <a:r>
              <a:rPr lang="bn-IN" sz="2400" dirty="0">
                <a:latin typeface="Kalpurush" pitchFamily="2" charset="0"/>
                <a:cs typeface="Kalpurush" pitchFamily="2" charset="0"/>
              </a:rPr>
              <a:t>২</a:t>
            </a:r>
            <a:endParaRPr lang="en-IN" sz="2400" dirty="0">
              <a:latin typeface="Kalpurush" pitchFamily="2" charset="0"/>
              <a:cs typeface="Kalpurush" pitchFamily="2" charset="0"/>
            </a:endParaRPr>
          </a:p>
        </p:txBody>
      </p:sp>
      <p:sp>
        <p:nvSpPr>
          <p:cNvPr id="3" name="Content Placeholder 2"/>
          <p:cNvSpPr>
            <a:spLocks noGrp="1"/>
          </p:cNvSpPr>
          <p:nvPr>
            <p:ph idx="1"/>
          </p:nvPr>
        </p:nvSpPr>
        <p:spPr>
          <a:xfrm>
            <a:off x="677334" y="1065600"/>
            <a:ext cx="9122274" cy="5906459"/>
          </a:xfrm>
        </p:spPr>
        <p:txBody>
          <a:bodyPr>
            <a:normAutofit/>
          </a:bodyPr>
          <a:lstStyle/>
          <a:p>
            <a:pPr algn="just"/>
            <a:r>
              <a:rPr lang="bn-IN" b="1" dirty="0">
                <a:latin typeface="Kalpurush" pitchFamily="2" charset="0"/>
                <a:cs typeface="Kalpurush" pitchFamily="2" charset="0"/>
              </a:rPr>
              <a:t>মধ্যস্বরাগম/বিপ্রকর্ষ/স্বরভক্তি</a:t>
            </a:r>
            <a:r>
              <a:rPr lang="bn-IN" dirty="0">
                <a:latin typeface="Kalpurush" pitchFamily="2" charset="0"/>
                <a:cs typeface="Kalpurush" pitchFamily="2" charset="0"/>
              </a:rPr>
              <a:t>- যুক্তব্যঞ্জনের অর্থ হল একাধিক ব্যঞ্জনের মাঝখানে কোনো স্বরধ্বনি না থাকা এবং</a:t>
            </a:r>
            <a:r>
              <a:rPr lang="en-US" dirty="0">
                <a:latin typeface="Kalpurush" pitchFamily="2" charset="0"/>
                <a:cs typeface="Kalpurush" pitchFamily="2" charset="0"/>
              </a:rPr>
              <a:t> </a:t>
            </a:r>
            <a:r>
              <a:rPr lang="bn-IN" dirty="0">
                <a:latin typeface="Kalpurush" pitchFamily="2" charset="0"/>
                <a:cs typeface="Kalpurush" pitchFamily="2" charset="0"/>
              </a:rPr>
              <a:t>ধ্বনিগুলির যুক্ত উচ্চারণ। যুক্তব্যঞ্জনের উচ্চারণ কষ্ট লাঘব করার জন্যে বা তার উচ্চারণের কর্কশতা কমিয়ে তাকে মধুর করার জন্যে আমরা যুক্তব্যঞ্জনের ধ্বনিগুলির মাঝখানে স্বরধ্বনি এনে যোগ করি। যুক্তব্যঞ্জনের ধ্বনিগুলির মাঝখানে এইভাবে স্বরধ্বনির আবির্ভাবকে মধ্যস্বরাগম বলে।</a:t>
            </a:r>
          </a:p>
          <a:p>
            <a:pPr algn="just"/>
            <a:r>
              <a:rPr lang="bn-IN" dirty="0">
                <a:latin typeface="Kalpurush" pitchFamily="2" charset="0"/>
                <a:cs typeface="Kalpurush" pitchFamily="2" charset="0"/>
              </a:rPr>
              <a:t> গ্লাস&gt; গেলাস (বর্ণবিশ্লেষণ - </a:t>
            </a:r>
            <a:r>
              <a:rPr lang="bn-IN" u="sng" dirty="0">
                <a:solidFill>
                  <a:srgbClr val="FF0000"/>
                </a:solidFill>
                <a:latin typeface="Kalpurush" pitchFamily="2" charset="0"/>
                <a:cs typeface="Kalpurush" pitchFamily="2" charset="0"/>
              </a:rPr>
              <a:t>গ্‌+ল্‌</a:t>
            </a:r>
            <a:r>
              <a:rPr lang="bn-IN" dirty="0">
                <a:latin typeface="Kalpurush" pitchFamily="2" charset="0"/>
                <a:cs typeface="Kalpurush" pitchFamily="2" charset="0"/>
              </a:rPr>
              <a:t>+আ+স্‌ &gt; </a:t>
            </a:r>
            <a:r>
              <a:rPr lang="bn-IN" u="sng" dirty="0">
                <a:latin typeface="Kalpurush" pitchFamily="2" charset="0"/>
                <a:cs typeface="Kalpurush" pitchFamily="2" charset="0"/>
              </a:rPr>
              <a:t>গ্‌+</a:t>
            </a:r>
            <a:r>
              <a:rPr lang="bn-IN" u="sng" dirty="0">
                <a:solidFill>
                  <a:srgbClr val="FF0000"/>
                </a:solidFill>
                <a:latin typeface="Kalpurush" pitchFamily="2" charset="0"/>
                <a:cs typeface="Kalpurush" pitchFamily="2" charset="0"/>
              </a:rPr>
              <a:t>এ</a:t>
            </a:r>
            <a:r>
              <a:rPr lang="bn-IN" u="sng" dirty="0">
                <a:latin typeface="Kalpurush" pitchFamily="2" charset="0"/>
                <a:cs typeface="Kalpurush" pitchFamily="2" charset="0"/>
              </a:rPr>
              <a:t>+ল্‌</a:t>
            </a:r>
            <a:r>
              <a:rPr lang="bn-IN" dirty="0">
                <a:latin typeface="Kalpurush" pitchFamily="2" charset="0"/>
                <a:cs typeface="Kalpurush" pitchFamily="2" charset="0"/>
              </a:rPr>
              <a:t>+আ+স্‌) </a:t>
            </a:r>
          </a:p>
          <a:p>
            <a:pPr marL="0" indent="0" algn="just">
              <a:buNone/>
            </a:pPr>
            <a:r>
              <a:rPr lang="bn-IN" dirty="0">
                <a:latin typeface="Kalpurush" pitchFamily="2" charset="0"/>
                <a:cs typeface="Kalpurush" pitchFamily="2" charset="0"/>
              </a:rPr>
              <a:t>   ব্যাখ্যা - যুক্তব্য</a:t>
            </a:r>
            <a:r>
              <a:rPr lang="en-US" dirty="0" err="1">
                <a:latin typeface="Kalpurush" pitchFamily="2" charset="0"/>
                <a:cs typeface="Kalpurush" pitchFamily="2" charset="0"/>
              </a:rPr>
              <a:t>ঞ্জ</a:t>
            </a:r>
            <a:r>
              <a:rPr lang="bn-IN" dirty="0">
                <a:latin typeface="Kalpurush" pitchFamily="2" charset="0"/>
                <a:cs typeface="Kalpurush" pitchFamily="2" charset="0"/>
              </a:rPr>
              <a:t>ন গ্‌ ও ল্‌ এর মধ্যে ‘এ’ স্বরধ্বনির আগম ঘটেছে </a:t>
            </a:r>
          </a:p>
          <a:p>
            <a:pPr marL="0" indent="0" algn="just">
              <a:buNone/>
            </a:pPr>
            <a:r>
              <a:rPr lang="bn-IN" dirty="0">
                <a:latin typeface="Kalpurush" pitchFamily="2" charset="0"/>
                <a:cs typeface="Kalpurush" pitchFamily="2" charset="0"/>
              </a:rPr>
              <a:t>   ভক্তি &gt;ভকতি ( বর্ণবিশ্লেষণ - ভ্‌+অ+</a:t>
            </a:r>
            <a:r>
              <a:rPr lang="bn-IN" u="sng" dirty="0">
                <a:solidFill>
                  <a:srgbClr val="FF0000"/>
                </a:solidFill>
                <a:latin typeface="Kalpurush" pitchFamily="2" charset="0"/>
                <a:cs typeface="Kalpurush" pitchFamily="2" charset="0"/>
              </a:rPr>
              <a:t>ক্‌+ত্‌+ই</a:t>
            </a:r>
            <a:r>
              <a:rPr lang="bn-IN" dirty="0">
                <a:latin typeface="Kalpurush" pitchFamily="2" charset="0"/>
                <a:cs typeface="Kalpurush" pitchFamily="2" charset="0"/>
              </a:rPr>
              <a:t> &gt; ভ্‌+অ+</a:t>
            </a:r>
            <a:r>
              <a:rPr lang="bn-IN" u="sng" dirty="0">
                <a:solidFill>
                  <a:srgbClr val="FF0000"/>
                </a:solidFill>
                <a:latin typeface="Kalpurush" pitchFamily="2" charset="0"/>
                <a:cs typeface="Kalpurush" pitchFamily="2" charset="0"/>
              </a:rPr>
              <a:t>ক্‌+অ+ত্‌</a:t>
            </a:r>
            <a:r>
              <a:rPr lang="bn-IN" dirty="0">
                <a:latin typeface="Kalpurush" pitchFamily="2" charset="0"/>
                <a:cs typeface="Kalpurush" pitchFamily="2" charset="0"/>
              </a:rPr>
              <a:t>+ই)</a:t>
            </a:r>
          </a:p>
          <a:p>
            <a:pPr marL="0" indent="0" algn="just">
              <a:buNone/>
            </a:pPr>
            <a:r>
              <a:rPr lang="bn-IN" dirty="0">
                <a:latin typeface="Kalpurush" pitchFamily="2" charset="0"/>
                <a:cs typeface="Kalpurush" pitchFamily="2" charset="0"/>
              </a:rPr>
              <a:t>   ‘ক্‌’ ও ‘ত্‌’ যুক্তব্যঞ্জনের মাঝে স্বরধনি ‘অ’ এর আগম ঘটেছে। এমন আরও উদাহরণ হল</a:t>
            </a:r>
          </a:p>
          <a:p>
            <a:pPr marL="0" indent="0" algn="just">
              <a:buNone/>
            </a:pPr>
            <a:r>
              <a:rPr lang="bn-IN" dirty="0">
                <a:latin typeface="Kalpurush" pitchFamily="2" charset="0"/>
                <a:cs typeface="Kalpurush" pitchFamily="2" charset="0"/>
              </a:rPr>
              <a:t>  ফ্লুট&gt; ফুলুট, দর্শন&gt; দরশন, ধর্ম&gt; ধরম, গ্রাম&gt; গে</a:t>
            </a:r>
            <a:r>
              <a:rPr lang="en-US" dirty="0" err="1">
                <a:latin typeface="Kalpurush" pitchFamily="2" charset="0"/>
                <a:cs typeface="Kalpurush" pitchFamily="2" charset="0"/>
              </a:rPr>
              <a:t>রা</a:t>
            </a:r>
            <a:r>
              <a:rPr lang="bn-IN" dirty="0">
                <a:latin typeface="Kalpurush" pitchFamily="2" charset="0"/>
                <a:cs typeface="Kalpurush" pitchFamily="2" charset="0"/>
              </a:rPr>
              <a:t>ম, ক্লাস&gt; কেলাস, স্নান&gt;সিনান ইত্যাদি</a:t>
            </a:r>
          </a:p>
          <a:p>
            <a:pPr algn="just">
              <a:buFont typeface="Wingdings" panose="05000000000000000000" pitchFamily="2" charset="2"/>
              <a:buChar char="Ø"/>
            </a:pPr>
            <a:r>
              <a:rPr lang="bn-IN" dirty="0">
                <a:latin typeface="Kalpurush" pitchFamily="2" charset="0"/>
                <a:cs typeface="Kalpurush" pitchFamily="2" charset="0"/>
              </a:rPr>
              <a:t>মধ্যস্বরাগম ধ্বনিপরিবর্তন প্রক্রিয়াকে বিপ্রকর্ষও বলা হয়। ‘বি’ উপসর্গের অর্থ হল বিগত বা দূর আর ‘প্রকর্ষ’ কথার অর্থ হল আকর্ষণ। অর্থাৎ বিপ্রকর্ষ(বি+প্রকর্ষ) বলতে বোঝায় এই প্রকৃষ্ট আকর্ষণ যে প্রক্রিয়ায় বিগত হয়েছে সেই প্রক্রিয়া। যুক্তব্যঞ্জনের ধ্বনিগুলির মাঝখানে স্বরধনির আসার ফলে ব্যঞ্জনগুলি বিচ্ছিন্ন হয়ে যায়। এই জন্য এই প্রক্রিয়াকে বিপ্রকর্ষ</a:t>
            </a:r>
            <a:r>
              <a:rPr lang="en-US" dirty="0">
                <a:latin typeface="Kalpurush" pitchFamily="2" charset="0"/>
                <a:cs typeface="Kalpurush" pitchFamily="2" charset="0"/>
              </a:rPr>
              <a:t>ও</a:t>
            </a:r>
            <a:r>
              <a:rPr lang="bn-IN" dirty="0">
                <a:latin typeface="Kalpurush" pitchFamily="2" charset="0"/>
                <a:cs typeface="Kalpurush" pitchFamily="2" charset="0"/>
              </a:rPr>
              <a:t> বলে</a:t>
            </a:r>
          </a:p>
          <a:p>
            <a:pPr algn="just"/>
            <a:r>
              <a:rPr lang="bn-IN" dirty="0">
                <a:latin typeface="Kalpurush" pitchFamily="2" charset="0"/>
                <a:cs typeface="Kalpurush" pitchFamily="2" charset="0"/>
              </a:rPr>
              <a:t> আবার  এই প্রক্রিয়ায় স্বরধ্বনির প্রতি অধিক ভক্তি বা অনুরাগ দেখা</a:t>
            </a:r>
            <a:r>
              <a:rPr lang="en-US" dirty="0" err="1">
                <a:latin typeface="Kalpurush" pitchFamily="2" charset="0"/>
                <a:cs typeface="Kalpurush" pitchFamily="2" charset="0"/>
              </a:rPr>
              <a:t>নো</a:t>
            </a:r>
            <a:r>
              <a:rPr lang="bn-IN" dirty="0">
                <a:latin typeface="Kalpurush" pitchFamily="2" charset="0"/>
                <a:cs typeface="Kalpurush" pitchFamily="2" charset="0"/>
              </a:rPr>
              <a:t> হয় বলে একে স্বরভক্তিও বলা হয়।</a:t>
            </a:r>
          </a:p>
          <a:p>
            <a:pPr marL="0" indent="0" algn="just">
              <a:buNone/>
            </a:pPr>
            <a:r>
              <a:rPr lang="bn-IN" dirty="0">
                <a:latin typeface="Kalpurush" pitchFamily="2" charset="0"/>
                <a:cs typeface="Kalpurush" pitchFamily="2" charset="0"/>
              </a:rPr>
              <a:t>   </a:t>
            </a:r>
            <a:endParaRPr lang="en-IN" dirty="0">
              <a:latin typeface="Kalpurush" pitchFamily="2" charset="0"/>
              <a:cs typeface="Kalpurush" pitchFamily="2" charset="0"/>
            </a:endParaRPr>
          </a:p>
        </p:txBody>
      </p:sp>
    </p:spTree>
    <p:extLst>
      <p:ext uri="{BB962C8B-B14F-4D97-AF65-F5344CB8AC3E}">
        <p14:creationId xmlns:p14="http://schemas.microsoft.com/office/powerpoint/2010/main" val="117408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18" y="568411"/>
            <a:ext cx="8596668" cy="1320800"/>
          </a:xfrm>
        </p:spPr>
        <p:txBody>
          <a:bodyPr/>
          <a:lstStyle/>
          <a:p>
            <a:br>
              <a:rPr lang="en-US" dirty="0"/>
            </a:br>
            <a:r>
              <a:rPr lang="en-US" dirty="0" err="1">
                <a:latin typeface="Kalpurush" pitchFamily="2" charset="0"/>
                <a:cs typeface="Kalpurush" pitchFamily="2" charset="0"/>
              </a:rPr>
              <a:t>স্বরাগম</a:t>
            </a:r>
            <a:r>
              <a:rPr lang="en-US" dirty="0">
                <a:latin typeface="Kalpurush" pitchFamily="2" charset="0"/>
                <a:cs typeface="Kalpurush" pitchFamily="2" charset="0"/>
              </a:rPr>
              <a:t> ৪</a:t>
            </a:r>
            <a:endParaRPr lang="en-IN" dirty="0">
              <a:latin typeface="Kalpurush" pitchFamily="2" charset="0"/>
              <a:cs typeface="Kalpurush" pitchFamily="2" charset="0"/>
            </a:endParaRPr>
          </a:p>
        </p:txBody>
      </p:sp>
      <p:sp>
        <p:nvSpPr>
          <p:cNvPr id="3" name="Content Placeholder 2"/>
          <p:cNvSpPr>
            <a:spLocks noGrp="1"/>
          </p:cNvSpPr>
          <p:nvPr>
            <p:ph idx="1"/>
          </p:nvPr>
        </p:nvSpPr>
        <p:spPr/>
        <p:txBody>
          <a:bodyPr>
            <a:normAutofit lnSpcReduction="10000"/>
          </a:bodyPr>
          <a:lstStyle/>
          <a:p>
            <a:pPr algn="just"/>
            <a:r>
              <a:rPr lang="en-US" sz="2400" dirty="0" err="1">
                <a:latin typeface="Kalpurush" pitchFamily="2" charset="0"/>
                <a:cs typeface="Kalpurush" pitchFamily="2" charset="0"/>
              </a:rPr>
              <a:t>অন্ত্যস্বরাগম</a:t>
            </a:r>
            <a:r>
              <a:rPr lang="en-US" sz="2400" dirty="0">
                <a:latin typeface="Kalpurush" pitchFamily="2" charset="0"/>
                <a:cs typeface="Kalpurush" pitchFamily="2" charset="0"/>
              </a:rPr>
              <a:t>(Vowel </a:t>
            </a:r>
            <a:r>
              <a:rPr lang="en-US" sz="2400" dirty="0" err="1">
                <a:latin typeface="Kalpurush" pitchFamily="2" charset="0"/>
                <a:cs typeface="Kalpurush" pitchFamily="2" charset="0"/>
              </a:rPr>
              <a:t>Catathesis</a:t>
            </a:r>
            <a:r>
              <a:rPr lang="en-US" sz="2400" dirty="0">
                <a:latin typeface="Kalpurush" pitchFamily="2" charset="0"/>
                <a:cs typeface="Kalpurush" pitchFamily="2" charset="0"/>
              </a:rPr>
              <a:t>):</a:t>
            </a:r>
            <a:r>
              <a:rPr lang="en-US" sz="2400" dirty="0" err="1">
                <a:latin typeface="Kalpurush" pitchFamily="2" charset="0"/>
                <a:cs typeface="Kalpurush" pitchFamily="2" charset="0"/>
              </a:rPr>
              <a:t>বাংলা</a:t>
            </a:r>
            <a:r>
              <a:rPr lang="en-US" sz="2400" dirty="0">
                <a:latin typeface="Kalpurush" pitchFamily="2" charset="0"/>
                <a:cs typeface="Kalpurush" pitchFamily="2" charset="0"/>
              </a:rPr>
              <a:t> </a:t>
            </a:r>
            <a:r>
              <a:rPr lang="en-US" sz="2400" dirty="0" err="1">
                <a:latin typeface="Kalpurush" pitchFamily="2" charset="0"/>
                <a:cs typeface="Kalpurush" pitchFamily="2" charset="0"/>
              </a:rPr>
              <a:t>ভাষায়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শব্দের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শেষে</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সাধারণত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যুক্তব্যঞ্জন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স্বর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ছাড়া</a:t>
            </a:r>
            <a:r>
              <a:rPr lang="en-US" sz="2400" dirty="0">
                <a:latin typeface="Kalpurush" pitchFamily="2" charset="0"/>
                <a:cs typeface="Kalpurush" pitchFamily="2" charset="0"/>
              </a:rPr>
              <a:t> </a:t>
            </a:r>
            <a:r>
              <a:rPr lang="en-US" sz="2400" dirty="0" err="1">
                <a:latin typeface="Kalpurush" pitchFamily="2" charset="0"/>
                <a:cs typeface="Kalpurush" pitchFamily="2" charset="0"/>
              </a:rPr>
              <a:t>হয়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না,অর্থা</a:t>
            </a:r>
            <a:r>
              <a:rPr lang="en-US" sz="2400" dirty="0">
                <a:latin typeface="Kalpurush" pitchFamily="2" charset="0"/>
                <a:cs typeface="Kalpurush" pitchFamily="2" charset="0"/>
              </a:rPr>
              <a:t>ৎ </a:t>
            </a:r>
            <a:r>
              <a:rPr lang="en-US" sz="2400" dirty="0" err="1">
                <a:latin typeface="Kalpurush" pitchFamily="2" charset="0"/>
                <a:cs typeface="Kalpurush" pitchFamily="2" charset="0"/>
              </a:rPr>
              <a:t>শব্দের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শেষে</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যুক্তব্যঞ্জনের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পরে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কোনো-না-কোনো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স্বর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অবশ্য</a:t>
            </a:r>
            <a:r>
              <a:rPr lang="en-US" sz="2400" dirty="0">
                <a:latin typeface="Kalpurush" pitchFamily="2" charset="0"/>
                <a:cs typeface="Kalpurush" pitchFamily="2" charset="0"/>
              </a:rPr>
              <a:t> </a:t>
            </a:r>
            <a:r>
              <a:rPr lang="en-US" sz="2400" dirty="0" err="1">
                <a:latin typeface="Kalpurush" pitchFamily="2" charset="0"/>
                <a:cs typeface="Kalpurush" pitchFamily="2" charset="0"/>
              </a:rPr>
              <a:t>থাকে</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যেখানে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আপাত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দৃষ্টিতে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মনে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হয়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স্বর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নেই</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সেখানেও</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শেষে</a:t>
            </a:r>
            <a:r>
              <a:rPr lang="en-US" sz="2400" dirty="0">
                <a:latin typeface="Kalpurush" pitchFamily="2" charset="0"/>
                <a:cs typeface="Kalpurush" pitchFamily="2" charset="0"/>
              </a:rPr>
              <a:t> ‘অ’ </a:t>
            </a:r>
            <a:r>
              <a:rPr lang="en-US" sz="2400" dirty="0" err="1">
                <a:latin typeface="Kalpurush" pitchFamily="2" charset="0"/>
                <a:cs typeface="Kalpurush" pitchFamily="2" charset="0"/>
              </a:rPr>
              <a:t>বা</a:t>
            </a:r>
            <a:r>
              <a:rPr lang="en-US" sz="2400" dirty="0">
                <a:latin typeface="Kalpurush" pitchFamily="2" charset="0"/>
                <a:cs typeface="Kalpurush" pitchFamily="2" charset="0"/>
              </a:rPr>
              <a:t> ‘ও’ </a:t>
            </a:r>
            <a:r>
              <a:rPr lang="en-US" sz="2400" dirty="0" err="1">
                <a:latin typeface="Kalpurush" pitchFamily="2" charset="0"/>
                <a:cs typeface="Kalpurush" pitchFamily="2" charset="0"/>
              </a:rPr>
              <a:t>উচ্চারিত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হয়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কিন্তু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ইংরেজি</a:t>
            </a:r>
            <a:r>
              <a:rPr lang="en-US" sz="2400" dirty="0">
                <a:latin typeface="Kalpurush" pitchFamily="2" charset="0"/>
                <a:cs typeface="Kalpurush" pitchFamily="2" charset="0"/>
              </a:rPr>
              <a:t> </a:t>
            </a:r>
            <a:r>
              <a:rPr lang="en-US" sz="2400" dirty="0" err="1">
                <a:latin typeface="Kalpurush" pitchFamily="2" charset="0"/>
                <a:cs typeface="Kalpurush" pitchFamily="2" charset="0"/>
              </a:rPr>
              <a:t>প্রভৃতি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বিদেশি</a:t>
            </a:r>
            <a:r>
              <a:rPr lang="en-US" sz="2400" dirty="0">
                <a:latin typeface="Kalpurush" pitchFamily="2" charset="0"/>
                <a:cs typeface="Kalpurush" pitchFamily="2" charset="0"/>
              </a:rPr>
              <a:t> </a:t>
            </a:r>
            <a:r>
              <a:rPr lang="en-US" sz="2400" dirty="0" err="1">
                <a:latin typeface="Kalpurush" pitchFamily="2" charset="0"/>
                <a:cs typeface="Kalpurush" pitchFamily="2" charset="0"/>
              </a:rPr>
              <a:t>ভাষায়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শব্দের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শেষেও</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স্বরহীন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যুক্তব্যঞ্জন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উচ্চারিত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হয়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যেমন</a:t>
            </a:r>
            <a:r>
              <a:rPr lang="en-US" sz="2400" dirty="0">
                <a:latin typeface="Kalpurush" pitchFamily="2" charset="0"/>
                <a:cs typeface="Kalpurush" pitchFamily="2" charset="0"/>
              </a:rPr>
              <a:t>- bench(</a:t>
            </a:r>
            <a:r>
              <a:rPr lang="en-US" sz="2400" dirty="0" err="1">
                <a:latin typeface="Kalpurush" pitchFamily="2" charset="0"/>
                <a:cs typeface="Kalpurush" pitchFamily="2" charset="0"/>
              </a:rPr>
              <a:t>বেঞ্চ</a:t>
            </a:r>
            <a:r>
              <a:rPr lang="en-US" sz="2400" dirty="0">
                <a:latin typeface="Kalpurush" pitchFamily="2" charset="0"/>
                <a:cs typeface="Kalpurush" pitchFamily="2" charset="0"/>
              </a:rPr>
              <a:t>)। </a:t>
            </a:r>
            <a:r>
              <a:rPr lang="en-US" sz="2400" dirty="0" err="1">
                <a:latin typeface="Kalpurush" pitchFamily="2" charset="0"/>
                <a:cs typeface="Kalpurush" pitchFamily="2" charset="0"/>
              </a:rPr>
              <a:t>এই</a:t>
            </a:r>
            <a:r>
              <a:rPr lang="en-US" sz="2400" dirty="0">
                <a:latin typeface="Kalpurush" pitchFamily="2" charset="0"/>
                <a:cs typeface="Kalpurush" pitchFamily="2" charset="0"/>
              </a:rPr>
              <a:t> </a:t>
            </a:r>
            <a:r>
              <a:rPr lang="en-US" sz="2400" dirty="0" err="1">
                <a:latin typeface="Kalpurush" pitchFamily="2" charset="0"/>
                <a:cs typeface="Kalpurush" pitchFamily="2" charset="0"/>
              </a:rPr>
              <a:t>রকমের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শব্দ</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যখন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আমরা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বাংলা</a:t>
            </a:r>
            <a:r>
              <a:rPr lang="en-US" sz="2400" dirty="0">
                <a:latin typeface="Kalpurush" pitchFamily="2" charset="0"/>
                <a:cs typeface="Kalpurush" pitchFamily="2" charset="0"/>
              </a:rPr>
              <a:t> </a:t>
            </a:r>
            <a:r>
              <a:rPr lang="en-US" sz="2400" dirty="0" err="1">
                <a:latin typeface="Kalpurush" pitchFamily="2" charset="0"/>
                <a:cs typeface="Kalpurush" pitchFamily="2" charset="0"/>
              </a:rPr>
              <a:t>ভাষায়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গ্রহণ</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তখন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বাংলা</a:t>
            </a:r>
            <a:r>
              <a:rPr lang="en-US" sz="2400" dirty="0">
                <a:latin typeface="Kalpurush" pitchFamily="2" charset="0"/>
                <a:cs typeface="Kalpurush" pitchFamily="2" charset="0"/>
              </a:rPr>
              <a:t> </a:t>
            </a:r>
            <a:r>
              <a:rPr lang="en-US" sz="2400" dirty="0" err="1">
                <a:latin typeface="Kalpurush" pitchFamily="2" charset="0"/>
                <a:cs typeface="Kalpurush" pitchFamily="2" charset="0"/>
              </a:rPr>
              <a:t>রীতি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অনুযায়ি</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সেগুলির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শেষে</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সাধারণত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একটি</a:t>
            </a:r>
            <a:r>
              <a:rPr lang="en-US" sz="2400" dirty="0">
                <a:latin typeface="Kalpurush" pitchFamily="2" charset="0"/>
                <a:cs typeface="Kalpurush" pitchFamily="2" charset="0"/>
              </a:rPr>
              <a:t> </a:t>
            </a:r>
            <a:r>
              <a:rPr lang="en-US" sz="2400" dirty="0" err="1">
                <a:latin typeface="Kalpurush" pitchFamily="2" charset="0"/>
                <a:cs typeface="Kalpurush" pitchFamily="2" charset="0"/>
              </a:rPr>
              <a:t>অতিরিক্ত</a:t>
            </a:r>
            <a:r>
              <a:rPr lang="en-US" sz="2400" dirty="0">
                <a:latin typeface="Kalpurush" pitchFamily="2" charset="0"/>
                <a:cs typeface="Kalpurush" pitchFamily="2" charset="0"/>
              </a:rPr>
              <a:t> </a:t>
            </a:r>
            <a:r>
              <a:rPr lang="en-US" sz="2400" dirty="0" err="1">
                <a:latin typeface="Kalpurush" pitchFamily="2" charset="0"/>
                <a:cs typeface="Kalpurush" pitchFamily="2" charset="0"/>
              </a:rPr>
              <a:t>স্বরধ্বনি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যোগ</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উচ্চারণ</a:t>
            </a:r>
            <a:r>
              <a:rPr lang="en-US" sz="2400" dirty="0">
                <a:latin typeface="Kalpurush" pitchFamily="2" charset="0"/>
                <a:cs typeface="Kalpurush" pitchFamily="2" charset="0"/>
              </a:rPr>
              <a:t> </a:t>
            </a:r>
            <a:r>
              <a:rPr lang="en-US" sz="2400" dirty="0" err="1">
                <a:latin typeface="Kalpurush" pitchFamily="2" charset="0"/>
                <a:cs typeface="Kalpurush" pitchFamily="2" charset="0"/>
              </a:rPr>
              <a:t>করি</a:t>
            </a:r>
            <a:r>
              <a:rPr lang="en-US" sz="2400" dirty="0">
                <a:latin typeface="Kalpurush" pitchFamily="2" charset="0"/>
                <a:cs typeface="Kalpurush" pitchFamily="2" charset="0"/>
              </a:rPr>
              <a:t>। </a:t>
            </a:r>
            <a:r>
              <a:rPr lang="en-US" sz="2400" dirty="0" err="1">
                <a:latin typeface="Kalpurush" pitchFamily="2" charset="0"/>
                <a:cs typeface="Kalpurush" pitchFamily="2" charset="0"/>
              </a:rPr>
              <a:t>এই</a:t>
            </a:r>
            <a:r>
              <a:rPr lang="en-US" sz="2400" dirty="0">
                <a:latin typeface="Kalpurush" pitchFamily="2" charset="0"/>
                <a:cs typeface="Kalpurush" pitchFamily="2" charset="0"/>
              </a:rPr>
              <a:t> </a:t>
            </a:r>
            <a:r>
              <a:rPr lang="en-US" sz="2400" dirty="0" err="1">
                <a:latin typeface="Kalpurush" pitchFamily="2" charset="0"/>
                <a:cs typeface="Kalpurush" pitchFamily="2" charset="0"/>
              </a:rPr>
              <a:t>প্রক্রিয়াকে</a:t>
            </a:r>
            <a:r>
              <a:rPr lang="en-US" sz="2400" dirty="0">
                <a:latin typeface="Kalpurush" pitchFamily="2" charset="0"/>
                <a:cs typeface="Kalpurush" pitchFamily="2" charset="0"/>
              </a:rPr>
              <a:t> </a:t>
            </a:r>
            <a:r>
              <a:rPr lang="en-US" sz="2400" dirty="0" err="1">
                <a:latin typeface="Kalpurush" pitchFamily="2" charset="0"/>
                <a:cs typeface="Kalpurush" pitchFamily="2" charset="0"/>
              </a:rPr>
              <a:t>অন্ত্যস্বরাগম</a:t>
            </a:r>
            <a:r>
              <a:rPr lang="en-US" sz="2400" dirty="0">
                <a:latin typeface="Kalpurush" pitchFamily="2" charset="0"/>
                <a:cs typeface="Kalpurush" pitchFamily="2" charset="0"/>
              </a:rPr>
              <a:t> </a:t>
            </a:r>
            <a:r>
              <a:rPr lang="en-US" sz="2400" dirty="0" err="1">
                <a:latin typeface="Kalpurush" pitchFamily="2" charset="0"/>
                <a:cs typeface="Kalpurush" pitchFamily="2" charset="0"/>
              </a:rPr>
              <a:t>বলে</a:t>
            </a:r>
            <a:r>
              <a:rPr lang="en-US" sz="2400" dirty="0">
                <a:latin typeface="Kalpurush" pitchFamily="2" charset="0"/>
                <a:cs typeface="Kalpurush" pitchFamily="2" charset="0"/>
              </a:rPr>
              <a:t>। </a:t>
            </a:r>
            <a:r>
              <a:rPr lang="en-US" sz="2400" dirty="0" err="1">
                <a:latin typeface="Kalpurush" pitchFamily="2" charset="0"/>
                <a:cs typeface="Kalpurush" pitchFamily="2" charset="0"/>
              </a:rPr>
              <a:t>যেমন</a:t>
            </a:r>
            <a:r>
              <a:rPr lang="en-US" sz="2400" dirty="0">
                <a:latin typeface="Kalpurush" pitchFamily="2" charset="0"/>
                <a:cs typeface="Kalpurush" pitchFamily="2" charset="0"/>
              </a:rPr>
              <a:t>  -</a:t>
            </a:r>
            <a:r>
              <a:rPr lang="en-US" sz="2400" dirty="0" err="1">
                <a:latin typeface="Kalpurush" pitchFamily="2" charset="0"/>
                <a:cs typeface="Kalpurush" pitchFamily="2" charset="0"/>
              </a:rPr>
              <a:t>বেঞ্চ</a:t>
            </a:r>
            <a:r>
              <a:rPr lang="en-US" sz="2400" dirty="0">
                <a:latin typeface="Kalpurush" pitchFamily="2" charset="0"/>
                <a:cs typeface="Kalpurush" pitchFamily="2" charset="0"/>
              </a:rPr>
              <a:t> (</a:t>
            </a:r>
            <a:r>
              <a:rPr lang="en-US" sz="2400" dirty="0" err="1">
                <a:latin typeface="Kalpurush" pitchFamily="2" charset="0"/>
                <a:cs typeface="Kalpurush" pitchFamily="2" charset="0"/>
              </a:rPr>
              <a:t>ব্</a:t>
            </a:r>
            <a:r>
              <a:rPr lang="en-US" sz="2400" dirty="0">
                <a:latin typeface="Kalpurush" pitchFamily="2" charset="0"/>
                <a:cs typeface="Kalpurush" pitchFamily="2" charset="0"/>
              </a:rPr>
              <a:t>‌+</a:t>
            </a:r>
            <a:r>
              <a:rPr lang="en-US" sz="2400" dirty="0" err="1">
                <a:latin typeface="Kalpurush" pitchFamily="2" charset="0"/>
                <a:cs typeface="Kalpurush" pitchFamily="2" charset="0"/>
              </a:rPr>
              <a:t>এ+ন্</a:t>
            </a:r>
            <a:r>
              <a:rPr lang="en-US" sz="2400" dirty="0">
                <a:latin typeface="Kalpurush" pitchFamily="2" charset="0"/>
                <a:cs typeface="Kalpurush" pitchFamily="2" charset="0"/>
              </a:rPr>
              <a:t>‌+</a:t>
            </a:r>
            <a:r>
              <a:rPr lang="en-US" sz="2400" dirty="0" err="1">
                <a:latin typeface="Kalpurush" pitchFamily="2" charset="0"/>
                <a:cs typeface="Kalpurush" pitchFamily="2" charset="0"/>
              </a:rPr>
              <a:t>চ্</a:t>
            </a:r>
            <a:r>
              <a:rPr lang="en-US" sz="2400" dirty="0">
                <a:latin typeface="Kalpurush" pitchFamily="2" charset="0"/>
                <a:cs typeface="Kalpurush" pitchFamily="2" charset="0"/>
              </a:rPr>
              <a:t>‌)&gt;</a:t>
            </a:r>
            <a:r>
              <a:rPr lang="en-US" sz="2400" dirty="0" err="1">
                <a:latin typeface="Kalpurush" pitchFamily="2" charset="0"/>
                <a:cs typeface="Kalpurush" pitchFamily="2" charset="0"/>
              </a:rPr>
              <a:t>বেঞ্চি</a:t>
            </a:r>
            <a:r>
              <a:rPr lang="en-US" sz="2400" dirty="0">
                <a:latin typeface="Kalpurush" pitchFamily="2" charset="0"/>
                <a:cs typeface="Kalpurush" pitchFamily="2" charset="0"/>
              </a:rPr>
              <a:t>(</a:t>
            </a:r>
            <a:r>
              <a:rPr lang="en-US" sz="2400" dirty="0" err="1">
                <a:latin typeface="Kalpurush" pitchFamily="2" charset="0"/>
                <a:cs typeface="Kalpurush" pitchFamily="2" charset="0"/>
              </a:rPr>
              <a:t>ব্</a:t>
            </a:r>
            <a:r>
              <a:rPr lang="en-US" sz="2400" dirty="0">
                <a:latin typeface="Kalpurush" pitchFamily="2" charset="0"/>
                <a:cs typeface="Kalpurush" pitchFamily="2" charset="0"/>
              </a:rPr>
              <a:t>‌+</a:t>
            </a:r>
            <a:r>
              <a:rPr lang="en-US" sz="2400" dirty="0" err="1">
                <a:latin typeface="Kalpurush" pitchFamily="2" charset="0"/>
                <a:cs typeface="Kalpurush" pitchFamily="2" charset="0"/>
              </a:rPr>
              <a:t>এ+ন্</a:t>
            </a:r>
            <a:r>
              <a:rPr lang="en-US" sz="2400" dirty="0">
                <a:latin typeface="Kalpurush" pitchFamily="2" charset="0"/>
                <a:cs typeface="Kalpurush" pitchFamily="2" charset="0"/>
              </a:rPr>
              <a:t>‌+</a:t>
            </a:r>
            <a:r>
              <a:rPr lang="en-US" sz="2400" dirty="0" err="1">
                <a:latin typeface="Kalpurush" pitchFamily="2" charset="0"/>
                <a:cs typeface="Kalpurush" pitchFamily="2" charset="0"/>
              </a:rPr>
              <a:t>চ্</a:t>
            </a:r>
            <a:r>
              <a:rPr lang="en-US" sz="2400" dirty="0">
                <a:latin typeface="Kalpurush" pitchFamily="2" charset="0"/>
                <a:cs typeface="Kalpurush" pitchFamily="2" charset="0"/>
              </a:rPr>
              <a:t>‌+</a:t>
            </a:r>
            <a:r>
              <a:rPr lang="en-US" sz="2400" u="sng" dirty="0">
                <a:solidFill>
                  <a:srgbClr val="404040"/>
                </a:solidFill>
                <a:latin typeface="Kalpurush" pitchFamily="2" charset="0"/>
                <a:cs typeface="Kalpurush" pitchFamily="2" charset="0"/>
              </a:rPr>
              <a:t>ই</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এই</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রকম</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গিল্ট</a:t>
            </a:r>
            <a:r>
              <a:rPr lang="en-US" sz="2400" dirty="0">
                <a:solidFill>
                  <a:srgbClr val="404040"/>
                </a:solidFill>
                <a:latin typeface="Kalpurush" pitchFamily="2" charset="0"/>
                <a:cs typeface="Kalpurush" pitchFamily="2" charset="0"/>
              </a:rPr>
              <a:t>&gt;</a:t>
            </a:r>
            <a:r>
              <a:rPr lang="en-US" sz="2400" dirty="0" err="1">
                <a:solidFill>
                  <a:srgbClr val="404040"/>
                </a:solidFill>
                <a:latin typeface="Kalpurush" pitchFamily="2" charset="0"/>
                <a:cs typeface="Kalpurush" pitchFamily="2" charset="0"/>
              </a:rPr>
              <a:t>গিল্টি</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আরবি</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কিস্ত্</a:t>
            </a:r>
            <a:r>
              <a:rPr lang="en-US" sz="2400" dirty="0">
                <a:solidFill>
                  <a:srgbClr val="404040"/>
                </a:solidFill>
                <a:latin typeface="Kalpurush" pitchFamily="2" charset="0"/>
                <a:cs typeface="Kalpurush" pitchFamily="2" charset="0"/>
              </a:rPr>
              <a:t>‌&gt;</a:t>
            </a:r>
            <a:r>
              <a:rPr lang="en-US" sz="2400" dirty="0" err="1">
                <a:solidFill>
                  <a:srgbClr val="404040"/>
                </a:solidFill>
                <a:latin typeface="Kalpurush" pitchFamily="2" charset="0"/>
                <a:cs typeface="Kalpurush" pitchFamily="2" charset="0"/>
              </a:rPr>
              <a:t>কিস্তি</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সং</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দিশ</a:t>
            </a:r>
            <a:r>
              <a:rPr lang="en-US" sz="2400" dirty="0">
                <a:solidFill>
                  <a:srgbClr val="404040"/>
                </a:solidFill>
                <a:latin typeface="Kalpurush" pitchFamily="2" charset="0"/>
                <a:cs typeface="Kalpurush" pitchFamily="2" charset="0"/>
              </a:rPr>
              <a:t>&gt;</a:t>
            </a:r>
            <a:r>
              <a:rPr lang="en-US" sz="2400" dirty="0" err="1">
                <a:solidFill>
                  <a:srgbClr val="404040"/>
                </a:solidFill>
                <a:latin typeface="Kalpurush" pitchFamily="2" charset="0"/>
                <a:cs typeface="Kalpurush" pitchFamily="2" charset="0"/>
              </a:rPr>
              <a:t>বাংলা</a:t>
            </a:r>
            <a:r>
              <a:rPr lang="en-US" sz="2400" dirty="0">
                <a:solidFill>
                  <a:srgbClr val="404040"/>
                </a:solidFill>
                <a:latin typeface="Kalpurush" pitchFamily="2" charset="0"/>
                <a:cs typeface="Kalpurush" pitchFamily="2" charset="0"/>
              </a:rPr>
              <a:t> </a:t>
            </a:r>
            <a:r>
              <a:rPr lang="en-US" sz="2400" dirty="0" err="1">
                <a:solidFill>
                  <a:srgbClr val="404040"/>
                </a:solidFill>
                <a:latin typeface="Kalpurush" pitchFamily="2" charset="0"/>
                <a:cs typeface="Kalpurush" pitchFamily="2" charset="0"/>
              </a:rPr>
              <a:t>দিশা</a:t>
            </a:r>
            <a:r>
              <a:rPr lang="en-US" sz="2400" dirty="0">
                <a:solidFill>
                  <a:srgbClr val="404040"/>
                </a:solidFill>
                <a:latin typeface="Kalpurush" pitchFamily="2" charset="0"/>
                <a:cs typeface="Kalpurush" pitchFamily="2" charset="0"/>
              </a:rPr>
              <a:t>।</a:t>
            </a:r>
            <a:endParaRPr lang="en-US" sz="2400" dirty="0">
              <a:solidFill>
                <a:srgbClr val="FF0000"/>
              </a:solidFill>
              <a:latin typeface="Kalpurush" pitchFamily="2" charset="0"/>
              <a:cs typeface="Kalpurush" pitchFamily="2" charset="0"/>
            </a:endParaRPr>
          </a:p>
          <a:p>
            <a:pPr algn="just"/>
            <a:r>
              <a:rPr lang="en-US" sz="2400" dirty="0" err="1">
                <a:solidFill>
                  <a:schemeClr val="bg1"/>
                </a:solidFill>
                <a:latin typeface="Kalpurush" pitchFamily="2" charset="0"/>
                <a:cs typeface="Kalpurush" pitchFamily="2" charset="0"/>
              </a:rPr>
              <a:t>ঈএইইই</a:t>
            </a:r>
            <a:endParaRPr lang="en-IN" sz="2400" dirty="0">
              <a:solidFill>
                <a:schemeClr val="bg1"/>
              </a:solidFill>
              <a:latin typeface="Kalpurush" pitchFamily="2" charset="0"/>
              <a:cs typeface="Kalpurush" pitchFamily="2" charset="0"/>
            </a:endParaRPr>
          </a:p>
        </p:txBody>
      </p:sp>
    </p:spTree>
    <p:extLst>
      <p:ext uri="{BB962C8B-B14F-4D97-AF65-F5344CB8AC3E}">
        <p14:creationId xmlns:p14="http://schemas.microsoft.com/office/powerpoint/2010/main" val="255669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sz="2400" dirty="0" err="1">
                <a:latin typeface="Kalpurush" pitchFamily="2" charset="0"/>
                <a:cs typeface="Kalpurush" pitchFamily="2" charset="0"/>
              </a:rPr>
              <a:t>ব্যঞ্জনাগম</a:t>
            </a:r>
            <a:r>
              <a:rPr lang="en-US" sz="2400" dirty="0">
                <a:latin typeface="Kalpurush" pitchFamily="2" charset="0"/>
                <a:cs typeface="Kalpurush" pitchFamily="2" charset="0"/>
              </a:rPr>
              <a:t> ১</a:t>
            </a:r>
          </a:p>
        </p:txBody>
      </p:sp>
      <p:sp>
        <p:nvSpPr>
          <p:cNvPr id="3" name="Content Placeholder 2"/>
          <p:cNvSpPr>
            <a:spLocks noGrp="1"/>
          </p:cNvSpPr>
          <p:nvPr>
            <p:ph idx="1"/>
          </p:nvPr>
        </p:nvSpPr>
        <p:spPr/>
        <p:txBody>
          <a:bodyPr>
            <a:normAutofit lnSpcReduction="10000"/>
          </a:bodyPr>
          <a:lstStyle/>
          <a:p>
            <a:pPr algn="just"/>
            <a:r>
              <a:rPr lang="en-US" sz="2800" u="sng" dirty="0" err="1"/>
              <a:t>আদি</a:t>
            </a:r>
            <a:r>
              <a:rPr lang="en-US" sz="2800" u="sng" dirty="0"/>
              <a:t> </a:t>
            </a:r>
            <a:r>
              <a:rPr lang="en-US" sz="2800" u="sng" dirty="0" err="1"/>
              <a:t>ব্যঞ্জনাগম</a:t>
            </a:r>
            <a:r>
              <a:rPr lang="en-US" sz="2800" u="sng" dirty="0"/>
              <a:t> (Consonant </a:t>
            </a:r>
            <a:r>
              <a:rPr lang="en-US" sz="2800" u="sng" dirty="0" err="1"/>
              <a:t>Prothesis</a:t>
            </a:r>
            <a:r>
              <a:rPr lang="en-US" sz="2800" dirty="0"/>
              <a:t>): </a:t>
            </a:r>
            <a:r>
              <a:rPr lang="en-US" sz="2800" dirty="0" err="1"/>
              <a:t>শব্দের</a:t>
            </a:r>
            <a:r>
              <a:rPr lang="en-US" sz="2800" dirty="0"/>
              <a:t> </a:t>
            </a:r>
            <a:r>
              <a:rPr lang="en-US" sz="2800" dirty="0" err="1"/>
              <a:t>আদিতে</a:t>
            </a:r>
            <a:r>
              <a:rPr lang="en-US" sz="2800" dirty="0"/>
              <a:t> </a:t>
            </a:r>
            <a:r>
              <a:rPr lang="en-US" sz="2800" dirty="0" err="1"/>
              <a:t>ব্যঞ্জন</a:t>
            </a:r>
            <a:r>
              <a:rPr lang="en-US" sz="2800" dirty="0"/>
              <a:t> </a:t>
            </a:r>
            <a:r>
              <a:rPr lang="en-US" sz="2800" dirty="0" err="1"/>
              <a:t>ধ্বনি</a:t>
            </a:r>
            <a:r>
              <a:rPr lang="en-US" sz="2800" dirty="0"/>
              <a:t> </a:t>
            </a:r>
            <a:r>
              <a:rPr lang="en-US" sz="2800" dirty="0" err="1"/>
              <a:t>যোগ</a:t>
            </a:r>
            <a:r>
              <a:rPr lang="en-US" sz="2800" dirty="0"/>
              <a:t> </a:t>
            </a:r>
            <a:r>
              <a:rPr lang="en-US" sz="2800" dirty="0" err="1"/>
              <a:t>হলে</a:t>
            </a:r>
            <a:r>
              <a:rPr lang="en-US" sz="2800" dirty="0"/>
              <a:t> </a:t>
            </a:r>
            <a:r>
              <a:rPr lang="en-US" sz="2800" dirty="0" err="1"/>
              <a:t>তাকে</a:t>
            </a:r>
            <a:r>
              <a:rPr lang="en-US" sz="2800" dirty="0"/>
              <a:t> </a:t>
            </a:r>
            <a:r>
              <a:rPr lang="en-US" sz="2800" dirty="0" err="1"/>
              <a:t>আদি</a:t>
            </a:r>
            <a:r>
              <a:rPr lang="en-US" sz="2800" dirty="0"/>
              <a:t> </a:t>
            </a:r>
            <a:r>
              <a:rPr lang="en-US" sz="2800" dirty="0" err="1"/>
              <a:t>ব্যঞ্জনাগম</a:t>
            </a:r>
            <a:r>
              <a:rPr lang="en-US" sz="2800" dirty="0"/>
              <a:t> </a:t>
            </a:r>
            <a:r>
              <a:rPr lang="en-US" sz="2800" dirty="0" err="1"/>
              <a:t>বলা</a:t>
            </a:r>
            <a:r>
              <a:rPr lang="en-US" sz="2800" dirty="0"/>
              <a:t> </a:t>
            </a:r>
            <a:r>
              <a:rPr lang="en-US" sz="2800" dirty="0" err="1"/>
              <a:t>যায়</a:t>
            </a:r>
            <a:r>
              <a:rPr lang="en-US" sz="2800" dirty="0"/>
              <a:t>। </a:t>
            </a:r>
            <a:r>
              <a:rPr lang="en-US" sz="2800" dirty="0" err="1"/>
              <a:t>তবে</a:t>
            </a:r>
            <a:r>
              <a:rPr lang="en-US" sz="2800" dirty="0"/>
              <a:t> </a:t>
            </a:r>
            <a:r>
              <a:rPr lang="en-US" sz="2800" dirty="0" err="1"/>
              <a:t>বাংলায়</a:t>
            </a:r>
            <a:r>
              <a:rPr lang="en-US" sz="2800" dirty="0"/>
              <a:t> </a:t>
            </a:r>
            <a:r>
              <a:rPr lang="en-US" sz="2800" dirty="0" err="1"/>
              <a:t>শব্দের</a:t>
            </a:r>
            <a:r>
              <a:rPr lang="en-US" sz="2800" dirty="0"/>
              <a:t> </a:t>
            </a:r>
            <a:r>
              <a:rPr lang="en-US" sz="2800" dirty="0" err="1"/>
              <a:t>আদিতে</a:t>
            </a:r>
            <a:r>
              <a:rPr lang="en-US" sz="2800" dirty="0"/>
              <a:t> </a:t>
            </a:r>
            <a:r>
              <a:rPr lang="en-US" sz="2800" dirty="0" err="1"/>
              <a:t>যে-কোনো</a:t>
            </a:r>
            <a:r>
              <a:rPr lang="en-US" sz="2800" dirty="0"/>
              <a:t> </a:t>
            </a:r>
            <a:r>
              <a:rPr lang="en-US" sz="2800" dirty="0" err="1"/>
              <a:t>ব্যঞ্জনের</a:t>
            </a:r>
            <a:r>
              <a:rPr lang="en-US" sz="2800" dirty="0"/>
              <a:t> </a:t>
            </a:r>
            <a:r>
              <a:rPr lang="en-US" sz="2800" dirty="0" err="1"/>
              <a:t>আগম</a:t>
            </a:r>
            <a:r>
              <a:rPr lang="en-US" sz="2800" dirty="0"/>
              <a:t> </a:t>
            </a:r>
            <a:r>
              <a:rPr lang="en-US" sz="2800" dirty="0" err="1"/>
              <a:t>হয়</a:t>
            </a:r>
            <a:r>
              <a:rPr lang="en-US" sz="2800" dirty="0"/>
              <a:t> </a:t>
            </a:r>
            <a:r>
              <a:rPr lang="en-US" sz="2800" dirty="0" err="1"/>
              <a:t>না</a:t>
            </a:r>
            <a:r>
              <a:rPr lang="en-US" sz="2800" dirty="0"/>
              <a:t>, </a:t>
            </a:r>
            <a:r>
              <a:rPr lang="en-US" sz="2800" dirty="0" err="1"/>
              <a:t>সাধারণত</a:t>
            </a:r>
            <a:r>
              <a:rPr lang="en-US" sz="2800" dirty="0"/>
              <a:t> </a:t>
            </a:r>
            <a:r>
              <a:rPr lang="en-US" sz="2800" dirty="0" err="1"/>
              <a:t>শুধু</a:t>
            </a:r>
            <a:r>
              <a:rPr lang="en-US" sz="2800" dirty="0"/>
              <a:t> ‘র’ </a:t>
            </a:r>
            <a:r>
              <a:rPr lang="en-US" sz="2800" dirty="0" err="1"/>
              <a:t>এর</a:t>
            </a:r>
            <a:r>
              <a:rPr lang="en-US" sz="2800" dirty="0"/>
              <a:t> </a:t>
            </a:r>
            <a:r>
              <a:rPr lang="en-US" sz="2800" dirty="0" err="1"/>
              <a:t>আগম</a:t>
            </a:r>
            <a:r>
              <a:rPr lang="en-US" sz="2800" dirty="0"/>
              <a:t> </a:t>
            </a:r>
            <a:r>
              <a:rPr lang="en-US" sz="2800" dirty="0" err="1"/>
              <a:t>হয়ে</a:t>
            </a:r>
            <a:r>
              <a:rPr lang="en-US" sz="2800" dirty="0"/>
              <a:t> </a:t>
            </a:r>
            <a:r>
              <a:rPr lang="en-US" sz="2800" dirty="0" err="1"/>
              <a:t>থাকে</a:t>
            </a:r>
            <a:r>
              <a:rPr lang="en-US" sz="2800" dirty="0"/>
              <a:t>; </a:t>
            </a:r>
            <a:r>
              <a:rPr lang="en-US" sz="2800" dirty="0" err="1"/>
              <a:t>এবং</a:t>
            </a:r>
            <a:r>
              <a:rPr lang="en-US" sz="2800" dirty="0"/>
              <a:t>  </a:t>
            </a:r>
            <a:r>
              <a:rPr lang="en-US" sz="2800" dirty="0" err="1"/>
              <a:t>এই</a:t>
            </a:r>
            <a:r>
              <a:rPr lang="en-US" sz="2800" dirty="0"/>
              <a:t> ‘র’ </a:t>
            </a:r>
            <a:r>
              <a:rPr lang="en-US" sz="2800" dirty="0" err="1"/>
              <a:t>এর</a:t>
            </a:r>
            <a:r>
              <a:rPr lang="en-US" sz="2800" dirty="0"/>
              <a:t> </a:t>
            </a:r>
            <a:r>
              <a:rPr lang="en-US" sz="2800" dirty="0" err="1"/>
              <a:t>আগম</a:t>
            </a:r>
            <a:r>
              <a:rPr lang="en-US" sz="2800" dirty="0"/>
              <a:t> </a:t>
            </a:r>
            <a:r>
              <a:rPr lang="en-US" sz="2800" dirty="0" err="1"/>
              <a:t>হর</a:t>
            </a:r>
            <a:r>
              <a:rPr lang="en-US" sz="2800" dirty="0"/>
              <a:t> </a:t>
            </a:r>
            <a:r>
              <a:rPr lang="en-US" sz="2800" dirty="0" err="1"/>
              <a:t>শধু</a:t>
            </a:r>
            <a:r>
              <a:rPr lang="en-US" sz="2800" dirty="0"/>
              <a:t> </a:t>
            </a:r>
            <a:r>
              <a:rPr lang="en-US" sz="2800" dirty="0" err="1"/>
              <a:t>সেই</a:t>
            </a:r>
            <a:r>
              <a:rPr lang="en-US" sz="2800" dirty="0"/>
              <a:t> </a:t>
            </a:r>
            <a:r>
              <a:rPr lang="en-US" sz="2800" dirty="0" err="1"/>
              <a:t>শব্দের</a:t>
            </a:r>
            <a:r>
              <a:rPr lang="en-US" sz="2800" dirty="0"/>
              <a:t> </a:t>
            </a:r>
            <a:r>
              <a:rPr lang="en-US" sz="2800" dirty="0" err="1"/>
              <a:t>গোড়ায়</a:t>
            </a:r>
            <a:r>
              <a:rPr lang="en-US" sz="2800" dirty="0"/>
              <a:t> </a:t>
            </a:r>
            <a:r>
              <a:rPr lang="en-US" sz="2800" dirty="0" err="1"/>
              <a:t>যে</a:t>
            </a:r>
            <a:r>
              <a:rPr lang="en-US" sz="2800" dirty="0"/>
              <a:t> </a:t>
            </a:r>
            <a:r>
              <a:rPr lang="en-US" sz="2800" dirty="0" err="1"/>
              <a:t>শব্দের</a:t>
            </a:r>
            <a:r>
              <a:rPr lang="en-US" sz="2800" dirty="0"/>
              <a:t> </a:t>
            </a:r>
            <a:r>
              <a:rPr lang="en-US" sz="2800" dirty="0" err="1"/>
              <a:t>আদিতে</a:t>
            </a:r>
            <a:r>
              <a:rPr lang="en-US" sz="2800" dirty="0"/>
              <a:t> </a:t>
            </a:r>
            <a:r>
              <a:rPr lang="en-US" sz="2800" dirty="0" err="1"/>
              <a:t>স্বরধনি</a:t>
            </a:r>
            <a:r>
              <a:rPr lang="en-US" sz="2800" dirty="0"/>
              <a:t> </a:t>
            </a:r>
            <a:r>
              <a:rPr lang="en-US" sz="2800" dirty="0" err="1"/>
              <a:t>আছে</a:t>
            </a:r>
            <a:r>
              <a:rPr lang="en-US" sz="2800" dirty="0"/>
              <a:t>। </a:t>
            </a:r>
            <a:r>
              <a:rPr lang="en-US" sz="2800" dirty="0" err="1"/>
              <a:t>যেমন</a:t>
            </a:r>
            <a:r>
              <a:rPr lang="en-US" sz="2800" dirty="0"/>
              <a:t> –</a:t>
            </a:r>
            <a:r>
              <a:rPr lang="en-US" sz="2800" dirty="0" err="1"/>
              <a:t>ঋজু</a:t>
            </a:r>
            <a:r>
              <a:rPr lang="en-US" sz="2800" dirty="0"/>
              <a:t>&gt;</a:t>
            </a:r>
            <a:r>
              <a:rPr lang="en-US" sz="2800" dirty="0" err="1"/>
              <a:t>উজু</a:t>
            </a:r>
            <a:r>
              <a:rPr lang="en-US" sz="2800" dirty="0"/>
              <a:t>&gt;</a:t>
            </a:r>
            <a:r>
              <a:rPr lang="en-US" sz="2800" dirty="0" err="1"/>
              <a:t>রুজু</a:t>
            </a:r>
            <a:r>
              <a:rPr lang="en-US" sz="2800" dirty="0"/>
              <a:t> (</a:t>
            </a:r>
            <a:r>
              <a:rPr lang="en-US" sz="2800" dirty="0" err="1"/>
              <a:t>এখানে</a:t>
            </a:r>
            <a:r>
              <a:rPr lang="en-US" sz="2800" dirty="0"/>
              <a:t> ‘উ’ </a:t>
            </a:r>
            <a:r>
              <a:rPr lang="en-US" sz="2800" dirty="0" err="1"/>
              <a:t>এর</a:t>
            </a:r>
            <a:r>
              <a:rPr lang="en-US" sz="2800" dirty="0"/>
              <a:t> </a:t>
            </a:r>
            <a:r>
              <a:rPr lang="en-US" sz="2800" dirty="0" err="1"/>
              <a:t>আগে</a:t>
            </a:r>
            <a:r>
              <a:rPr lang="en-US" sz="2800" dirty="0"/>
              <a:t> ‘র’ </a:t>
            </a:r>
            <a:r>
              <a:rPr lang="en-US" sz="2800" dirty="0" err="1"/>
              <a:t>এর</a:t>
            </a:r>
            <a:r>
              <a:rPr lang="en-US" sz="2800" dirty="0"/>
              <a:t> </a:t>
            </a:r>
            <a:r>
              <a:rPr lang="en-US" sz="2800" dirty="0" err="1"/>
              <a:t>আগম</a:t>
            </a:r>
            <a:r>
              <a:rPr lang="en-US" sz="2800" dirty="0"/>
              <a:t> </a:t>
            </a:r>
            <a:r>
              <a:rPr lang="en-US" sz="2800" dirty="0" err="1"/>
              <a:t>হয়েছে</a:t>
            </a:r>
            <a:r>
              <a:rPr lang="en-US" sz="2800" dirty="0"/>
              <a:t>), </a:t>
            </a:r>
            <a:r>
              <a:rPr lang="en-US" sz="2800" dirty="0" err="1"/>
              <a:t>উপাধ্যায়</a:t>
            </a:r>
            <a:r>
              <a:rPr lang="en-US" sz="2800" dirty="0"/>
              <a:t>&gt; </a:t>
            </a:r>
            <a:r>
              <a:rPr lang="en-US" sz="2800" dirty="0" err="1"/>
              <a:t>প্রাকৃত</a:t>
            </a:r>
            <a:r>
              <a:rPr lang="en-US" sz="2800" dirty="0"/>
              <a:t> </a:t>
            </a:r>
            <a:r>
              <a:rPr lang="en-US" sz="2800" dirty="0" err="1"/>
              <a:t>উব্‌জ্‌ঝাঅ</a:t>
            </a:r>
            <a:r>
              <a:rPr lang="en-US" sz="2800" dirty="0"/>
              <a:t>&gt; </a:t>
            </a:r>
            <a:r>
              <a:rPr lang="en-US" sz="2800" dirty="0" err="1"/>
              <a:t>বাংলা</a:t>
            </a:r>
            <a:r>
              <a:rPr lang="en-US" sz="2800" dirty="0"/>
              <a:t> </a:t>
            </a:r>
            <a:r>
              <a:rPr lang="en-US" sz="2800" dirty="0" err="1"/>
              <a:t>ওঝা</a:t>
            </a:r>
            <a:r>
              <a:rPr lang="en-US" sz="2800" dirty="0"/>
              <a:t>&gt;</a:t>
            </a:r>
            <a:r>
              <a:rPr lang="en-US" sz="2800" dirty="0" err="1"/>
              <a:t>রোজা</a:t>
            </a:r>
            <a:r>
              <a:rPr lang="en-US" sz="2800" dirty="0"/>
              <a:t> (‘ও’ </a:t>
            </a:r>
            <a:r>
              <a:rPr lang="en-US" sz="2800" dirty="0" err="1"/>
              <a:t>এর</a:t>
            </a:r>
            <a:r>
              <a:rPr lang="en-US" sz="2800" dirty="0"/>
              <a:t> </a:t>
            </a:r>
            <a:r>
              <a:rPr lang="en-US" sz="2800" dirty="0" err="1"/>
              <a:t>আগে</a:t>
            </a:r>
            <a:r>
              <a:rPr lang="en-US" sz="2800" dirty="0"/>
              <a:t> ‘র’ </a:t>
            </a:r>
            <a:r>
              <a:rPr lang="en-US" sz="2800" dirty="0" err="1"/>
              <a:t>এর</a:t>
            </a:r>
            <a:r>
              <a:rPr lang="en-US" sz="2800" dirty="0"/>
              <a:t> </a:t>
            </a:r>
            <a:r>
              <a:rPr lang="en-US" sz="2800" dirty="0" err="1"/>
              <a:t>আগম</a:t>
            </a:r>
            <a:r>
              <a:rPr lang="en-US" sz="2800" dirty="0"/>
              <a:t>)</a:t>
            </a:r>
          </a:p>
          <a:p>
            <a:pPr algn="just"/>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err="1"/>
              <a:t>ব্যঞ্জনাগম</a:t>
            </a:r>
            <a:r>
              <a:rPr lang="en-US" dirty="0"/>
              <a:t> ২</a:t>
            </a:r>
          </a:p>
        </p:txBody>
      </p:sp>
      <p:sp>
        <p:nvSpPr>
          <p:cNvPr id="3" name="Content Placeholder 2"/>
          <p:cNvSpPr>
            <a:spLocks noGrp="1"/>
          </p:cNvSpPr>
          <p:nvPr>
            <p:ph idx="1"/>
          </p:nvPr>
        </p:nvSpPr>
        <p:spPr/>
        <p:txBody>
          <a:bodyPr>
            <a:normAutofit lnSpcReduction="10000"/>
          </a:bodyPr>
          <a:lstStyle/>
          <a:p>
            <a:r>
              <a:rPr lang="en-US" dirty="0" err="1"/>
              <a:t>মধ্য</a:t>
            </a:r>
            <a:r>
              <a:rPr lang="en-US" dirty="0"/>
              <a:t> </a:t>
            </a:r>
            <a:r>
              <a:rPr lang="en-US" dirty="0" err="1"/>
              <a:t>ব্যঞ্জনাগম</a:t>
            </a:r>
            <a:r>
              <a:rPr lang="en-US" dirty="0"/>
              <a:t>/ </a:t>
            </a:r>
            <a:r>
              <a:rPr lang="en-US" dirty="0" err="1"/>
              <a:t>শ্রুতিধ্বনি</a:t>
            </a:r>
            <a:r>
              <a:rPr lang="en-US" dirty="0"/>
              <a:t>(Glide): </a:t>
            </a:r>
            <a:r>
              <a:rPr lang="en-US" dirty="0" err="1"/>
              <a:t>শব্দের</a:t>
            </a:r>
            <a:r>
              <a:rPr lang="en-US" dirty="0"/>
              <a:t> </a:t>
            </a:r>
            <a:r>
              <a:rPr lang="en-US" dirty="0" err="1"/>
              <a:t>ধ্বনিগুলি</a:t>
            </a:r>
            <a:r>
              <a:rPr lang="en-US" dirty="0"/>
              <a:t> </a:t>
            </a:r>
            <a:r>
              <a:rPr lang="en-US" dirty="0" err="1"/>
              <a:t>উচ্চারণ</a:t>
            </a:r>
            <a:r>
              <a:rPr lang="en-US" dirty="0"/>
              <a:t> </a:t>
            </a:r>
            <a:r>
              <a:rPr lang="en-US" dirty="0" err="1"/>
              <a:t>করার</a:t>
            </a:r>
            <a:r>
              <a:rPr lang="en-US" dirty="0"/>
              <a:t> </a:t>
            </a:r>
            <a:r>
              <a:rPr lang="en-US" dirty="0" err="1"/>
              <a:t>সময়</a:t>
            </a:r>
            <a:r>
              <a:rPr lang="en-US" dirty="0"/>
              <a:t> </a:t>
            </a:r>
            <a:r>
              <a:rPr lang="en-US" dirty="0" err="1"/>
              <a:t>আমাদের</a:t>
            </a:r>
            <a:r>
              <a:rPr lang="en-US" dirty="0"/>
              <a:t> </a:t>
            </a:r>
            <a:r>
              <a:rPr lang="en-US" dirty="0" err="1"/>
              <a:t>জিহ্বা</a:t>
            </a:r>
            <a:r>
              <a:rPr lang="en-US" dirty="0"/>
              <a:t> </a:t>
            </a:r>
            <a:r>
              <a:rPr lang="en-US" dirty="0" err="1"/>
              <a:t>আসাবধানতাবশত</a:t>
            </a:r>
            <a:r>
              <a:rPr lang="en-US" dirty="0"/>
              <a:t> </a:t>
            </a:r>
            <a:r>
              <a:rPr lang="en-US" dirty="0" err="1"/>
              <a:t>দুটি</a:t>
            </a:r>
            <a:r>
              <a:rPr lang="en-US" dirty="0"/>
              <a:t> </a:t>
            </a:r>
            <a:r>
              <a:rPr lang="en-US" dirty="0" err="1"/>
              <a:t>ধ্বনির</a:t>
            </a:r>
            <a:r>
              <a:rPr lang="en-US" dirty="0"/>
              <a:t> </a:t>
            </a:r>
            <a:r>
              <a:rPr lang="en-US" dirty="0" err="1"/>
              <a:t>মাঝখানে</a:t>
            </a:r>
            <a:r>
              <a:rPr lang="en-US" dirty="0"/>
              <a:t> </a:t>
            </a:r>
            <a:r>
              <a:rPr lang="en-US" dirty="0" err="1"/>
              <a:t>কোনো</a:t>
            </a:r>
            <a:r>
              <a:rPr lang="en-US" dirty="0"/>
              <a:t> </a:t>
            </a:r>
            <a:r>
              <a:rPr lang="en-US" dirty="0" err="1"/>
              <a:t>অতিরিক্ত</a:t>
            </a:r>
            <a:r>
              <a:rPr lang="en-US" dirty="0"/>
              <a:t> </a:t>
            </a:r>
            <a:r>
              <a:rPr lang="en-US" dirty="0" err="1"/>
              <a:t>ব্যঞ্জন</a:t>
            </a:r>
            <a:r>
              <a:rPr lang="en-US" dirty="0"/>
              <a:t> </a:t>
            </a:r>
            <a:r>
              <a:rPr lang="en-US" dirty="0" err="1"/>
              <a:t>উচ্চারণ</a:t>
            </a:r>
            <a:r>
              <a:rPr lang="en-US" dirty="0"/>
              <a:t> </a:t>
            </a:r>
            <a:r>
              <a:rPr lang="en-US" dirty="0" err="1"/>
              <a:t>করে</a:t>
            </a:r>
            <a:r>
              <a:rPr lang="en-US" dirty="0"/>
              <a:t> </a:t>
            </a:r>
            <a:r>
              <a:rPr lang="en-US" dirty="0" err="1"/>
              <a:t>ফেললে</a:t>
            </a:r>
            <a:r>
              <a:rPr lang="en-US" dirty="0"/>
              <a:t> </a:t>
            </a:r>
            <a:r>
              <a:rPr lang="en-US" dirty="0" err="1"/>
              <a:t>সেই</a:t>
            </a:r>
            <a:r>
              <a:rPr lang="en-US" dirty="0"/>
              <a:t> </a:t>
            </a:r>
            <a:r>
              <a:rPr lang="en-US" dirty="0" err="1"/>
              <a:t>প্রক্রিয়াকে</a:t>
            </a:r>
            <a:r>
              <a:rPr lang="en-US" dirty="0"/>
              <a:t> </a:t>
            </a:r>
            <a:r>
              <a:rPr lang="en-US" dirty="0" err="1"/>
              <a:t>মধ্যব্যঞ্জনাগম</a:t>
            </a:r>
            <a:r>
              <a:rPr lang="en-US" dirty="0"/>
              <a:t> </a:t>
            </a:r>
            <a:r>
              <a:rPr lang="en-US" dirty="0" err="1"/>
              <a:t>বলে</a:t>
            </a:r>
            <a:r>
              <a:rPr lang="en-US" dirty="0"/>
              <a:t>। </a:t>
            </a:r>
            <a:r>
              <a:rPr lang="en-US" dirty="0" err="1"/>
              <a:t>এইভাবে</a:t>
            </a:r>
            <a:r>
              <a:rPr lang="en-US" dirty="0"/>
              <a:t> </a:t>
            </a:r>
            <a:r>
              <a:rPr lang="en-US" dirty="0" err="1"/>
              <a:t>যে</a:t>
            </a:r>
            <a:r>
              <a:rPr lang="en-US" dirty="0"/>
              <a:t> </a:t>
            </a:r>
            <a:r>
              <a:rPr lang="en-US" dirty="0" err="1"/>
              <a:t>অতিরিক্ত</a:t>
            </a:r>
            <a:r>
              <a:rPr lang="en-US" dirty="0"/>
              <a:t> </a:t>
            </a:r>
            <a:r>
              <a:rPr lang="en-US" dirty="0" err="1"/>
              <a:t>ধ্বনিটি</a:t>
            </a:r>
            <a:r>
              <a:rPr lang="en-US" dirty="0"/>
              <a:t> </a:t>
            </a:r>
            <a:r>
              <a:rPr lang="en-US" dirty="0" err="1"/>
              <a:t>শব্দের</a:t>
            </a:r>
            <a:r>
              <a:rPr lang="en-US" dirty="0"/>
              <a:t> </a:t>
            </a:r>
            <a:r>
              <a:rPr lang="en-US" dirty="0" err="1"/>
              <a:t>মাঝখানে</a:t>
            </a:r>
            <a:r>
              <a:rPr lang="en-US" dirty="0"/>
              <a:t> </a:t>
            </a:r>
            <a:r>
              <a:rPr lang="en-US" dirty="0" err="1"/>
              <a:t>উচ্চারিত</a:t>
            </a:r>
            <a:r>
              <a:rPr lang="en-US" dirty="0"/>
              <a:t> </a:t>
            </a:r>
            <a:r>
              <a:rPr lang="en-US" dirty="0" err="1"/>
              <a:t>হয়ে</a:t>
            </a:r>
            <a:r>
              <a:rPr lang="en-US" dirty="0"/>
              <a:t> </a:t>
            </a:r>
            <a:r>
              <a:rPr lang="en-US" dirty="0" err="1"/>
              <a:t>যায়</a:t>
            </a:r>
            <a:r>
              <a:rPr lang="en-US" dirty="0"/>
              <a:t> </a:t>
            </a:r>
            <a:r>
              <a:rPr lang="en-US" dirty="0" err="1"/>
              <a:t>তাকে</a:t>
            </a:r>
            <a:r>
              <a:rPr lang="en-US" dirty="0"/>
              <a:t> </a:t>
            </a:r>
            <a:r>
              <a:rPr lang="en-US" dirty="0" err="1"/>
              <a:t>শ্রুতিধ্বনি</a:t>
            </a:r>
            <a:r>
              <a:rPr lang="en-US" dirty="0"/>
              <a:t>(glide) </a:t>
            </a:r>
            <a:r>
              <a:rPr lang="en-US" dirty="0" err="1"/>
              <a:t>বলে</a:t>
            </a:r>
            <a:r>
              <a:rPr lang="en-US" dirty="0"/>
              <a:t>। </a:t>
            </a:r>
            <a:r>
              <a:rPr lang="en-US" dirty="0" err="1"/>
              <a:t>যেমন</a:t>
            </a:r>
            <a:r>
              <a:rPr lang="en-US" dirty="0"/>
              <a:t> –</a:t>
            </a:r>
            <a:r>
              <a:rPr lang="en-US" dirty="0" err="1"/>
              <a:t>চা+এর</a:t>
            </a:r>
            <a:r>
              <a:rPr lang="en-US" dirty="0"/>
              <a:t>(</a:t>
            </a:r>
            <a:r>
              <a:rPr lang="en-US" dirty="0" err="1"/>
              <a:t>ষষ্ঠী</a:t>
            </a:r>
            <a:r>
              <a:rPr lang="en-US" dirty="0"/>
              <a:t> </a:t>
            </a:r>
            <a:r>
              <a:rPr lang="en-US" dirty="0" err="1"/>
              <a:t>বিভক্ত</a:t>
            </a:r>
            <a:r>
              <a:rPr lang="en-US" dirty="0"/>
              <a:t>)&gt; </a:t>
            </a:r>
            <a:r>
              <a:rPr lang="en-US" dirty="0" err="1"/>
              <a:t>চায়ের</a:t>
            </a:r>
            <a:r>
              <a:rPr lang="en-US" dirty="0"/>
              <a:t>(</a:t>
            </a:r>
            <a:r>
              <a:rPr lang="en-US" dirty="0" err="1"/>
              <a:t>এখানে</a:t>
            </a:r>
            <a:r>
              <a:rPr lang="en-US" dirty="0"/>
              <a:t>  য় </a:t>
            </a:r>
            <a:r>
              <a:rPr lang="en-US" dirty="0" err="1"/>
              <a:t>এর</a:t>
            </a:r>
            <a:r>
              <a:rPr lang="en-US" dirty="0"/>
              <a:t> </a:t>
            </a:r>
            <a:r>
              <a:rPr lang="en-US" dirty="0" err="1"/>
              <a:t>আগম</a:t>
            </a:r>
            <a:r>
              <a:rPr lang="en-US" dirty="0"/>
              <a:t> </a:t>
            </a:r>
            <a:r>
              <a:rPr lang="en-US" dirty="0" err="1"/>
              <a:t>হয়েছে</a:t>
            </a:r>
            <a:r>
              <a:rPr lang="en-US" dirty="0"/>
              <a:t>); </a:t>
            </a:r>
            <a:r>
              <a:rPr lang="en-US" dirty="0" err="1"/>
              <a:t>শৃগাল</a:t>
            </a:r>
            <a:r>
              <a:rPr lang="en-US" dirty="0"/>
              <a:t>&gt;</a:t>
            </a:r>
            <a:r>
              <a:rPr lang="en-US" dirty="0" err="1"/>
              <a:t>সিয়াল</a:t>
            </a:r>
            <a:r>
              <a:rPr lang="en-US" dirty="0"/>
              <a:t>(‘</a:t>
            </a:r>
            <a:r>
              <a:rPr lang="en-US" dirty="0" err="1"/>
              <a:t>গ’এর</a:t>
            </a:r>
            <a:r>
              <a:rPr lang="en-US" dirty="0"/>
              <a:t> </a:t>
            </a:r>
            <a:r>
              <a:rPr lang="en-US" dirty="0" err="1"/>
              <a:t>লোপ</a:t>
            </a:r>
            <a:r>
              <a:rPr lang="en-US" dirty="0"/>
              <a:t>)&gt;</a:t>
            </a:r>
            <a:r>
              <a:rPr lang="en-US" dirty="0" err="1"/>
              <a:t>শিয়াল</a:t>
            </a:r>
            <a:r>
              <a:rPr lang="en-US" dirty="0"/>
              <a:t> (</a:t>
            </a:r>
            <a:r>
              <a:rPr lang="en-US" dirty="0" err="1"/>
              <a:t>এখানে</a:t>
            </a:r>
            <a:r>
              <a:rPr lang="en-US" dirty="0"/>
              <a:t> </a:t>
            </a:r>
            <a:r>
              <a:rPr lang="en-US" dirty="0" err="1"/>
              <a:t>ইয়</a:t>
            </a:r>
            <a:r>
              <a:rPr lang="en-US" dirty="0"/>
              <a:t> </a:t>
            </a:r>
            <a:r>
              <a:rPr lang="en-US" dirty="0" err="1"/>
              <a:t>এর</a:t>
            </a:r>
            <a:r>
              <a:rPr lang="en-US" dirty="0"/>
              <a:t> </a:t>
            </a:r>
            <a:r>
              <a:rPr lang="en-US" dirty="0" err="1"/>
              <a:t>আগম</a:t>
            </a:r>
            <a:r>
              <a:rPr lang="en-US" dirty="0"/>
              <a:t> </a:t>
            </a:r>
            <a:r>
              <a:rPr lang="en-US" dirty="0" err="1"/>
              <a:t>হয়েছে</a:t>
            </a:r>
            <a:r>
              <a:rPr lang="en-US" dirty="0"/>
              <a:t>)। </a:t>
            </a:r>
            <a:r>
              <a:rPr lang="en-US" dirty="0" err="1"/>
              <a:t>শ্রুতিধ্বনি</a:t>
            </a:r>
            <a:r>
              <a:rPr lang="en-US" dirty="0"/>
              <a:t> </a:t>
            </a:r>
            <a:r>
              <a:rPr lang="en-US" dirty="0" err="1"/>
              <a:t>নানা</a:t>
            </a:r>
            <a:r>
              <a:rPr lang="en-US" dirty="0"/>
              <a:t> </a:t>
            </a:r>
            <a:r>
              <a:rPr lang="en-US" dirty="0" err="1"/>
              <a:t>ধরনের</a:t>
            </a:r>
            <a:endParaRPr lang="en-US" dirty="0"/>
          </a:p>
          <a:p>
            <a:r>
              <a:rPr lang="en-US" dirty="0"/>
              <a:t>য়-</a:t>
            </a:r>
            <a:r>
              <a:rPr lang="en-US" dirty="0" err="1"/>
              <a:t>শ্রুতি</a:t>
            </a:r>
            <a:r>
              <a:rPr lang="en-US" dirty="0"/>
              <a:t> : </a:t>
            </a:r>
            <a:r>
              <a:rPr lang="en-US" dirty="0" err="1"/>
              <a:t>মোদক</a:t>
            </a:r>
            <a:r>
              <a:rPr lang="en-US" dirty="0"/>
              <a:t>&gt;</a:t>
            </a:r>
            <a:r>
              <a:rPr lang="en-US" dirty="0" err="1"/>
              <a:t>মোঅঅ</a:t>
            </a:r>
            <a:r>
              <a:rPr lang="en-US" dirty="0"/>
              <a:t>(‘দ’ অ ‘ক’ </a:t>
            </a:r>
            <a:r>
              <a:rPr lang="en-US" dirty="0" err="1"/>
              <a:t>এর</a:t>
            </a:r>
            <a:r>
              <a:rPr lang="en-US" dirty="0"/>
              <a:t> </a:t>
            </a:r>
            <a:r>
              <a:rPr lang="en-US" dirty="0" err="1"/>
              <a:t>লোপ</a:t>
            </a:r>
            <a:r>
              <a:rPr lang="en-US" dirty="0"/>
              <a:t>)&gt;</a:t>
            </a:r>
            <a:r>
              <a:rPr lang="en-US" dirty="0" err="1"/>
              <a:t>মোয়া</a:t>
            </a:r>
            <a:r>
              <a:rPr lang="en-US" dirty="0"/>
              <a:t>(য় </a:t>
            </a:r>
            <a:r>
              <a:rPr lang="en-US" dirty="0" err="1"/>
              <a:t>এর</a:t>
            </a:r>
            <a:r>
              <a:rPr lang="en-US" dirty="0"/>
              <a:t> </a:t>
            </a:r>
            <a:r>
              <a:rPr lang="en-US" dirty="0" err="1"/>
              <a:t>আগম</a:t>
            </a:r>
            <a:r>
              <a:rPr lang="en-US" dirty="0"/>
              <a:t>) ।</a:t>
            </a:r>
          </a:p>
          <a:p>
            <a:r>
              <a:rPr lang="en-US" u="sng" dirty="0" err="1"/>
              <a:t>ওয়</a:t>
            </a:r>
            <a:r>
              <a:rPr lang="en-US" dirty="0"/>
              <a:t> </a:t>
            </a:r>
            <a:r>
              <a:rPr lang="en-US" dirty="0" err="1"/>
              <a:t>শ্রুতি</a:t>
            </a:r>
            <a:r>
              <a:rPr lang="en-US" dirty="0"/>
              <a:t> : </a:t>
            </a:r>
            <a:r>
              <a:rPr lang="en-US" dirty="0" err="1"/>
              <a:t>যা</a:t>
            </a:r>
            <a:r>
              <a:rPr lang="en-US" dirty="0"/>
              <a:t> (</a:t>
            </a:r>
            <a:r>
              <a:rPr lang="en-US" dirty="0" err="1"/>
              <a:t>ধাতু</a:t>
            </a:r>
            <a:r>
              <a:rPr lang="en-US" dirty="0"/>
              <a:t>)+আ(</a:t>
            </a:r>
            <a:r>
              <a:rPr lang="en-US" dirty="0" err="1"/>
              <a:t>প্রত্যয়</a:t>
            </a:r>
            <a:r>
              <a:rPr lang="en-US" dirty="0"/>
              <a:t>)&gt;</a:t>
            </a:r>
            <a:r>
              <a:rPr lang="en-US" dirty="0" err="1"/>
              <a:t>যাওয়া</a:t>
            </a:r>
            <a:r>
              <a:rPr lang="en-US" dirty="0"/>
              <a:t> (‘</a:t>
            </a:r>
            <a:r>
              <a:rPr lang="en-US" dirty="0" err="1"/>
              <a:t>ওয়</a:t>
            </a:r>
            <a:r>
              <a:rPr lang="en-US" dirty="0"/>
              <a:t>’ </a:t>
            </a:r>
            <a:r>
              <a:rPr lang="en-US" dirty="0" err="1"/>
              <a:t>এর</a:t>
            </a:r>
            <a:r>
              <a:rPr lang="en-US" dirty="0"/>
              <a:t> </a:t>
            </a:r>
            <a:r>
              <a:rPr lang="en-US" dirty="0" err="1"/>
              <a:t>আগম</a:t>
            </a:r>
            <a:r>
              <a:rPr lang="en-US" dirty="0"/>
              <a:t>)</a:t>
            </a:r>
          </a:p>
          <a:p>
            <a:r>
              <a:rPr lang="en-US" dirty="0"/>
              <a:t>হ-</a:t>
            </a:r>
            <a:r>
              <a:rPr lang="en-US" dirty="0" err="1"/>
              <a:t>শ্রুতি</a:t>
            </a:r>
            <a:r>
              <a:rPr lang="en-US" dirty="0"/>
              <a:t> : </a:t>
            </a:r>
            <a:r>
              <a:rPr lang="en-US" dirty="0" err="1"/>
              <a:t>সং</a:t>
            </a:r>
            <a:r>
              <a:rPr lang="en-US" dirty="0"/>
              <a:t> </a:t>
            </a:r>
            <a:r>
              <a:rPr lang="en-US" dirty="0" err="1"/>
              <a:t>বিপুলা</a:t>
            </a:r>
            <a:r>
              <a:rPr lang="en-US" dirty="0"/>
              <a:t>&gt; </a:t>
            </a:r>
            <a:r>
              <a:rPr lang="en-US" dirty="0" err="1"/>
              <a:t>প্রাকৃত</a:t>
            </a:r>
            <a:r>
              <a:rPr lang="en-US" dirty="0"/>
              <a:t> </a:t>
            </a:r>
            <a:r>
              <a:rPr lang="en-US" dirty="0" err="1"/>
              <a:t>বিউলা</a:t>
            </a:r>
            <a:r>
              <a:rPr lang="en-US" dirty="0"/>
              <a:t> (প </a:t>
            </a:r>
            <a:r>
              <a:rPr lang="en-US" dirty="0" err="1"/>
              <a:t>এর</a:t>
            </a:r>
            <a:r>
              <a:rPr lang="en-US" dirty="0"/>
              <a:t> </a:t>
            </a:r>
            <a:r>
              <a:rPr lang="en-US" dirty="0" err="1"/>
              <a:t>লোপ</a:t>
            </a:r>
            <a:r>
              <a:rPr lang="en-US" dirty="0"/>
              <a:t>) </a:t>
            </a:r>
            <a:r>
              <a:rPr lang="en-US" dirty="0" err="1"/>
              <a:t>বিহুলা</a:t>
            </a:r>
            <a:r>
              <a:rPr lang="en-US" dirty="0"/>
              <a:t>(‘হ’ </a:t>
            </a:r>
            <a:r>
              <a:rPr lang="en-US" dirty="0" err="1"/>
              <a:t>এর</a:t>
            </a:r>
            <a:r>
              <a:rPr lang="en-US" dirty="0"/>
              <a:t> </a:t>
            </a:r>
            <a:r>
              <a:rPr lang="en-US" dirty="0" err="1"/>
              <a:t>আগম</a:t>
            </a:r>
            <a:r>
              <a:rPr lang="en-US" dirty="0"/>
              <a:t>)&gt;</a:t>
            </a:r>
            <a:r>
              <a:rPr lang="en-US" dirty="0" err="1"/>
              <a:t>বেহুলা</a:t>
            </a:r>
            <a:r>
              <a:rPr lang="en-US" dirty="0"/>
              <a:t>, </a:t>
            </a:r>
            <a:r>
              <a:rPr lang="en-US" dirty="0" err="1"/>
              <a:t>বেআলা</a:t>
            </a:r>
            <a:r>
              <a:rPr lang="en-US" dirty="0"/>
              <a:t>&gt; </a:t>
            </a:r>
            <a:r>
              <a:rPr lang="en-US" dirty="0" err="1"/>
              <a:t>বেহালা</a:t>
            </a:r>
            <a:r>
              <a:rPr lang="en-US" dirty="0"/>
              <a:t>( ‘হ’ </a:t>
            </a:r>
            <a:r>
              <a:rPr lang="en-US" dirty="0" err="1"/>
              <a:t>এর</a:t>
            </a:r>
            <a:r>
              <a:rPr lang="en-US" dirty="0"/>
              <a:t> </a:t>
            </a:r>
            <a:r>
              <a:rPr lang="en-US" dirty="0" err="1"/>
              <a:t>আগম</a:t>
            </a:r>
            <a:r>
              <a:rPr lang="en-US" dirty="0"/>
              <a:t> )</a:t>
            </a:r>
          </a:p>
          <a:p>
            <a:r>
              <a:rPr lang="en-US" dirty="0"/>
              <a:t>দ-</a:t>
            </a:r>
            <a:r>
              <a:rPr lang="en-US" dirty="0" err="1"/>
              <a:t>শ্রুতি</a:t>
            </a:r>
            <a:r>
              <a:rPr lang="en-US" dirty="0"/>
              <a:t> : </a:t>
            </a:r>
            <a:r>
              <a:rPr lang="en-US" dirty="0" err="1"/>
              <a:t>বৈদিক</a:t>
            </a:r>
            <a:r>
              <a:rPr lang="en-US" dirty="0"/>
              <a:t> </a:t>
            </a:r>
            <a:r>
              <a:rPr lang="en-US" dirty="0" err="1"/>
              <a:t>শব্দ</a:t>
            </a:r>
            <a:r>
              <a:rPr lang="en-US" dirty="0"/>
              <a:t> </a:t>
            </a:r>
            <a:r>
              <a:rPr lang="en-US" dirty="0" err="1"/>
              <a:t>সূনর</a:t>
            </a:r>
            <a:r>
              <a:rPr lang="en-US" dirty="0"/>
              <a:t>&gt; </a:t>
            </a:r>
            <a:r>
              <a:rPr lang="en-US" dirty="0" err="1"/>
              <a:t>সং</a:t>
            </a:r>
            <a:r>
              <a:rPr lang="en-US" dirty="0"/>
              <a:t> </a:t>
            </a:r>
            <a:r>
              <a:rPr lang="en-US" dirty="0" err="1"/>
              <a:t>সুন্দর</a:t>
            </a:r>
            <a:r>
              <a:rPr lang="en-US" dirty="0"/>
              <a:t> (‘দ’ </a:t>
            </a:r>
            <a:r>
              <a:rPr lang="en-US" dirty="0" err="1"/>
              <a:t>এর</a:t>
            </a:r>
            <a:r>
              <a:rPr lang="en-US" dirty="0"/>
              <a:t> </a:t>
            </a:r>
            <a:r>
              <a:rPr lang="en-US" dirty="0" err="1"/>
              <a:t>আগম</a:t>
            </a:r>
            <a:r>
              <a:rPr lang="en-US" dirty="0"/>
              <a:t>), </a:t>
            </a:r>
            <a:r>
              <a:rPr lang="en-US" dirty="0" err="1"/>
              <a:t>সং</a:t>
            </a:r>
            <a:r>
              <a:rPr lang="en-US" dirty="0"/>
              <a:t> </a:t>
            </a:r>
            <a:r>
              <a:rPr lang="en-US" dirty="0" err="1"/>
              <a:t>বানর</a:t>
            </a:r>
            <a:r>
              <a:rPr lang="en-US" dirty="0"/>
              <a:t>&gt; </a:t>
            </a:r>
            <a:r>
              <a:rPr lang="en-US" dirty="0" err="1"/>
              <a:t>প্রাচীন</a:t>
            </a:r>
            <a:r>
              <a:rPr lang="en-US" dirty="0"/>
              <a:t> </a:t>
            </a:r>
            <a:r>
              <a:rPr lang="en-US" dirty="0" err="1"/>
              <a:t>বাংলা</a:t>
            </a:r>
            <a:r>
              <a:rPr lang="en-US" dirty="0"/>
              <a:t> </a:t>
            </a:r>
            <a:r>
              <a:rPr lang="en-US" dirty="0" err="1"/>
              <a:t>বান্দর</a:t>
            </a:r>
            <a:r>
              <a:rPr lang="en-US" dirty="0"/>
              <a:t> (‘দ’ </a:t>
            </a:r>
            <a:r>
              <a:rPr lang="en-US" dirty="0" err="1"/>
              <a:t>এর</a:t>
            </a:r>
            <a:r>
              <a:rPr lang="en-US" dirty="0"/>
              <a:t> </a:t>
            </a:r>
            <a:r>
              <a:rPr lang="en-US" dirty="0" err="1"/>
              <a:t>আগম</a:t>
            </a:r>
            <a:r>
              <a:rPr lang="en-US" dirty="0"/>
              <a:t>)</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342</TotalTime>
  <Words>858</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Kalpurush</vt:lpstr>
      <vt:lpstr>Trebuchet MS</vt:lpstr>
      <vt:lpstr>Wingdings</vt:lpstr>
      <vt:lpstr>Wingdings 3</vt:lpstr>
      <vt:lpstr>Facet</vt:lpstr>
      <vt:lpstr>ধ্বনি পরিবর্তনের রীতি ও প্রকৃতি (BNGA,SEM1,CC 2,M2) ধ্বনির আগম পর্যায়</vt:lpstr>
      <vt:lpstr> ধ্বনির আগম</vt:lpstr>
      <vt:lpstr>  স্বরাগম ২</vt:lpstr>
      <vt:lpstr> স্বরাগম ৪</vt:lpstr>
      <vt:lpstr> ব্যঞ্জনাগম ১</vt:lpstr>
      <vt:lpstr> ব্যঞ্জনাগম ২</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ধ্বনি পরিবর্তনের রীতি ও প্রকৃতি ধ্বনির আগম পর্যায়</dc:title>
  <dc:creator>Shyamasri Mondal</dc:creator>
  <cp:lastModifiedBy>DEPT OF BENGALI SACM</cp:lastModifiedBy>
  <cp:revision>36</cp:revision>
  <dcterms:created xsi:type="dcterms:W3CDTF">2022-12-28T17:09:58Z</dcterms:created>
  <dcterms:modified xsi:type="dcterms:W3CDTF">2024-07-16T11:24:25Z</dcterms:modified>
</cp:coreProperties>
</file>