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60"/>
  </p:normalViewPr>
  <p:slideViewPr>
    <p:cSldViewPr>
      <p:cViewPr varScale="1">
        <p:scale>
          <a:sx n="78" d="100"/>
          <a:sy n="78" d="100"/>
        </p:scale>
        <p:origin x="161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4BB1A-42CD-413E-AA29-98AE348308CC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5B95B-66DA-487B-9313-92DB531495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410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27B08-7D9F-4FEF-80DF-17FBFFFFD307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AE06-40A8-42A1-9518-A319111A1C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554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D9052C-4911-4269-854F-F8897C55387B}" type="datetime1">
              <a:rPr lang="en-US" smtClean="0"/>
              <a:pPr/>
              <a:t>8/28/2024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CB4716-259B-46F7-8F19-CB8A3854D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769B-FFCA-4168-8DEB-35D52AF26D09}" type="datetime1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4716-259B-46F7-8F19-CB8A3854D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735-466D-4C96-B42B-23A6E908CEB4}" type="datetime1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4716-259B-46F7-8F19-CB8A3854D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D2C3-BE4F-4142-93DF-40A13BA59733}" type="datetime1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4716-259B-46F7-8F19-CB8A3854DD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955F-B13E-4B9B-9508-46C7FBCD894F}" type="datetime1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4716-259B-46F7-8F19-CB8A3854DD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BEC7-CA8F-4D77-85C2-61CA84F7717B}" type="datetime1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4716-259B-46F7-8F19-CB8A3854DD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B9FD-AE49-4A0E-ABE1-4256BF4CDEE9}" type="datetime1">
              <a:rPr lang="en-US" smtClean="0"/>
              <a:pPr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4716-259B-46F7-8F19-CB8A3854D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0D98-BF7C-461A-B3C5-910AFE7CAB9A}" type="datetime1">
              <a:rPr lang="en-US" smtClean="0"/>
              <a:pPr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4716-259B-46F7-8F19-CB8A3854DD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36FD-59D5-4D82-8484-58B6F0FE8716}" type="datetime1">
              <a:rPr lang="en-US" smtClean="0"/>
              <a:pPr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4716-259B-46F7-8F19-CB8A3854D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9002544-2592-4DE9-B4D3-AEA65756C5DC}" type="datetime1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4716-259B-46F7-8F19-CB8A3854D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572560-A9D2-4BE0-9BBA-279F78897F3D}" type="datetime1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CB4716-259B-46F7-8F19-CB8A3854DD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E005D0A-1B47-468D-97B0-FDAB6FB4AC45}" type="datetime1">
              <a:rPr lang="en-US" smtClean="0"/>
              <a:pPr/>
              <a:t>8/28/2024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ECB4716-259B-46F7-8F19-CB8A3854D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Kalpurush" pitchFamily="2" charset="0"/>
                <a:cs typeface="Kalpurush" pitchFamily="2" charset="0"/>
              </a:rPr>
              <a:t>ছন্দের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Kalpurush" pitchFamily="2" charset="0"/>
                <a:cs typeface="Kalpurush" pitchFamily="2" charset="0"/>
              </a:rPr>
              <a:t>আলোচনা</a:t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Kalpurush" pitchFamily="2" charset="0"/>
                <a:cs typeface="Kalpurush" pitchFamily="2" charset="0"/>
              </a:rPr>
            </a:b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Kalpurush" pitchFamily="2" charset="0"/>
                <a:cs typeface="Kalpurush" pitchFamily="2" charset="0"/>
              </a:rPr>
              <a:t>B.A.: SEM3(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  <a:latin typeface="Kalpurush" pitchFamily="2" charset="0"/>
                <a:cs typeface="Kalpurush" pitchFamily="2" charset="0"/>
              </a:rPr>
              <a:t>Hons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Kalpurush" pitchFamily="2" charset="0"/>
                <a:cs typeface="Kalpurush" pitchFamily="2" charset="0"/>
              </a:rPr>
              <a:t>./Gen.)SEM4(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  <a:latin typeface="Kalpurush" pitchFamily="2" charset="0"/>
                <a:cs typeface="Kalpurush" pitchFamily="2" charset="0"/>
              </a:rPr>
              <a:t>Hons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Kalpurush" pitchFamily="2" charset="0"/>
                <a:cs typeface="Kalpurush" pitchFamily="2" charset="0"/>
              </a:rPr>
              <a:t>.)</a:t>
            </a:r>
            <a:br>
              <a:rPr lang="en-US" sz="2000" dirty="0">
                <a:solidFill>
                  <a:schemeClr val="bg2">
                    <a:lumMod val="25000"/>
                  </a:schemeClr>
                </a:solidFill>
                <a:latin typeface="Kalpurush" pitchFamily="2" charset="0"/>
                <a:cs typeface="Kalpurush" pitchFamily="2" charset="0"/>
              </a:rPr>
            </a:b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Kalpurush" pitchFamily="2" charset="0"/>
                <a:cs typeface="Kalpurush" pitchFamily="2" charset="0"/>
              </a:rPr>
              <a:t>SEM5(Gen.)</a:t>
            </a:r>
            <a:br>
              <a:rPr lang="en-US" sz="2000" dirty="0">
                <a:solidFill>
                  <a:schemeClr val="bg2">
                    <a:lumMod val="25000"/>
                  </a:schemeClr>
                </a:solidFill>
                <a:latin typeface="Kalpurush" pitchFamily="2" charset="0"/>
                <a:cs typeface="Kalpurush" pitchFamily="2" charset="0"/>
              </a:rPr>
            </a:br>
            <a:endParaRPr lang="en-US" sz="2000" dirty="0">
              <a:solidFill>
                <a:schemeClr val="bg2">
                  <a:lumMod val="25000"/>
                </a:schemeClr>
              </a:solidFill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DR.SHYAMASRI MONDAL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>
                <a:latin typeface="Kalpurush" pitchFamily="2" charset="0"/>
                <a:cs typeface="Kalpurush" pitchFamily="2" charset="0"/>
              </a:rPr>
            </a:br>
            <a:br>
              <a:rPr lang="en-US" dirty="0">
                <a:latin typeface="Kalpurush" pitchFamily="2" charset="0"/>
                <a:cs typeface="Kalpurush" pitchFamily="2" charset="0"/>
              </a:rPr>
            </a:br>
            <a:r>
              <a:rPr lang="en-US" sz="3600" dirty="0" err="1">
                <a:effectLst/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sz="36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3600" dirty="0" err="1">
                <a:effectLst/>
                <a:latin typeface="Kalpurush" pitchFamily="2" charset="0"/>
                <a:cs typeface="Kalpurush" pitchFamily="2" charset="0"/>
              </a:rPr>
              <a:t>ছকের</a:t>
            </a:r>
            <a:r>
              <a:rPr lang="en-US" sz="36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3600" dirty="0" err="1">
                <a:effectLst/>
                <a:latin typeface="Kalpurush" pitchFamily="2" charset="0"/>
                <a:cs typeface="Kalpurush" pitchFamily="2" charset="0"/>
              </a:rPr>
              <a:t>সাহায্যে</a:t>
            </a:r>
            <a:r>
              <a:rPr lang="en-US" sz="36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3600" dirty="0" err="1">
                <a:effectLst/>
                <a:latin typeface="Kalpurush" pitchFamily="2" charset="0"/>
                <a:cs typeface="Kalpurush" pitchFamily="2" charset="0"/>
              </a:rPr>
              <a:t>দল</a:t>
            </a:r>
            <a:r>
              <a:rPr lang="en-US" sz="3600" dirty="0">
                <a:effectLst/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3600" dirty="0" err="1">
                <a:effectLst/>
                <a:latin typeface="Kalpurush" pitchFamily="2" charset="0"/>
                <a:cs typeface="Kalpurush" pitchFamily="2" charset="0"/>
              </a:rPr>
              <a:t>মাত্রার</a:t>
            </a:r>
            <a:r>
              <a:rPr lang="en-US" sz="36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3600" dirty="0" err="1">
                <a:effectLst/>
                <a:latin typeface="Kalpurush" pitchFamily="2" charset="0"/>
                <a:cs typeface="Kalpurush" pitchFamily="2" charset="0"/>
              </a:rPr>
              <a:t>সম্পর্ক</a:t>
            </a:r>
            <a:r>
              <a:rPr lang="en-US" sz="36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3600" dirty="0" err="1">
                <a:effectLst/>
                <a:latin typeface="Kalpurush" pitchFamily="2" charset="0"/>
                <a:cs typeface="Kalpurush" pitchFamily="2" charset="0"/>
              </a:rPr>
              <a:t>এভাবে</a:t>
            </a:r>
            <a:r>
              <a:rPr lang="en-US" sz="36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3600" dirty="0" err="1">
                <a:effectLst/>
                <a:latin typeface="Kalpurush" pitchFamily="2" charset="0"/>
                <a:cs typeface="Kalpurush" pitchFamily="2" charset="0"/>
              </a:rPr>
              <a:t>দেখানো</a:t>
            </a:r>
            <a:r>
              <a:rPr lang="en-US" sz="36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3600" dirty="0" err="1">
                <a:effectLst/>
                <a:latin typeface="Kalpurush" pitchFamily="2" charset="0"/>
                <a:cs typeface="Kalpurush" pitchFamily="2" charset="0"/>
              </a:rPr>
              <a:t>যেতে</a:t>
            </a:r>
            <a:r>
              <a:rPr lang="en-US" sz="36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3600" dirty="0" err="1">
                <a:effectLst/>
                <a:latin typeface="Kalpurush" pitchFamily="2" charset="0"/>
                <a:cs typeface="Kalpurush" pitchFamily="2" charset="0"/>
              </a:rPr>
              <a:t>পারে</a:t>
            </a:r>
            <a:r>
              <a:rPr lang="en-US" sz="3600" dirty="0">
                <a:effectLst/>
                <a:latin typeface="Kalpurush" pitchFamily="2" charset="0"/>
                <a:cs typeface="Kalpurush" pitchFamily="2" charset="0"/>
              </a:rPr>
              <a:t>:</a:t>
            </a:r>
            <a:br>
              <a:rPr lang="en-US" dirty="0">
                <a:latin typeface="Kalpurush" pitchFamily="2" charset="0"/>
                <a:cs typeface="Kalpurush" pitchFamily="2" charset="0"/>
              </a:rPr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6942244"/>
              </p:ext>
            </p:extLst>
          </p:nvPr>
        </p:nvGraphicFramePr>
        <p:xfrm>
          <a:off x="838200" y="2133599"/>
          <a:ext cx="7239000" cy="3648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1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1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3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24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9594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Kalpurush" pitchFamily="2" charset="0"/>
                          <a:cs typeface="Kalpurush" pitchFamily="2" charset="0"/>
                        </a:rPr>
                        <a:t>ছন্দরীতি</a:t>
                      </a:r>
                      <a:endParaRPr lang="en-US" dirty="0">
                        <a:latin typeface="Kalpurush" pitchFamily="2" charset="0"/>
                        <a:cs typeface="Kalpurus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Kalpurush" pitchFamily="2" charset="0"/>
                          <a:cs typeface="Kalpurush" pitchFamily="2" charset="0"/>
                        </a:rPr>
                        <a:t>মুক্তদলের</a:t>
                      </a:r>
                      <a:r>
                        <a:rPr lang="en-US" dirty="0">
                          <a:latin typeface="Kalpurush" pitchFamily="2" charset="0"/>
                          <a:cs typeface="Kalpurush" pitchFamily="2" charset="0"/>
                        </a:rPr>
                        <a:t> </a:t>
                      </a:r>
                      <a:r>
                        <a:rPr lang="en-US" dirty="0" err="1">
                          <a:latin typeface="Kalpurush" pitchFamily="2" charset="0"/>
                          <a:cs typeface="Kalpurush" pitchFamily="2" charset="0"/>
                        </a:rPr>
                        <a:t>মাত্রা</a:t>
                      </a:r>
                      <a:endParaRPr lang="en-US" dirty="0">
                        <a:latin typeface="Kalpurush" pitchFamily="2" charset="0"/>
                        <a:cs typeface="Kalpurush" pitchFamily="2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err="1">
                          <a:latin typeface="Kalpurush" pitchFamily="2" charset="0"/>
                          <a:cs typeface="Kalpurush" pitchFamily="2" charset="0"/>
                        </a:rPr>
                        <a:t>রুদ্ধদলের</a:t>
                      </a:r>
                      <a:r>
                        <a:rPr lang="en-US" baseline="0" dirty="0">
                          <a:latin typeface="Kalpurush" pitchFamily="2" charset="0"/>
                          <a:cs typeface="Kalpurush" pitchFamily="2" charset="0"/>
                        </a:rPr>
                        <a:t> </a:t>
                      </a:r>
                      <a:r>
                        <a:rPr lang="en-US" baseline="0" dirty="0" err="1">
                          <a:latin typeface="Kalpurush" pitchFamily="2" charset="0"/>
                          <a:cs typeface="Kalpurush" pitchFamily="2" charset="0"/>
                        </a:rPr>
                        <a:t>মাত্রা</a:t>
                      </a:r>
                      <a:endParaRPr lang="en-US" dirty="0">
                        <a:latin typeface="Kalpurush" pitchFamily="2" charset="0"/>
                        <a:cs typeface="Kalpurush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032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Kalpurush" pitchFamily="2" charset="0"/>
                          <a:cs typeface="Kalpurush" pitchFamily="2" charset="0"/>
                        </a:rPr>
                        <a:t>দলবৃত্ত</a:t>
                      </a:r>
                      <a:endParaRPr lang="en-US" dirty="0">
                        <a:latin typeface="Kalpurush" pitchFamily="2" charset="0"/>
                        <a:cs typeface="Kalpurus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Kalpurush" pitchFamily="2" charset="0"/>
                          <a:cs typeface="Kalpurush" pitchFamily="2" charset="0"/>
                        </a:rPr>
                        <a:t>১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Kalpurush" pitchFamily="2" charset="0"/>
                          <a:cs typeface="Kalpurush" pitchFamily="2" charset="0"/>
                        </a:rPr>
                        <a:t>১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032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Kalpurush" pitchFamily="2" charset="0"/>
                          <a:cs typeface="Kalpurush" pitchFamily="2" charset="0"/>
                        </a:rPr>
                        <a:t>সরলবৃত্ত</a:t>
                      </a:r>
                      <a:endParaRPr lang="en-US" dirty="0">
                        <a:latin typeface="Kalpurush" pitchFamily="2" charset="0"/>
                        <a:cs typeface="Kalpurus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Kalpurush" pitchFamily="2" charset="0"/>
                          <a:cs typeface="Kalpurush" pitchFamily="2" charset="0"/>
                        </a:rPr>
                        <a:t>১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Kalpurush" pitchFamily="2" charset="0"/>
                          <a:cs typeface="Kalpurush" pitchFamily="2" charset="0"/>
                        </a:rPr>
                        <a:t>২</a:t>
                      </a:r>
                      <a:r>
                        <a:rPr lang="bn-IN" dirty="0">
                          <a:latin typeface="Kalpurush" pitchFamily="2" charset="0"/>
                          <a:cs typeface="Kalpurush" pitchFamily="2" charset="0"/>
                        </a:rPr>
                        <a:t>( প্রসারিত/ বিশ্লিষ্ট উচ্চারিত</a:t>
                      </a:r>
                    </a:p>
                    <a:p>
                      <a:pPr algn="ctr"/>
                      <a:r>
                        <a:rPr lang="bn-IN" dirty="0">
                          <a:latin typeface="Kalpurush" pitchFamily="2" charset="0"/>
                          <a:cs typeface="Kalpurush" pitchFamily="2" charset="0"/>
                        </a:rPr>
                        <a:t>হয়) </a:t>
                      </a:r>
                      <a:endParaRPr lang="en-US" dirty="0">
                        <a:latin typeface="Kalpurush" pitchFamily="2" charset="0"/>
                        <a:cs typeface="Kalpurush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3343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Kalpurush" pitchFamily="2" charset="0"/>
                          <a:cs typeface="Kalpurush" pitchFamily="2" charset="0"/>
                        </a:rPr>
                        <a:t>মিশ্রবৃত্ত</a:t>
                      </a:r>
                      <a:endParaRPr lang="en-US" dirty="0">
                        <a:latin typeface="Kalpurush" pitchFamily="2" charset="0"/>
                        <a:cs typeface="Kalpurush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Kalpurush" pitchFamily="2" charset="0"/>
                          <a:cs typeface="Kalpurush" pitchFamily="2" charset="0"/>
                        </a:rPr>
                        <a:t>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Kalpurush" pitchFamily="2" charset="0"/>
                          <a:cs typeface="Kalpurush" pitchFamily="2" charset="0"/>
                        </a:rPr>
                        <a:t>১</a:t>
                      </a:r>
                    </a:p>
                    <a:p>
                      <a:pPr algn="ctr"/>
                      <a:r>
                        <a:rPr lang="en-US" dirty="0" err="1">
                          <a:latin typeface="Kalpurush" pitchFamily="2" charset="0"/>
                          <a:cs typeface="Kalpurush" pitchFamily="2" charset="0"/>
                        </a:rPr>
                        <a:t>শব্দের</a:t>
                      </a:r>
                      <a:r>
                        <a:rPr lang="en-US" baseline="0" dirty="0">
                          <a:latin typeface="Kalpurush" pitchFamily="2" charset="0"/>
                          <a:cs typeface="Kalpurush" pitchFamily="2" charset="0"/>
                        </a:rPr>
                        <a:t> </a:t>
                      </a:r>
                      <a:r>
                        <a:rPr lang="en-US" baseline="0" dirty="0" err="1">
                          <a:latin typeface="Kalpurush" pitchFamily="2" charset="0"/>
                          <a:cs typeface="Kalpurush" pitchFamily="2" charset="0"/>
                        </a:rPr>
                        <a:t>প্রথম</a:t>
                      </a:r>
                      <a:r>
                        <a:rPr lang="en-US" baseline="0" dirty="0">
                          <a:latin typeface="Kalpurush" pitchFamily="2" charset="0"/>
                          <a:cs typeface="Kalpurush" pitchFamily="2" charset="0"/>
                        </a:rPr>
                        <a:t> ও </a:t>
                      </a:r>
                      <a:r>
                        <a:rPr lang="en-US" baseline="0" dirty="0" err="1">
                          <a:latin typeface="Kalpurush" pitchFamily="2" charset="0"/>
                          <a:cs typeface="Kalpurush" pitchFamily="2" charset="0"/>
                        </a:rPr>
                        <a:t>মধ্যে</a:t>
                      </a:r>
                      <a:endParaRPr lang="en-US" baseline="0" dirty="0">
                        <a:latin typeface="Kalpurush" pitchFamily="2" charset="0"/>
                        <a:cs typeface="Kalpurush" pitchFamily="2" charset="0"/>
                      </a:endParaRPr>
                    </a:p>
                    <a:p>
                      <a:pPr algn="ctr"/>
                      <a:r>
                        <a:rPr lang="en-US" baseline="0" dirty="0" err="1">
                          <a:latin typeface="Kalpurush" pitchFamily="2" charset="0"/>
                          <a:cs typeface="Kalpurush" pitchFamily="2" charset="0"/>
                        </a:rPr>
                        <a:t>সংশ্লিষ্ট</a:t>
                      </a:r>
                      <a:r>
                        <a:rPr lang="en-US" baseline="0" dirty="0">
                          <a:latin typeface="Kalpurush" pitchFamily="2" charset="0"/>
                          <a:cs typeface="Kalpurush" pitchFamily="2" charset="0"/>
                        </a:rPr>
                        <a:t> </a:t>
                      </a:r>
                      <a:r>
                        <a:rPr lang="en-US" baseline="0" dirty="0" err="1">
                          <a:latin typeface="Kalpurush" pitchFamily="2" charset="0"/>
                          <a:cs typeface="Kalpurush" pitchFamily="2" charset="0"/>
                        </a:rPr>
                        <a:t>উচ্চারণ</a:t>
                      </a:r>
                      <a:r>
                        <a:rPr lang="en-US" baseline="0" dirty="0">
                          <a:latin typeface="Kalpurush" pitchFamily="2" charset="0"/>
                          <a:cs typeface="Kalpurush" pitchFamily="2" charset="0"/>
                        </a:rPr>
                        <a:t> </a:t>
                      </a:r>
                      <a:r>
                        <a:rPr lang="en-US" baseline="0" dirty="0" err="1">
                          <a:latin typeface="Kalpurush" pitchFamily="2" charset="0"/>
                          <a:cs typeface="Kalpurush" pitchFamily="2" charset="0"/>
                        </a:rPr>
                        <a:t>হয়</a:t>
                      </a:r>
                      <a:endParaRPr lang="en-US" dirty="0">
                        <a:latin typeface="Kalpurush" pitchFamily="2" charset="0"/>
                        <a:cs typeface="Kalpurush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Kalpurush" pitchFamily="2" charset="0"/>
                          <a:cs typeface="Kalpurush" pitchFamily="2" charset="0"/>
                        </a:rPr>
                        <a:t>২</a:t>
                      </a:r>
                    </a:p>
                    <a:p>
                      <a:pPr algn="ctr"/>
                      <a:r>
                        <a:rPr lang="en-US" dirty="0" err="1">
                          <a:latin typeface="Kalpurush" pitchFamily="2" charset="0"/>
                          <a:cs typeface="Kalpurush" pitchFamily="2" charset="0"/>
                        </a:rPr>
                        <a:t>শব্দের</a:t>
                      </a:r>
                      <a:r>
                        <a:rPr lang="en-US" baseline="0" dirty="0">
                          <a:latin typeface="Kalpurush" pitchFamily="2" charset="0"/>
                          <a:cs typeface="Kalpurush" pitchFamily="2" charset="0"/>
                        </a:rPr>
                        <a:t> </a:t>
                      </a:r>
                      <a:r>
                        <a:rPr lang="en-US" baseline="0" dirty="0" err="1">
                          <a:latin typeface="Kalpurush" pitchFamily="2" charset="0"/>
                          <a:cs typeface="Kalpurush" pitchFamily="2" charset="0"/>
                        </a:rPr>
                        <a:t>অন্তে</a:t>
                      </a:r>
                      <a:r>
                        <a:rPr lang="en-US" baseline="0" dirty="0">
                          <a:latin typeface="Kalpurush" pitchFamily="2" charset="0"/>
                          <a:cs typeface="Kalpurush" pitchFamily="2" charset="0"/>
                        </a:rPr>
                        <a:t> </a:t>
                      </a:r>
                      <a:r>
                        <a:rPr lang="en-US" baseline="0" dirty="0" err="1">
                          <a:latin typeface="Kalpurush" pitchFamily="2" charset="0"/>
                          <a:cs typeface="Kalpurush" pitchFamily="2" charset="0"/>
                        </a:rPr>
                        <a:t>বা</a:t>
                      </a:r>
                      <a:r>
                        <a:rPr lang="en-US" baseline="0" dirty="0">
                          <a:latin typeface="Kalpurush" pitchFamily="2" charset="0"/>
                          <a:cs typeface="Kalpurush" pitchFamily="2" charset="0"/>
                        </a:rPr>
                        <a:t> </a:t>
                      </a:r>
                      <a:r>
                        <a:rPr lang="en-US" baseline="0" dirty="0" err="1">
                          <a:latin typeface="Kalpurush" pitchFamily="2" charset="0"/>
                          <a:cs typeface="Kalpurush" pitchFamily="2" charset="0"/>
                        </a:rPr>
                        <a:t>শেষে</a:t>
                      </a:r>
                      <a:endParaRPr lang="bn-IN" baseline="0" dirty="0">
                        <a:latin typeface="Kalpurush" pitchFamily="2" charset="0"/>
                        <a:cs typeface="Kalpurush" pitchFamily="2" charset="0"/>
                      </a:endParaRPr>
                    </a:p>
                    <a:p>
                      <a:pPr algn="ctr"/>
                      <a:r>
                        <a:rPr lang="en-US" dirty="0">
                          <a:latin typeface="Kalpurush" pitchFamily="2" charset="0"/>
                          <a:cs typeface="Kalpurush" pitchFamily="2" charset="0"/>
                        </a:rPr>
                        <a:t>২</a:t>
                      </a:r>
                      <a:r>
                        <a:rPr lang="bn-IN" dirty="0">
                          <a:latin typeface="Kalpurush" pitchFamily="2" charset="0"/>
                          <a:cs typeface="Kalpurush" pitchFamily="2" charset="0"/>
                        </a:rPr>
                        <a:t>( প্রসারিত/ বিশ্লিষ্ট উচ্চারিত</a:t>
                      </a:r>
                    </a:p>
                    <a:p>
                      <a:pPr algn="ctr"/>
                      <a:r>
                        <a:rPr lang="bn-IN" dirty="0">
                          <a:latin typeface="Kalpurush" pitchFamily="2" charset="0"/>
                          <a:cs typeface="Kalpurush" pitchFamily="2" charset="0"/>
                        </a:rPr>
                        <a:t>হয়) </a:t>
                      </a:r>
                      <a:endParaRPr lang="en-US" dirty="0">
                        <a:latin typeface="Kalpurush" pitchFamily="2" charset="0"/>
                        <a:cs typeface="Kalpurush" pitchFamily="2" charset="0"/>
                      </a:endParaRPr>
                    </a:p>
                    <a:p>
                      <a:pPr algn="ctr"/>
                      <a:endParaRPr lang="en-US" dirty="0">
                        <a:latin typeface="Kalpurush" pitchFamily="2" charset="0"/>
                        <a:cs typeface="Kalpurush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148072"/>
          </a:xfrm>
        </p:spPr>
        <p:txBody>
          <a:bodyPr>
            <a:noAutofit/>
          </a:bodyPr>
          <a:lstStyle/>
          <a:p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ছেদ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: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গদ্য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অথবা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কবিতার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অর্থের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অথবা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ভাবের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প্রয়োজনে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অনিয়মিত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থামা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থামাটা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বাক্যে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ব্যবহৃত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পদ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পদসমষ্টির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অন্বয়ের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ভূমিকায়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ওপর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নির্ভরশীল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তাকেই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ছেদ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ছেদ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ব্যাপারটি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আরো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স্প</a:t>
            </a:r>
            <a:r>
              <a:rPr lang="bn-IN" sz="1600" b="1" dirty="0">
                <a:latin typeface="Kalpurush" pitchFamily="2" charset="0"/>
                <a:cs typeface="Kalpurush" pitchFamily="2" charset="0"/>
              </a:rPr>
              <a:t>ষ্ট-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ভাবে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ব্যাখ্যা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করার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জন্যে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আমরা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ব্রত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চক্রবর্তির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কবিতা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গ্রহণ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করছি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:</a:t>
            </a:r>
          </a:p>
          <a:p>
            <a:pPr>
              <a:buNone/>
            </a:pPr>
            <a:r>
              <a:rPr lang="en-US" sz="1600" b="1" dirty="0">
                <a:latin typeface="Kalpurush" pitchFamily="2" charset="0"/>
                <a:cs typeface="Kalpurush" pitchFamily="2" charset="0"/>
              </a:rPr>
              <a:t>   </a:t>
            </a:r>
          </a:p>
          <a:p>
            <a:pPr>
              <a:buNone/>
            </a:pPr>
            <a:r>
              <a:rPr lang="en-US" sz="1600" b="1" dirty="0">
                <a:latin typeface="Kalpurush" pitchFamily="2" charset="0"/>
                <a:cs typeface="Kalpurush" pitchFamily="2" charset="0"/>
              </a:rPr>
              <a:t>    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নন্দনে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l 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ভিয়েতনামের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ছবি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l   ‘deserted land’ I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সঙ্গী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মৃণালদা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/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কবি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মৃণাল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দত্ত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I</a:t>
            </a:r>
          </a:p>
          <a:p>
            <a:pPr>
              <a:buNone/>
            </a:pPr>
            <a:r>
              <a:rPr lang="en-US" sz="1600" b="1" dirty="0">
                <a:latin typeface="Kalpurush" pitchFamily="2" charset="0"/>
                <a:cs typeface="Kalpurush" pitchFamily="2" charset="0"/>
              </a:rPr>
              <a:t>   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স্বামী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স্ত্রী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তাদের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শিশু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–l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তিনজনের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ছোট্ট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পরিবারটির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জন্যl</a:t>
            </a:r>
            <a:endParaRPr lang="en-US" sz="1600" b="1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600" b="1" dirty="0">
                <a:latin typeface="Kalpurush" pitchFamily="2" charset="0"/>
                <a:cs typeface="Kalpurush" pitchFamily="2" charset="0"/>
              </a:rPr>
              <a:t>   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আমেরিকানরাl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কপ্টার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l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পরিমাণ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গুলি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খরচ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করল,l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সেই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অর্থেl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ওইরকম</a:t>
            </a:r>
            <a:endParaRPr lang="en-US" sz="1600" b="1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600" b="1" dirty="0">
                <a:latin typeface="Kalpurush" pitchFamily="2" charset="0"/>
                <a:cs typeface="Kalpurush" pitchFamily="2" charset="0"/>
              </a:rPr>
              <a:t>   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পরিবারের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সারাবছরের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ভরণপোষণ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চলে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যায়।l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প্রেক্ষাগৃহ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থেকে</a:t>
            </a:r>
            <a:endParaRPr lang="en-US" sz="1600" b="1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sz="1600" b="1" dirty="0">
                <a:latin typeface="Kalpurush" pitchFamily="2" charset="0"/>
                <a:cs typeface="Kalpurush" pitchFamily="2" charset="0"/>
              </a:rPr>
              <a:t>   --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ব্রত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চক্রবর্তীর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গদ্য-কবিতাতি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পরার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আমাদের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বিরামের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গায়গাগুলো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চিহ্নিত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করেছি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দুভাবে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পদ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পুগুচ্ছের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শেষে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l’এবং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বাক্যের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শেষে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‘I’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দিয়ে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কেন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আমরা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থামি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?</a:t>
            </a:r>
          </a:p>
          <a:p>
            <a:pPr algn="just">
              <a:buNone/>
            </a:pPr>
            <a:r>
              <a:rPr lang="en-US" sz="1600" b="1" dirty="0">
                <a:latin typeface="Kalpurush" pitchFamily="2" charset="0"/>
                <a:cs typeface="Kalpurush" pitchFamily="2" charset="0"/>
              </a:rPr>
              <a:t>   </a:t>
            </a:r>
          </a:p>
          <a:p>
            <a:pPr algn="just">
              <a:buNone/>
            </a:pPr>
            <a:r>
              <a:rPr lang="en-US" sz="1600" b="1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প্রথমত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একটানা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আমরা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bn-IN" sz="1600" b="1" dirty="0">
                <a:latin typeface="Kalpurush" pitchFamily="2" charset="0"/>
                <a:cs typeface="Kalpurush" pitchFamily="2" charset="0"/>
              </a:rPr>
              <a:t>কো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ন</a:t>
            </a:r>
            <a:r>
              <a:rPr lang="bn-IN" sz="1600" b="1" dirty="0">
                <a:latin typeface="Kalpurush" pitchFamily="2" charset="0"/>
                <a:cs typeface="Kalpurush" pitchFamily="2" charset="0"/>
              </a:rPr>
              <a:t>ও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কিছু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পড়তে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পারি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শ্বাসকষ্ট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তাই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মাঝে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দম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নেবার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জন্যে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থামতে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buNone/>
            </a:pPr>
            <a:r>
              <a:rPr lang="en-US" sz="1600" b="1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দ্বিতীয়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রচনাটির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সুস্পষ্ট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অর্থবধের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জন্য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আমাদের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বিরাম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নেওয়া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অনিবার্য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পড়ে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কন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গদ্য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কিংবা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পদ্য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পড়ার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যেখানে-সেখানে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থামলে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রচনাটির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অর্থ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স্পষ্ট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তাই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বাক্যের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পদগুচ্ছের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সঙ্গে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পদগুচ্ছের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সম্পর্ক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বিন্যাস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অর্থের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শৃঙ্খল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মেনেই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আমাদের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থামতে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যাতে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রচনাটি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আমাদের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বোধগম্য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থামাটাই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ছেদ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প্রবোধচন্দ্রের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পরিভাষায়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ভাব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যতি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’</a:t>
            </a:r>
          </a:p>
          <a:p>
            <a:pPr algn="just">
              <a:buNone/>
            </a:pPr>
            <a:r>
              <a:rPr lang="en-US" sz="1600" b="1" dirty="0">
                <a:latin typeface="Kalpurush" pitchFamily="2" charset="0"/>
                <a:cs typeface="Kalpurush" pitchFamily="2" charset="0"/>
              </a:rPr>
              <a:t>  </a:t>
            </a:r>
          </a:p>
          <a:p>
            <a:pPr>
              <a:buNone/>
            </a:pPr>
            <a:endParaRPr lang="en-US" sz="16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endParaRPr lang="en-US" sz="16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</a:p>
          <a:p>
            <a:pPr>
              <a:buNone/>
            </a:pP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effectLst/>
              </a:rPr>
              <a:t>ছেদ</a:t>
            </a:r>
            <a:r>
              <a:rPr lang="en-US" sz="3200" dirty="0">
                <a:effectLst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যতি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: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কেবলমাত্র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ছন্দের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জন্য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ছন্দের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খাতিরে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থামা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তাকেই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ছন্দযতি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যতি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যতিই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ছন্দের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প্রাণ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buNone/>
            </a:pPr>
            <a:r>
              <a:rPr lang="en-US" sz="2000" b="1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ছেদ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যতি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দুটোই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যদিও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বিরাম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বিরামের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মাত্রাভেদ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আছে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মনে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রাখা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দরকার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,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ছেদে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বাক্যের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অর্থকে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স্পষ্ট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করার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জন্য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থামা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যতিতে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কেবলমাত্র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ছন্দের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প্রয়োজনেই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থামা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সেখানে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অর্থের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স্পষ্টতার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দাবি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নেই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তাই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যতি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(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ছন্দযতি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)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ধরনের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যান্ত্রিক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বিরাম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যা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আমাদের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শ্রুতিতে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সৌন্দর্যের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খবর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বয়ে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বয়ে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আনে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উদাহরণ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নেওয়া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যেতে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পারে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এ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প্রসঙ্গে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–</a:t>
            </a:r>
          </a:p>
          <a:p>
            <a:pPr algn="just">
              <a:buNone/>
            </a:pPr>
            <a:r>
              <a:rPr lang="en-US" sz="2000" b="1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মুদিত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আলোয়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l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কমল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কলিকা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l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টিরে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l</a:t>
            </a:r>
          </a:p>
          <a:p>
            <a:pPr algn="just">
              <a:buNone/>
            </a:pPr>
            <a:r>
              <a:rPr lang="en-US" sz="2000" b="1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রেখেছে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সন্ধ্যা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l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আধার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পর্ণ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lপুটে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l</a:t>
            </a:r>
          </a:p>
          <a:p>
            <a:pPr algn="just">
              <a:buNone/>
            </a:pPr>
            <a:r>
              <a:rPr lang="en-US" sz="2000" b="1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অর্ধ-নিরপেক্ষ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বিরতির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নাম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ছন্দযতি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সংক্ষেপে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শুধুই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যতি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buNone/>
            </a:pP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ছন্দের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ক্ষেত্রে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যতি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পাঁচপ্রকার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যথা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পূর্ণযতি,অর্ধযতি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লঘুযতি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উপযতি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অনুযতি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buNone/>
            </a:pPr>
            <a:r>
              <a:rPr lang="en-US" sz="2000" b="1" dirty="0">
                <a:latin typeface="Kalpurush" pitchFamily="2" charset="0"/>
                <a:cs typeface="Kalpurush" pitchFamily="2" charset="0"/>
              </a:rPr>
              <a:t>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যতি</a:t>
            </a:r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458200" cy="5181600"/>
          </a:xfrm>
        </p:spPr>
        <p:txBody>
          <a:bodyPr>
            <a:normAutofit/>
          </a:bodyPr>
          <a:lstStyle/>
          <a:p>
            <a:pPr algn="just"/>
            <a:r>
              <a:rPr lang="en-US" sz="2000" dirty="0">
                <a:latin typeface="Kalpurush" pitchFamily="2" charset="0"/>
                <a:cs typeface="Kalpurush" pitchFamily="2" charset="0"/>
              </a:rPr>
              <a:t>১) 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পূর্ণযতি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(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I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)</a:t>
            </a:r>
          </a:p>
          <a:p>
            <a:pPr algn="just"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ছন্দবদ্ধ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রচনা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পাঠ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করতে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গিয়ে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যখন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আমাদের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জিহ্বা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পূর্ণ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বিশ্রাম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গ্রহণ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তখন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বলে।পূর্ণযতি-দ্বারা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নির্দিষ্ট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অংশের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নাম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পঙ্‌ক্তি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সেজন্য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পূর্ণযতিকে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পঙ্‌ক্তি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যতিও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হয়।পূর্ণযতি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কবিতার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প্রতিটি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চরণের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শেষে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পড়তে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পারে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আবার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একাধিক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চরণের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পরেও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পড়তে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পারে।যেমন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--</a:t>
            </a:r>
          </a:p>
          <a:p>
            <a:pPr algn="just"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অ) ‘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চলেছে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তরণী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মোর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শান্ত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বায়ুভরে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I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</a:p>
          <a:p>
            <a:pPr algn="just"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-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এখানে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চরণের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যেখানে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ছেদ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ভাবযতি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পড়েছে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  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সেখানেই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পড়েছে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পূর্ণযতি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।)</a:t>
            </a:r>
          </a:p>
          <a:p>
            <a:pPr algn="just"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আ) ‘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অন্তর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হতে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আহরি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বচন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আনন্দলোক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বিরচন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গীতরসধারা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সিঞ্চন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সংসার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ধূলিজালে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I</a:t>
            </a:r>
            <a:endParaRPr lang="en-US" sz="28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-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এখানে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পূর্ণযতি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পড়েছ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চতুর্থ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চরণের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শেষে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ছন্দ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-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বিশ্লেষণের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পূর্ণযতি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বোঝাবার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জন্য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(I)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ব্যবহার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>
              <a:buNone/>
            </a:pP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endParaRPr lang="en-US" sz="20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dirty="0" err="1">
                <a:effectLst/>
                <a:latin typeface="Kalpurush" pitchFamily="2" charset="0"/>
                <a:cs typeface="Kalpurush" pitchFamily="2" charset="0"/>
              </a:rPr>
              <a:t>যতির</a:t>
            </a:r>
            <a:r>
              <a:rPr lang="en-US" sz="24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effectLst/>
                <a:latin typeface="Kalpurush" pitchFamily="2" charset="0"/>
                <a:cs typeface="Kalpurush" pitchFamily="2" charset="0"/>
              </a:rPr>
              <a:t>শ্রেণিবিভাগ</a:t>
            </a:r>
            <a:r>
              <a:rPr lang="en-US" sz="2400" dirty="0">
                <a:effectLst/>
                <a:latin typeface="Kalpurush" pitchFamily="2" charset="0"/>
                <a:cs typeface="Kalpurush" pitchFamily="2" charset="0"/>
              </a:rPr>
              <a:t> 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>
              <a:latin typeface="Kalpurush" pitchFamily="2" charset="0"/>
              <a:cs typeface="Kalpurush" pitchFamily="2" charset="0"/>
            </a:endParaRPr>
          </a:p>
          <a:p>
            <a:r>
              <a:rPr lang="en-US" sz="2400" dirty="0" err="1">
                <a:latin typeface="Kalpurush" pitchFamily="2" charset="0"/>
                <a:cs typeface="Kalpurush" pitchFamily="2" charset="0"/>
              </a:rPr>
              <a:t>ছন্দের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পঙ্‌তিতে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পূর্ণযতি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অপেক্ষা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কম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বিরতির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স্থাঙ্কে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অর্ধযতির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সাহায্যে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পদ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নির্দিষ্ট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তাই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অর্ধযতির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অপর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নাম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পদ-যতি।অর্ধযতির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– (</a:t>
            </a:r>
            <a:r>
              <a:rPr lang="en-US" sz="2400" dirty="0">
                <a:cs typeface="Kalpurush" pitchFamily="2" charset="0"/>
              </a:rPr>
              <a:t>II)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–</a:t>
            </a:r>
          </a:p>
          <a:p>
            <a:r>
              <a:rPr lang="en-US" sz="2400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শৈবাল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দিঘিরে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sz="2400" dirty="0">
                <a:cs typeface="Kalpurush" pitchFamily="2" charset="0"/>
              </a:rPr>
              <a:t> II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উচ্চ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করি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শির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, -- </a:t>
            </a:r>
            <a:r>
              <a:rPr lang="en-US" sz="2400" b="1" dirty="0">
                <a:latin typeface="Kalpurush" pitchFamily="2" charset="0"/>
                <a:cs typeface="Kalpurush" pitchFamily="2" charset="0"/>
              </a:rPr>
              <a:t>I</a:t>
            </a:r>
          </a:p>
          <a:p>
            <a:pPr>
              <a:buNone/>
            </a:pPr>
            <a:r>
              <a:rPr lang="en-US" sz="2400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লিখে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রেখো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ফোঁটা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>
                <a:cs typeface="Kalpurush" pitchFamily="2" charset="0"/>
              </a:rPr>
              <a:t>II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দিলেম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শিশির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2400" b="1" dirty="0">
                <a:latin typeface="Kalpurush" pitchFamily="2" charset="0"/>
                <a:cs typeface="Kalpurush" pitchFamily="2" charset="0"/>
              </a:rPr>
              <a:t>I </a:t>
            </a:r>
          </a:p>
          <a:p>
            <a:pPr>
              <a:buNone/>
            </a:pPr>
            <a:r>
              <a:rPr lang="en-US" sz="2400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দৃষ্টান্তে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b="1" dirty="0">
                <a:latin typeface="Kalpurush" pitchFamily="2" charset="0"/>
                <a:cs typeface="Kalpurush" pitchFamily="2" charset="0"/>
              </a:rPr>
              <a:t>I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চিহ্নিত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দুই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স্থানে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পড়েছে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পূর্ণযতি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>
                <a:cs typeface="Kalpurush" pitchFamily="2" charset="0"/>
              </a:rPr>
              <a:t>II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চিহ্নিত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দুই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স্থানে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অর্থা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ৎ ‘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’ ও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ফোঁটা’র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পরে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অর্ধযতি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পড়েছে।একটি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লক্ষ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করলেই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বোঝা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যবে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যতির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স্থায়িত্ব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পূর্ণযতি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অপেক্ষা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কিছুটা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কম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অর্ধযতি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নামটিও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ইঙ্গিত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বহন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>
                <a:cs typeface="Kalpurush" pitchFamily="2" charset="0"/>
              </a:rPr>
              <a:t>II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দ্বারা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অর্ধযতি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বোঝানো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 dirty="0" err="1">
                <a:effectLst/>
                <a:latin typeface="Kalpurush" pitchFamily="2" charset="0"/>
                <a:cs typeface="Kalpurush" pitchFamily="2" charset="0"/>
              </a:rPr>
              <a:t>অর্ধযতি</a:t>
            </a:r>
            <a:r>
              <a:rPr lang="en-US" sz="3200" b="0" dirty="0">
                <a:effectLst/>
                <a:latin typeface="Kalpurush" pitchFamily="2" charset="0"/>
                <a:cs typeface="Kalpurush" pitchFamily="2" charset="0"/>
              </a:rPr>
              <a:t>: </a:t>
            </a:r>
            <a:r>
              <a:rPr lang="en-US" sz="3200" b="0" dirty="0" err="1">
                <a:effectLst/>
                <a:latin typeface="Kalpurush" pitchFamily="2" charset="0"/>
                <a:cs typeface="Kalpurush" pitchFamily="2" charset="0"/>
              </a:rPr>
              <a:t>পদযতি</a:t>
            </a:r>
            <a:endParaRPr lang="en-US" sz="3200" b="0" dirty="0">
              <a:effectLst/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Kalpurush" pitchFamily="2" charset="0"/>
                <a:cs typeface="Kalpurush" pitchFamily="2" charset="0"/>
              </a:rPr>
              <a:t>অর্ধযতির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অপেক্ষাকৃ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ক্ষীণ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যতিকে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লঘুযতি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লঘুযতির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দ্বারা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পর্ব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নির্দিষ্ট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যতিকে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পর্বযতিও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লঘুযতি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বোঝাবার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জন্য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লম্বা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দাঁড়ি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(I)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ব্যবহার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হয়।যেমন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–</a:t>
            </a:r>
          </a:p>
          <a:p>
            <a:endParaRPr lang="en-US" sz="2400" dirty="0">
              <a:latin typeface="Kalpurush" pitchFamily="2" charset="0"/>
              <a:cs typeface="Kalpurush" pitchFamily="2" charset="0"/>
            </a:endParaRPr>
          </a:p>
          <a:p>
            <a:r>
              <a:rPr lang="en-US" sz="2400" dirty="0" err="1">
                <a:latin typeface="Kalpurush" pitchFamily="2" charset="0"/>
                <a:cs typeface="Kalpurush" pitchFamily="2" charset="0"/>
              </a:rPr>
              <a:t>হাজার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হাজার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I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বছর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কেটেছে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II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কেহ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তো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কহেনি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I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কথা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b="1" dirty="0">
                <a:latin typeface="Kalpurush" pitchFamily="2" charset="0"/>
                <a:cs typeface="Kalpurush" pitchFamily="2" charset="0"/>
              </a:rPr>
              <a:t>I</a:t>
            </a:r>
          </a:p>
          <a:p>
            <a:endParaRPr lang="en-US" sz="2400" dirty="0">
              <a:latin typeface="Kalpurush" pitchFamily="2" charset="0"/>
              <a:cs typeface="Kalpurush" pitchFamily="2" charset="0"/>
            </a:endParaRPr>
          </a:p>
          <a:p>
            <a:r>
              <a:rPr lang="en-US" sz="24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পঙ্‌ক্তিতে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লম্বা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দুই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দাঁড়ি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চিহ্নিত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স্থানে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অর্ধযতি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পড়েছে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সতর্কভাবে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পঙ্‌ক্তিটি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পড়লে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বোঝা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যাবে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দাঁড়ি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চিহ্নিত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স্থানগুলির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দুই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দাঁড়ি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চিহ্নিত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অপেক্ষা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ক্ষীণ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সুতরাং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দাঁড়ি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চিহ্নিত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যতিগুলি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এখানে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লঘুযতি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0" dirty="0" err="1">
                <a:effectLst/>
                <a:latin typeface="Kalpurush" pitchFamily="2" charset="0"/>
                <a:cs typeface="Kalpurush" pitchFamily="2" charset="0"/>
              </a:rPr>
              <a:t>লঘুযতি</a:t>
            </a:r>
            <a:r>
              <a:rPr lang="en-US" sz="2800" b="0" dirty="0">
                <a:effectLst/>
                <a:latin typeface="Kalpurush" pitchFamily="2" charset="0"/>
                <a:cs typeface="Kalpurush" pitchFamily="2" charset="0"/>
              </a:rPr>
              <a:t>: </a:t>
            </a:r>
            <a:r>
              <a:rPr lang="en-US" sz="2800" b="0" dirty="0" err="1">
                <a:effectLst/>
                <a:latin typeface="Kalpurush" pitchFamily="2" charset="0"/>
                <a:cs typeface="Kalpurush" pitchFamily="2" charset="0"/>
              </a:rPr>
              <a:t>পর্ব</a:t>
            </a:r>
            <a:r>
              <a:rPr lang="en-US" sz="2800" b="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b="0" dirty="0" err="1">
                <a:effectLst/>
                <a:latin typeface="Kalpurush" pitchFamily="2" charset="0"/>
                <a:cs typeface="Kalpurush" pitchFamily="2" charset="0"/>
              </a:rPr>
              <a:t>যতি</a:t>
            </a:r>
            <a:r>
              <a:rPr lang="en-US" sz="2800" b="0" dirty="0">
                <a:effectLst/>
                <a:latin typeface="Kalpurush" pitchFamily="2" charset="0"/>
                <a:cs typeface="Kalpurush" pitchFamily="2" charset="0"/>
              </a:rPr>
              <a:t> (l)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err="1">
                <a:latin typeface="Kalpurush" pitchFamily="2" charset="0"/>
                <a:cs typeface="Kalpurush" pitchFamily="2" charset="0"/>
              </a:rPr>
              <a:t>লঘুযতি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পর্বযতি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অপেক্ষা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ক্ষীণ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যতির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নাম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উপযতি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উপযতি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বোঝাবার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জন্য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দ্বিবিন্দু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(:)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ব্যবহার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–</a:t>
            </a:r>
          </a:p>
          <a:p>
            <a:pPr algn="just"/>
            <a:r>
              <a:rPr lang="en-US" sz="2400" dirty="0" err="1">
                <a:latin typeface="Kalpurush" pitchFamily="2" charset="0"/>
                <a:cs typeface="Kalpurush" pitchFamily="2" charset="0"/>
              </a:rPr>
              <a:t>ভূতের:মতন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600" dirty="0">
                <a:cs typeface="Kalpurush" pitchFamily="2" charset="0"/>
              </a:rPr>
              <a:t>I</a:t>
            </a:r>
            <a:r>
              <a:rPr lang="en-US" dirty="0"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চেহারা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: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400" dirty="0">
                <a:cs typeface="Kalpurush" pitchFamily="2" charset="0"/>
              </a:rPr>
              <a:t> </a:t>
            </a:r>
            <a:r>
              <a:rPr lang="en-US" sz="2800" dirty="0">
                <a:cs typeface="Kalpurush" pitchFamily="2" charset="0"/>
              </a:rPr>
              <a:t>II</a:t>
            </a:r>
            <a:r>
              <a:rPr lang="en-US" dirty="0"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নির্বোধ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: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600" dirty="0">
                <a:cs typeface="Kalpurush" pitchFamily="2" charset="0"/>
              </a:rPr>
              <a:t>I</a:t>
            </a:r>
            <a:r>
              <a:rPr lang="en-US" sz="3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ঘোর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I</a:t>
            </a:r>
          </a:p>
          <a:p>
            <a:pPr algn="just"/>
            <a:r>
              <a:rPr lang="en-US" sz="24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পঙ্‌ক্তিতে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দ্বিবিন্দু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চিহ্নিত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অংশগুলিতে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উপযতির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অবস্থান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উপযতির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দ্বারা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বিভক্ত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পর্বখণ্ডকে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উপপর্ব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যেতে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পারে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r>
              <a:rPr lang="en-US" sz="3200" dirty="0" err="1">
                <a:latin typeface="Kalpurush" pitchFamily="2" charset="0"/>
                <a:cs typeface="Kalpurush" pitchFamily="2" charset="0"/>
              </a:rPr>
              <a:t>অনুযতি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:</a:t>
            </a:r>
          </a:p>
          <a:p>
            <a:pPr algn="just"/>
            <a:r>
              <a:rPr lang="en-US" sz="2400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উপযতির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থেকেও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ক্ষীণ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তাকে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অনুযতি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উপপর্বের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অবস্থিত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দলগুলিকে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আলাদা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দেখালেও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অনুযতি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পাওয়া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এইজন্য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অনুযতিকে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দলযতিও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একবিন্দু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(.)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দ্বারা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অনুযতি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বোঝানো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থাকে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endParaRPr lang="en-US" sz="4000" dirty="0">
              <a:latin typeface="Kalpurush" pitchFamily="2" charset="0"/>
              <a:cs typeface="Kalpurush" pitchFamily="2" charset="0"/>
            </a:endParaRPr>
          </a:p>
          <a:p>
            <a:pPr algn="just"/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Kalpurush" pitchFamily="2" charset="0"/>
                <a:cs typeface="Kalpurush" pitchFamily="2" charset="0"/>
              </a:rPr>
              <a:t>উপযতি</a:t>
            </a:r>
            <a:r>
              <a:rPr lang="en-US" sz="3600" dirty="0">
                <a:latin typeface="Kalpurush" pitchFamily="2" charset="0"/>
                <a:cs typeface="Kalpurush" pitchFamily="2" charset="0"/>
              </a:rPr>
              <a:t>: (:)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ভূতের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: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মতন</a:t>
            </a:r>
            <a:r>
              <a:rPr lang="en-US" dirty="0" err="1">
                <a:cs typeface="Kalpurush" pitchFamily="2" charset="0"/>
              </a:rPr>
              <a:t>I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চেহারা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>
                <a:cs typeface="Kalpurush" pitchFamily="2" charset="0"/>
              </a:rPr>
              <a:t>II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নির্বোধ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অতি</a:t>
            </a:r>
            <a:r>
              <a:rPr lang="en-US" dirty="0" err="1">
                <a:cs typeface="Kalpurush" pitchFamily="2" charset="0"/>
              </a:rPr>
              <a:t>I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ঘোর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I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r>
              <a:rPr lang="en-US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পঙ্‌ক্তির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উপপর্বগুলিকে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বিশ্লেষণ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করলে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অনুযতির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ব্যাপার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টি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পরিষ্কার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r>
              <a:rPr lang="en-US" dirty="0" err="1">
                <a:latin typeface="Kalpurush" pitchFamily="2" charset="0"/>
                <a:cs typeface="Kalpurush" pitchFamily="2" charset="0"/>
              </a:rPr>
              <a:t>ভূ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.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: ম.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600" dirty="0">
                <a:cs typeface="Kalpurush" pitchFamily="2" charset="0"/>
              </a:rPr>
              <a:t>I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.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.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.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: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.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>
                <a:cs typeface="Kalpurush" pitchFamily="2" charset="0"/>
              </a:rPr>
              <a:t>II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.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বোধ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: অ.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তি.</a:t>
            </a:r>
            <a:r>
              <a:rPr lang="en-US" sz="3600" dirty="0" err="1">
                <a:cs typeface="Kalpurush" pitchFamily="2" charset="0"/>
              </a:rPr>
              <a:t>I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ঘোর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I</a:t>
            </a:r>
          </a:p>
          <a:p>
            <a:r>
              <a:rPr lang="en-US" sz="2400" dirty="0" err="1">
                <a:latin typeface="Kalpurush" pitchFamily="2" charset="0"/>
                <a:cs typeface="Kalpurush" pitchFamily="2" charset="0"/>
              </a:rPr>
              <a:t>একবিন্দু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চিহ্নিত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স্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স্থানগুলিতে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রয়েছে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অনুযতি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দলযতি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r>
              <a:rPr lang="en-US" sz="2000" dirty="0" err="1">
                <a:latin typeface="Kalpurush" pitchFamily="2" charset="0"/>
                <a:cs typeface="Kalpurush" pitchFamily="2" charset="0"/>
              </a:rPr>
              <a:t>ছন্দ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বিচারের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ক্ষেত্রে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অনুযতি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উপযতির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অস্তিত্ব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স্বীকার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করেও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দুটি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যতির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গুরুত্ব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অপেক্ষাকৃত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কম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পূর্ণযতি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অর্ধযতি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লঘুযতি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তিন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প্রকার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যতিই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বেশি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প্রয়জনীয়।ছন্দ-নির্ধারণে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বিশ্লষণের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ক্ষেত্রে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পূর্ণযতি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অর্ধযতি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লঘুযতি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চিহ্নিত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করতে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পারলেই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কাজ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চলে</a:t>
            </a:r>
            <a:r>
              <a:rPr lang="en-US" sz="2000">
                <a:latin typeface="Kalpurush" pitchFamily="2" charset="0"/>
                <a:cs typeface="Kalpurush" pitchFamily="2" charset="0"/>
              </a:rPr>
              <a:t>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অনুযতি</a:t>
            </a:r>
            <a:r>
              <a:rPr lang="en-US" dirty="0"/>
              <a:t>(.)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1800" dirty="0" err="1">
                <a:latin typeface="Kalpurush" pitchFamily="2" charset="0"/>
                <a:cs typeface="Kalpurush" pitchFamily="2" charset="0"/>
              </a:rPr>
              <a:t>রবীন্দ্রনাথ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বলেছেন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: “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কথাকে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জড়ধর্ম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মুক্তি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দেবার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জন্যই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ছন্দ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সেতারের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বাঁধা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থাকে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সুর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ছাড়া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ছন্দ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হচ্ছে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বাঁধা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কথার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অন্তরের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সুরকে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ছাড়া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দিতে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থাকে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।” (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ছন্দ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)</a:t>
            </a:r>
          </a:p>
          <a:p>
            <a:pPr algn="just"/>
            <a:r>
              <a:rPr lang="en-US" sz="1800" dirty="0" err="1">
                <a:latin typeface="Kalpurush" pitchFamily="2" charset="0"/>
                <a:cs typeface="Kalpurush" pitchFamily="2" charset="0"/>
              </a:rPr>
              <a:t>কবি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নীরেন্দ্রনাথ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চক্রবর্তী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জানান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: “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ছন্দ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আসলে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কথার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গতির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তাড়া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জাগিয়ে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দেয়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গতির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তাড়া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জেগে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উঠলেই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আমরা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দেখতে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পাব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এমনিতে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যাকে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হয়ত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খুবই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সহজ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কথা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মনে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তারও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চেহারা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কেমন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পালটে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গিয়েছে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আমাদের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আটপৌরে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কথাগুলিও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তখন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আশ্চর্য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রহস্যের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ছোঁয়ায়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কেমন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চঞ্চল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ওঠে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।” (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কবিতার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ক্লাস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)</a:t>
            </a:r>
          </a:p>
          <a:p>
            <a:pPr algn="just"/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প্রবোধচন্দ্র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ছন্দের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সংজ্ঞায়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বলেছেন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: “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সুনিয়ন্ত্রিত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সুপরিমিত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বাক্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‌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বিন্যাসের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ছন্দ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আমাদের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নিত্যকথিত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গঠিতগদ্য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ভাষার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প্রবাহকে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নিয়ন্ত্রিত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পরিমিত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রূপে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বিন্যস্ত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করলেই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পদ্যের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ছন্দ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উৎপন্ন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।”</a:t>
            </a:r>
          </a:p>
          <a:p>
            <a:pPr algn="just"/>
            <a:r>
              <a:rPr lang="en-US" sz="1800" dirty="0" err="1">
                <a:latin typeface="Kalpurush" pitchFamily="2" charset="0"/>
                <a:cs typeface="Kalpurush" pitchFamily="2" charset="0"/>
              </a:rPr>
              <a:t>পবিত্র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সরকার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বলেছেন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: “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ছন্দ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ভাষার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নৈঃশব্দ্যের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উচ্চারণ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বিরামের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সুশৃঙ্খল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আবর্তনময়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বিন্যাস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।”(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ছন্দতত্ত্ব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ছন্দরূপ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)</a:t>
            </a:r>
          </a:p>
          <a:p>
            <a:pPr algn="just"/>
            <a:r>
              <a:rPr lang="en-US" sz="1800" dirty="0" err="1">
                <a:latin typeface="Kalpurush" pitchFamily="2" charset="0"/>
                <a:cs typeface="Kalpurush" pitchFamily="2" charset="0"/>
              </a:rPr>
              <a:t>ভাষার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সুনিয়ন্ত্রিত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সুপরিমিত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নৈঃশব্দ্য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যখন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উচ্চারণ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বিরামের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সুশৃঙ্খলায়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আবর্তনময়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বিন্যাসকে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ঘনিয়ে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তোলে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তখনই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সৃষ্টি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কবিতার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ছন্দ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r>
              <a:rPr lang="en-US" sz="1800" dirty="0" err="1">
                <a:latin typeface="Kalpurush" pitchFamily="2" charset="0"/>
                <a:cs typeface="Kalpurush" pitchFamily="2" charset="0"/>
              </a:rPr>
              <a:t>কবিতার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ছন্দ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নির্ণয়ের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জন্য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কয়েকটি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বিষয়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সম্পর্কে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ধারণা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থাকা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একান্ত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দরকার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সেগুলি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পরপর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আলোচনা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--</a:t>
            </a:r>
          </a:p>
          <a:p>
            <a:pPr algn="just"/>
            <a:endParaRPr lang="en-US" sz="1800" dirty="0">
              <a:latin typeface="Kalpurush" pitchFamily="2" charset="0"/>
              <a:cs typeface="Kalpurush" pitchFamily="2" charset="0"/>
            </a:endParaRPr>
          </a:p>
          <a:p>
            <a:pPr algn="just"/>
            <a:endParaRPr lang="en-US" sz="1800" dirty="0">
              <a:latin typeface="Kalpurush" pitchFamily="2" charset="0"/>
              <a:cs typeface="Kalpurush" pitchFamily="2" charset="0"/>
            </a:endParaRPr>
          </a:p>
          <a:p>
            <a:pPr algn="just"/>
            <a:endParaRPr lang="en-US" sz="18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ছন্দের</a:t>
            </a:r>
            <a:r>
              <a:rPr lang="en-US" sz="2000" dirty="0"/>
              <a:t> </a:t>
            </a:r>
            <a:r>
              <a:rPr lang="en-US" sz="2000" dirty="0" err="1"/>
              <a:t>সংজ্ঞা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দলের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সংজ্ঞা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শব্দমধ্যে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বিন্যস্ত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ধ্বনিগুলোকে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আমরা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একসঙ্গে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একটানা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উচ্চারণ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পারি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কয়েকটি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ছোটো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ছোটো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ধ্বনিগুচ্ছে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ভাগ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উচ্চারণ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শ্বাসবায়ুর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ধাক্কায়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আমরা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সঙ্গে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উচ্চারণ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ধ্বনিগুলো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ধ্বনিগুচ্ছ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রূপে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সংবদ্ধ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যায়,ভাষাবিজ্ঞানে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ধ্বনিগুচ্ছ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সিলেবল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ছন্দবিজ্ঞানে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-ই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endParaRPr lang="en-US" sz="1800" dirty="0">
              <a:latin typeface="Kalpurush" pitchFamily="2" charset="0"/>
              <a:cs typeface="Kalpurush" pitchFamily="2" charset="0"/>
            </a:endParaRPr>
          </a:p>
          <a:p>
            <a:pPr algn="just"/>
            <a:r>
              <a:rPr lang="en-US" sz="18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দলের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সংজ্ঞায়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প্রবোধচন্দ্র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বলেছেন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: “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বাগ্‌যন্ত্রের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প্রয়াসে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উচ্চারিত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বাক্যভুক্ত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ধ্বনিখণ্ডের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সম্পর্কে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পবিত্র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সরকারের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অভিমত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: “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বাগযন্ত্রগুলির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সম্মিলিত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প্রযত্নে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একবারে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উচ্চারিত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ভাষাখণ্ড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”</a:t>
            </a:r>
          </a:p>
          <a:p>
            <a:endParaRPr lang="en-US" sz="18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dirty="0" err="1">
                <a:effectLst/>
                <a:latin typeface="Kalpurush" pitchFamily="2" charset="0"/>
                <a:cs typeface="Kalpurush" pitchFamily="2" charset="0"/>
              </a:rPr>
              <a:t>কবিতার</a:t>
            </a:r>
            <a:r>
              <a:rPr lang="en-US" sz="28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effectLst/>
                <a:latin typeface="Kalpurush" pitchFamily="2" charset="0"/>
                <a:cs typeface="Kalpurush" pitchFamily="2" charset="0"/>
              </a:rPr>
              <a:t>ছন্দ</a:t>
            </a:r>
            <a:r>
              <a:rPr lang="en-US" sz="28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effectLst/>
                <a:latin typeface="Kalpurush" pitchFamily="2" charset="0"/>
                <a:cs typeface="Kalpurush" pitchFamily="2" charset="0"/>
              </a:rPr>
              <a:t>নির্ণয়ের</a:t>
            </a:r>
            <a:r>
              <a:rPr lang="en-US" sz="28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effectLst/>
                <a:latin typeface="Kalpurush" pitchFamily="2" charset="0"/>
                <a:cs typeface="Kalpurush" pitchFamily="2" charset="0"/>
              </a:rPr>
              <a:t>জন্য</a:t>
            </a:r>
            <a:r>
              <a:rPr lang="en-US" sz="28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effectLst/>
                <a:latin typeface="Kalpurush" pitchFamily="2" charset="0"/>
                <a:cs typeface="Kalpurush" pitchFamily="2" charset="0"/>
              </a:rPr>
              <a:t>কয়েকটি</a:t>
            </a:r>
            <a:r>
              <a:rPr lang="en-US" sz="28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effectLst/>
                <a:latin typeface="Kalpurush" pitchFamily="2" charset="0"/>
                <a:cs typeface="Kalpurush" pitchFamily="2" charset="0"/>
              </a:rPr>
              <a:t>বিষয়</a:t>
            </a:r>
            <a:r>
              <a:rPr lang="en-US" sz="28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effectLst/>
                <a:latin typeface="Kalpurush" pitchFamily="2" charset="0"/>
                <a:cs typeface="Kalpurush" pitchFamily="2" charset="0"/>
              </a:rPr>
              <a:t>সম্পর্কে</a:t>
            </a:r>
            <a:r>
              <a:rPr lang="en-US" sz="28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effectLst/>
                <a:latin typeface="Kalpurush" pitchFamily="2" charset="0"/>
                <a:cs typeface="Kalpurush" pitchFamily="2" charset="0"/>
              </a:rPr>
              <a:t>ধারণা</a:t>
            </a:r>
            <a:r>
              <a:rPr lang="en-US" sz="28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effectLst/>
                <a:latin typeface="Kalpurush" pitchFamily="2" charset="0"/>
                <a:cs typeface="Kalpurush" pitchFamily="2" charset="0"/>
              </a:rPr>
              <a:t>থাকা</a:t>
            </a:r>
            <a:r>
              <a:rPr lang="en-US" sz="28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effectLst/>
                <a:latin typeface="Kalpurush" pitchFamily="2" charset="0"/>
                <a:cs typeface="Kalpurush" pitchFamily="2" charset="0"/>
              </a:rPr>
              <a:t>একান্ত</a:t>
            </a:r>
            <a:r>
              <a:rPr lang="en-US" sz="28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effectLst/>
                <a:latin typeface="Kalpurush" pitchFamily="2" charset="0"/>
                <a:cs typeface="Kalpurush" pitchFamily="2" charset="0"/>
              </a:rPr>
              <a:t>দরকার</a:t>
            </a:r>
            <a:r>
              <a:rPr lang="en-US" sz="2800" dirty="0">
                <a:effectLst/>
                <a:latin typeface="Kalpurush" pitchFamily="2" charset="0"/>
                <a:cs typeface="Kalpurush" pitchFamily="2" charset="0"/>
              </a:rPr>
              <a:t>, </a:t>
            </a:r>
            <a:r>
              <a:rPr lang="en-US" sz="2800" dirty="0" err="1">
                <a:effectLst/>
                <a:latin typeface="Kalpurush" pitchFamily="2" charset="0"/>
                <a:cs typeface="Kalpurush" pitchFamily="2" charset="0"/>
              </a:rPr>
              <a:t>সেগুলি</a:t>
            </a:r>
            <a:r>
              <a:rPr lang="en-US" sz="2800" dirty="0">
                <a:effectLst/>
                <a:latin typeface="Kalpurush" pitchFamily="2" charset="0"/>
                <a:cs typeface="Kalpurush" pitchFamily="2" charset="0"/>
              </a:rPr>
              <a:t>, </a:t>
            </a:r>
            <a:r>
              <a:rPr lang="en-US" sz="2800" dirty="0" err="1">
                <a:effectLst/>
                <a:latin typeface="Kalpurush" pitchFamily="2" charset="0"/>
                <a:cs typeface="Kalpurush" pitchFamily="2" charset="0"/>
              </a:rPr>
              <a:t>পরপর</a:t>
            </a:r>
            <a:r>
              <a:rPr lang="en-US" sz="28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effectLst/>
                <a:latin typeface="Kalpurush" pitchFamily="2" charset="0"/>
                <a:cs typeface="Kalpurush" pitchFamily="2" charset="0"/>
              </a:rPr>
              <a:t>আলোচনা</a:t>
            </a:r>
            <a:r>
              <a:rPr lang="en-US" sz="28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effectLst/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28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effectLst/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2800" dirty="0">
                <a:effectLst/>
                <a:latin typeface="Kalpurush" pitchFamily="2" charset="0"/>
                <a:cs typeface="Kalpurush" pitchFamily="2" charset="0"/>
              </a:rPr>
              <a:t> --</a:t>
            </a:r>
            <a:br>
              <a:rPr lang="en-US" sz="2800" dirty="0">
                <a:effectLst/>
                <a:latin typeface="Kalpurush" pitchFamily="2" charset="0"/>
                <a:cs typeface="Kalpurush" pitchFamily="2" charset="0"/>
              </a:rPr>
            </a:br>
            <a:r>
              <a:rPr lang="en-US" sz="2800" dirty="0">
                <a:effectLst/>
                <a:latin typeface="Kalpurush" pitchFamily="2" charset="0"/>
                <a:cs typeface="Kalpurush" pitchFamily="2" charset="0"/>
              </a:rPr>
              <a:t> </a:t>
            </a:r>
            <a:br>
              <a:rPr lang="en-US" sz="2800" dirty="0">
                <a:effectLst/>
                <a:latin typeface="Kalpurush" pitchFamily="2" charset="0"/>
                <a:cs typeface="Kalpurush" pitchFamily="2" charset="0"/>
              </a:rPr>
            </a:br>
            <a:r>
              <a:rPr lang="en-US" sz="2800" dirty="0">
                <a:effectLst/>
                <a:latin typeface="Kalpurush" pitchFamily="2" charset="0"/>
                <a:cs typeface="Kalpurush" pitchFamily="2" charset="0"/>
              </a:rPr>
              <a:t>১. </a:t>
            </a:r>
            <a:r>
              <a:rPr lang="en-US" sz="2800" dirty="0" err="1">
                <a:effectLst/>
                <a:latin typeface="Kalpurush" pitchFamily="2" charset="0"/>
                <a:cs typeface="Kalpurush" pitchFamily="2" charset="0"/>
              </a:rPr>
              <a:t>দল</a:t>
            </a:r>
            <a:endParaRPr lang="en-US" sz="2800" dirty="0">
              <a:effectLst/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000" dirty="0"/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স্বরধ্বনিই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দলের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প্রাণ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প্রতিটি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দলে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স্বরধ্বনিকে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থাকতেই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একাধিক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ব্যঞ্জনধ্বনি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থকতে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পারে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আবার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নাও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পারে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স্বরধনির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থাকাটা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অবশ্যম্ভাবী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স্বরধ্বনিটিকে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সিলেব্‌ল-নিউক্লিয়াস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কেন্দ্র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দলে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স্বরধ্বনিটির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আগে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যদি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কোনও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ব্যঞ্জনধ্বনি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থকে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দলাগ্র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(onset)।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স্বরধ্বনির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শেষে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ব্যঞ্জনধ্বনি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অর্ধস্বর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থাকে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দলান্ত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(coda)।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তবে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সব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দলে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দলাগ্র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দলান্ত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থাকবে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এমন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কথা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নেই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দলকেন্দ্রকে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থাকতেই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হবে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	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দলের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তিনটি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অংশ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--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দলাগ্র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দলকেন্দ্র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দলান্ত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  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কেন্দ্র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         = V = ‘অ’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দল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  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কেন্দ্র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অন্ত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 = VC =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অপ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(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অ+প্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‌)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দল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  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অগ্র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কেন্দ্র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 =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cv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=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দল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  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অগ্র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কেন্দ্র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অন্ত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=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cvc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=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পান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দল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                                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latin typeface="Kalpurush" pitchFamily="2" charset="0"/>
                <a:cs typeface="Kalpurush" pitchFamily="2" charset="0"/>
              </a:rPr>
              <a:t>দল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গঠন</a:t>
            </a:r>
            <a:endParaRPr lang="en-US" sz="28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endParaRPr lang="en-US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dirty="0" err="1">
                <a:latin typeface="Kalpurush" pitchFamily="2" charset="0"/>
                <a:cs typeface="Kalpurush" pitchFamily="2" charset="0"/>
              </a:rPr>
              <a:t>বাংলায়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সাধারণত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ধরনের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দলগঠন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দেখতে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পাওয়া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--</a:t>
            </a:r>
          </a:p>
          <a:p>
            <a:pPr algn="just">
              <a:buNone/>
            </a:pPr>
            <a:r>
              <a:rPr lang="en-US" dirty="0" err="1">
                <a:latin typeface="Kalpurush" pitchFamily="2" charset="0"/>
                <a:cs typeface="Kalpurush" pitchFamily="2" charset="0"/>
              </a:rPr>
              <a:t>কেন্দ্র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= v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অ, </a:t>
            </a:r>
          </a:p>
          <a:p>
            <a:pPr algn="just">
              <a:buNone/>
            </a:pPr>
            <a:r>
              <a:rPr lang="en-US" dirty="0" err="1">
                <a:latin typeface="Kalpurush" pitchFamily="2" charset="0"/>
                <a:cs typeface="Kalpurush" pitchFamily="2" charset="0"/>
              </a:rPr>
              <a:t>অগ্র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+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কেন্দ্র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(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onset+nucleus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)=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cv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ক=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ক্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‌+অ।</a:t>
            </a:r>
          </a:p>
          <a:p>
            <a:pPr algn="just">
              <a:buNone/>
            </a:pPr>
            <a:r>
              <a:rPr lang="en-US" dirty="0" err="1">
                <a:latin typeface="Kalpurush" pitchFamily="2" charset="0"/>
                <a:cs typeface="Kalpurush" pitchFamily="2" charset="0"/>
              </a:rPr>
              <a:t>কেন্দ্র+অন্ত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nucleus+coda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)=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vc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ওল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=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ও+ল্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‌</a:t>
            </a:r>
          </a:p>
          <a:p>
            <a:pPr algn="just">
              <a:buNone/>
            </a:pPr>
            <a:r>
              <a:rPr lang="en-US" dirty="0" err="1">
                <a:latin typeface="Kalpurush" pitchFamily="2" charset="0"/>
                <a:cs typeface="Kalpurush" pitchFamily="2" charset="0"/>
              </a:rPr>
              <a:t>অগ্র+কেন্দ্র+অন্ত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( onset+ nucleus+ coda)=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cvc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</a:t>
            </a:r>
          </a:p>
          <a:p>
            <a:pPr algn="just">
              <a:buNone/>
            </a:pPr>
            <a:r>
              <a:rPr lang="en-US" dirty="0" err="1">
                <a:latin typeface="Kalpurush" pitchFamily="2" charset="0"/>
                <a:cs typeface="Kalpurush" pitchFamily="2" charset="0"/>
              </a:rPr>
              <a:t>দ্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‌+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আ+ন্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‌ ,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</a:p>
          <a:p>
            <a:pPr algn="just">
              <a:buNone/>
            </a:pPr>
            <a:endParaRPr lang="en-US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endParaRPr lang="en-US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dirty="0">
                <a:latin typeface="Kalpurush" pitchFamily="2" charset="0"/>
                <a:cs typeface="Kalpurush" pitchFamily="2" charset="0"/>
              </a:rPr>
              <a:t>   </a:t>
            </a:r>
          </a:p>
          <a:p>
            <a:pPr algn="just">
              <a:buNone/>
            </a:pPr>
            <a:r>
              <a:rPr lang="en-US" dirty="0">
                <a:latin typeface="Kalpurush" pitchFamily="2" charset="0"/>
                <a:cs typeface="Kalpurush" pitchFamily="2" charset="0"/>
              </a:rPr>
              <a:t>  v = vowel (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স্বরধ্বনি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)</a:t>
            </a:r>
          </a:p>
          <a:p>
            <a:pPr algn="just">
              <a:buNone/>
            </a:pPr>
            <a:r>
              <a:rPr lang="en-US" dirty="0">
                <a:latin typeface="Kalpurush" pitchFamily="2" charset="0"/>
                <a:cs typeface="Kalpurush" pitchFamily="2" charset="0"/>
              </a:rPr>
              <a:t>  C = consonant (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ব্যঞ্জণবর্ণ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)</a:t>
            </a:r>
          </a:p>
          <a:p>
            <a:pPr algn="just">
              <a:buNone/>
            </a:pPr>
            <a:r>
              <a:rPr lang="en-US" dirty="0">
                <a:latin typeface="Kalpurush" pitchFamily="2" charset="0"/>
                <a:cs typeface="Kalpurush" pitchFamily="2" charset="0"/>
              </a:rPr>
              <a:t>			                       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দল</a:t>
            </a:r>
            <a:r>
              <a:rPr lang="en-US" sz="2800" dirty="0"/>
              <a:t> </a:t>
            </a:r>
            <a:r>
              <a:rPr lang="en-US" sz="2800" dirty="0" err="1"/>
              <a:t>গঠনের</a:t>
            </a:r>
            <a:r>
              <a:rPr lang="en-US" sz="2800" dirty="0"/>
              <a:t> </a:t>
            </a:r>
            <a:r>
              <a:rPr lang="en-US" sz="2800" dirty="0" err="1"/>
              <a:t>শ্রেণিবিভাগ</a:t>
            </a:r>
            <a:r>
              <a:rPr lang="en-US" sz="2800" dirty="0"/>
              <a:t>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গঠনভেদে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দু’রকমের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–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মুক্তদল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রুদ্ধদল</a:t>
            </a:r>
            <a:endParaRPr lang="en-US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dirty="0">
                <a:latin typeface="Kalpurush" pitchFamily="2" charset="0"/>
                <a:cs typeface="Kalpurush" pitchFamily="2" charset="0"/>
              </a:rPr>
              <a:t>   </a:t>
            </a:r>
          </a:p>
          <a:p>
            <a:pPr algn="just">
              <a:buNone/>
            </a:pPr>
            <a:r>
              <a:rPr lang="en-US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মুক্তদল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(open Syllable):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প্রসঙ্গে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প্রবোধচন্দ্র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বলেছিলেন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দলের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অন্তে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কোনও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খণ্ডবর্ণ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(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স্বর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ব্যঞ্জন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)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থাকে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বলি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মুক্তদল”খণ্ডবর্ণ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প্রসঙ্গটি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ভাষাবিজ্ঞান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সম্মত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এ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সংজ্ঞাটি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মুক্তদলের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ক্ষেত্রে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অপরিহার্য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ভাষাবিজ্ঞানের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bn-IN" dirty="0">
                <a:latin typeface="Kalpurush" pitchFamily="2" charset="0"/>
                <a:cs typeface="Kalpurush" pitchFamily="2" charset="0"/>
              </a:rPr>
              <a:t>সূ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ত্রে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দলের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অন্ত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(coda)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নেই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তাকেই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মুক্তদল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(open syllable)।</a:t>
            </a:r>
          </a:p>
          <a:p>
            <a:pPr algn="just">
              <a:buNone/>
            </a:pPr>
            <a:r>
              <a:rPr lang="en-US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–  অ, আ, ই, উ, এ, ও –ক,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কো</a:t>
            </a:r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467600" cy="1143000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Kalpurush" pitchFamily="2" charset="0"/>
                <a:cs typeface="Kalpurush" pitchFamily="2" charset="0"/>
              </a:rPr>
              <a:t>দলের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প্রকারভেদ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Kalpurush" pitchFamily="2" charset="0"/>
                <a:cs typeface="Kalpurush" pitchFamily="2" charset="0"/>
              </a:rPr>
              <a:t>রুদ্ধদল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: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দলের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অন্ত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আছে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তাকেই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রুদ্ধদল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(closed syllable),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রুদ্ধদলের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গঠন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: </a:t>
            </a:r>
          </a:p>
          <a:p>
            <a:pPr>
              <a:buNone/>
            </a:pPr>
            <a:r>
              <a:rPr lang="en-US" sz="2400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vc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 =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আম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(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আ+ম্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‌)</a:t>
            </a:r>
          </a:p>
          <a:p>
            <a:pPr>
              <a:buNone/>
            </a:pPr>
            <a:r>
              <a:rPr lang="en-US" sz="2400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Cvc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=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পান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(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প্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আ+ন্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‌)</a:t>
            </a:r>
          </a:p>
          <a:p>
            <a:pPr>
              <a:buNone/>
            </a:pPr>
            <a:r>
              <a:rPr lang="en-US" sz="2400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Ccvc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 =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ঘ্রাণ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(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ঘ্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র্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আ+ন্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‌)</a:t>
            </a:r>
          </a:p>
          <a:p>
            <a:pPr>
              <a:buNone/>
            </a:pPr>
            <a:r>
              <a:rPr lang="en-US" sz="2400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Ccvcc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=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গ্রান্ট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(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গ্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র্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আ+ন্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ট্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‌) </a:t>
            </a:r>
          </a:p>
          <a:p>
            <a:pPr>
              <a:buNone/>
            </a:pP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এছাড়া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দলের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শেষে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অর্ধ্ব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স্বর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(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- ই(i), এ( য়)(y), ও(w), উ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থাকলেও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রুদ্ধদল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–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 Vi = </a:t>
            </a:r>
            <a:r>
              <a:rPr lang="en-US" sz="2400" dirty="0" err="1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    </a:t>
            </a:r>
            <a:r>
              <a:rPr lang="en-US" sz="2400" dirty="0" err="1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CVy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= </a:t>
            </a:r>
            <a:r>
              <a:rPr lang="en-US" sz="2400" dirty="0" err="1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ন্যায়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CCVy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 =</a:t>
            </a:r>
            <a:r>
              <a:rPr lang="en-US" sz="2400" dirty="0" err="1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প্রায়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CVw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= </a:t>
            </a:r>
            <a:r>
              <a:rPr lang="en-US" sz="2400" dirty="0" err="1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দাও</a:t>
            </a:r>
            <a:endParaRPr lang="en-US" sz="24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CVi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= </a:t>
            </a:r>
            <a:r>
              <a:rPr lang="en-US" sz="2400" dirty="0" err="1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নেই,Vy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= </a:t>
            </a:r>
            <a:r>
              <a:rPr lang="en-US" sz="2400" dirty="0" err="1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আয়</a:t>
            </a:r>
            <a:endParaRPr lang="en-US" sz="24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effectLst/>
                <a:latin typeface="Kalpurush" pitchFamily="2" charset="0"/>
                <a:cs typeface="Kalpurush" pitchFamily="2" charset="0"/>
              </a:rPr>
              <a:t>রুদ্ধ</a:t>
            </a:r>
            <a:r>
              <a:rPr lang="en-US" sz="2800" dirty="0">
                <a:effectLst/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effectLst/>
                <a:latin typeface="Kalpurush" pitchFamily="2" charset="0"/>
                <a:cs typeface="Kalpurush" pitchFamily="2" charset="0"/>
              </a:rPr>
              <a:t>দল</a:t>
            </a:r>
            <a:endParaRPr lang="en-US" sz="2800" dirty="0">
              <a:effectLst/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400" dirty="0" err="1">
                <a:latin typeface="Kalpurush" pitchFamily="2" charset="0"/>
                <a:cs typeface="Kalpurush" pitchFamily="2" charset="0"/>
              </a:rPr>
              <a:t>মাত্রা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: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প্রবোধচন্দ্র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সেন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মাত্রা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সম্পর্কে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বলেছেন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–</a:t>
            </a:r>
          </a:p>
          <a:p>
            <a:pPr algn="just"/>
            <a:r>
              <a:rPr lang="en-US" sz="2400" dirty="0">
                <a:latin typeface="Kalpurush" pitchFamily="2" charset="0"/>
                <a:cs typeface="Kalpurush" pitchFamily="2" charset="0"/>
              </a:rPr>
              <a:t>“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যার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সাহায্যে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কিছুর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আয়তন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মাপা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সেই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পরিমাপক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উপকরণের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পারিভাষিক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নাম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মাত্রা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(unit of measure)।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বাংলা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ছন্দে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পঙ্‌ক্তির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মাত্রা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পদ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পদের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মাত্রা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পর্ব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বাংলায়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ছন্দপর্ব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পরিমিত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দুই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রকম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মাত্রার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সাহায্যে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অর্থা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ৎ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পর্বের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পরিমাপক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একক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দলমাত্রা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অথবা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কলা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মাত্রা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r>
              <a:rPr lang="en-US" sz="2400" dirty="0" err="1">
                <a:latin typeface="Kalpurush" pitchFamily="2" charset="0"/>
                <a:cs typeface="Kalpurush" pitchFamily="2" charset="0"/>
              </a:rPr>
              <a:t>মাত্রার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যথার্থ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সংজ্ঞা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“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নৈঃশব্দ্যের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নির্দিষ্ট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ক্রমিক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আবর্তন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বাংলা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ছন্দে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শ্রুতিসৌন্দর্য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তৈরি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মূলে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আছে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উচ্চারিত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পর্বের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মাত্রা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সমকত্ব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বাংলার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তিনটি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ছন্দরীতিই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মূলত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সিলেবিক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অর্থা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ৎ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দল’ই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বাংলা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ছন্দের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মূল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উপাদান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দলের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নির্দিষ্ট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বিন্যাসেই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তৈরি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পর্ব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পর্বের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সমান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ধ্বনিবিন্যাস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তথা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সমান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মাত্রাসংখ্যা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আমাদের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ছন্দবোধকে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শুশ্রূষা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দেয়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সূত্রে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বলতে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পারি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মাত্রা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পরিমাপের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একক।পবিত্রবাবু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একেই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বলেছেন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মাত্রা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ছন্দে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ব্যবহৃত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দলের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ওজন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মূল্য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’। ‘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ওজন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বলতে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আমরা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পরিমাণ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;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মাপ,পরিমাপ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তৌলকে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বুঝে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থাকি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মাত্রা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err="1">
                <a:latin typeface="Kalpurush" pitchFamily="2" charset="0"/>
                <a:cs typeface="Kalpurush" pitchFamily="2" charset="0"/>
              </a:rPr>
              <a:t>কবিতার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ছন্দ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নির্ণয়ের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ক্ষেত্রে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দল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মাত্রার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সম্পর্ক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গভীর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দলের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মাত্রা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সংখ্যার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বৈচিত্র্যের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ওপর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নির্ভর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করেই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বাংলায়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তিন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শ্রেণির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ছন্দরীতি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গড়ে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bn-IN" b="1" dirty="0">
                <a:latin typeface="Kalpurush" pitchFamily="2" charset="0"/>
                <a:cs typeface="Kalpurush" pitchFamily="2" charset="0"/>
              </a:rPr>
              <a:t>উ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ঠেছে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মূলত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রুদ্ধদলের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বিচিত্রতাই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সেখানে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bn-IN" b="1" dirty="0">
                <a:latin typeface="Kalpurush" pitchFamily="2" charset="0"/>
                <a:cs typeface="Kalpurush" pitchFamily="2" charset="0"/>
              </a:rPr>
              <a:t>প্র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ধান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মুক্তদল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রুদ্ধদলের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স্বাভাবিক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উচ্চারণ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দলবৃত্ত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ছন্দরীতিতে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রক্ষিত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বলেই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এখানে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মুক্তদল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রুদ্ধদলের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মান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১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মাত্রার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সরলবৃত্ত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(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কলাবৃত্তি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)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রীতির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সমস্ত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রুদ্ধদল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মিশ্রবৃত্ত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রীতির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শব্দের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অন্তে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আমাদের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উচ্চারণে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বিশ্লষ্ট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প্রসারিত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মোটকথা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দল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মাত্রার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সম্পর্কের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নিরিখেই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বাংলাছন্দের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তিনটি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রীতি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গড়ে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উঠেছে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। এ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ব্যাপারে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পথিকৃ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ৎ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অবশ্যই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প্রবোধচন্দ্র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সেন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মূলত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রুদ্ধদলের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সংকোচন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প্রসারণেই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দলবৃত্ত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সরলবৃত্ত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(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কলাবৃত্ত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),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মিশ্রবৃত্ত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নামের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তিনধরনের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ছন্দরীতি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নর্মিত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হয়েছে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বাংলা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কবিতায়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ছকের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সাহায্যে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এভাবে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দেখানো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b="1" dirty="0">
                <a:latin typeface="Kalpurush" pitchFamily="2" charset="0"/>
                <a:cs typeface="Kalpurush" pitchFamily="2" charset="0"/>
              </a:rPr>
              <a:t>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>
                <a:latin typeface="Kalpurush" pitchFamily="2" charset="0"/>
                <a:cs typeface="Kalpurush" pitchFamily="2" charset="0"/>
              </a:rPr>
              <a:t>দল</a:t>
            </a:r>
            <a:r>
              <a:rPr lang="en-US" sz="44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4400" dirty="0" err="1">
                <a:latin typeface="Kalpurush" pitchFamily="2" charset="0"/>
                <a:cs typeface="Kalpurush" pitchFamily="2" charset="0"/>
              </a:rPr>
              <a:t>মাত্রার</a:t>
            </a:r>
            <a:r>
              <a:rPr lang="en-US" sz="4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4400" dirty="0" err="1">
                <a:latin typeface="Kalpurush" pitchFamily="2" charset="0"/>
                <a:cs typeface="Kalpurush" pitchFamily="2" charset="0"/>
              </a:rPr>
              <a:t>সম্পর্ক</a:t>
            </a:r>
            <a:r>
              <a:rPr lang="en-US" sz="4400" dirty="0">
                <a:latin typeface="Kalpurush" pitchFamily="2" charset="0"/>
                <a:cs typeface="Kalpurush" pitchFamily="2" charset="0"/>
              </a:rPr>
              <a:t>: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968</TotalTime>
  <Words>2030</Words>
  <Application>Microsoft Office PowerPoint</Application>
  <PresentationFormat>On-screen Show (4:3)</PresentationFormat>
  <Paragraphs>140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Andalus</vt:lpstr>
      <vt:lpstr>Calibri</vt:lpstr>
      <vt:lpstr>Kalpurush</vt:lpstr>
      <vt:lpstr>Lucida Sans Unicode</vt:lpstr>
      <vt:lpstr>Verdana</vt:lpstr>
      <vt:lpstr>Wingdings</vt:lpstr>
      <vt:lpstr>Wingdings 2</vt:lpstr>
      <vt:lpstr>Wingdings 3</vt:lpstr>
      <vt:lpstr>Concourse</vt:lpstr>
      <vt:lpstr>ছন্দের আলোচনা B.A.: SEM3(Hons./Gen.)SEM4(Hons.) SEM5(Gen.) </vt:lpstr>
      <vt:lpstr>ছন্দের সংজ্ঞা</vt:lpstr>
      <vt:lpstr>কবিতার ছন্দ নির্ণয়ের জন্য কয়েকটি বিষয় সম্পর্কে ধারণা থাকা একান্ত দরকার, সেগুলি, পরপর আলোচনা করা হল --   ১. দল</vt:lpstr>
      <vt:lpstr>দল গঠন</vt:lpstr>
      <vt:lpstr>দল গঠনের শ্রেণিবিভাগ:</vt:lpstr>
      <vt:lpstr>দলের প্রকারভেদ:</vt:lpstr>
      <vt:lpstr>রুদ্ধ দল</vt:lpstr>
      <vt:lpstr>   মাত্রা </vt:lpstr>
      <vt:lpstr>দল ও মাত্রার সম্পর্ক:</vt:lpstr>
      <vt:lpstr>  একটি ছকের সাহায্যে দল ও মাত্রার সম্পর্ক এভাবে দেখানো যেতে পারে: </vt:lpstr>
      <vt:lpstr>ছেদ </vt:lpstr>
      <vt:lpstr> যতি</vt:lpstr>
      <vt:lpstr>যতির শ্রেণিবিভাগ :</vt:lpstr>
      <vt:lpstr>অর্ধযতি: পদযতি</vt:lpstr>
      <vt:lpstr>লঘুযতি: পর্ব যতি (l)</vt:lpstr>
      <vt:lpstr>উপযতি: (:)</vt:lpstr>
      <vt:lpstr>অনুযতি(.)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ছন্দের আলোচনা</dc:title>
  <dc:creator>com</dc:creator>
  <cp:lastModifiedBy>DEPT OF BENGALI SACM</cp:lastModifiedBy>
  <cp:revision>95</cp:revision>
  <dcterms:created xsi:type="dcterms:W3CDTF">2021-09-18T17:28:39Z</dcterms:created>
  <dcterms:modified xsi:type="dcterms:W3CDTF">2024-08-28T09:55:53Z</dcterms:modified>
</cp:coreProperties>
</file>