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9" Type="http://schemas.openxmlformats.org/officeDocument/2006/relationships/tableStyles" Target="tableStyles.xml"/><Relationship Id="rId38" Type="http://schemas.openxmlformats.org/officeDocument/2006/relationships/viewProps" Target="viewProps.xml"/><Relationship Id="rId37" Type="http://schemas.openxmlformats.org/officeDocument/2006/relationships/presProps" Target="presProps.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6F15528-21DE-4FAA-801E-634DDDAF4B2B}" type="slidenum">
              <a:rPr lang="en-US" smtClean="0"/>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endParaRPr kumimoji="0" lang="en-US" smtClean="0"/>
          </a:p>
        </p:txBody>
      </p:sp>
      <p:sp>
        <p:nvSpPr>
          <p:cNvPr id="4" name="Date Placeholder 3"/>
          <p:cNvSpPr>
            <a:spLocks noGrp="1"/>
          </p:cNvSpPr>
          <p:nvPr>
            <p:ph type="dt" sz="half" idx="10"/>
          </p:nvPr>
        </p:nvSpPr>
        <p:spPr/>
        <p:txBody>
          <a:bodyPr/>
          <a:lstStyle/>
          <a:p>
            <a:fld id="{1D8BD707-D9CF-40AE-B4C6-C98DA3205C09}" type="datetimeFigureOut">
              <a:rPr lang="en-US" smtClean="0"/>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6F15528-21DE-4FAA-801E-634DDDAF4B2B}" type="slidenum">
              <a:rPr lang="en-US" smtClean="0"/>
            </a:fld>
            <a:endParaRPr lang="en-US"/>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endParaRPr kumimoji="0" lang="en-US" smtClean="0"/>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endParaRPr kumimoji="0" lang="en-US" smtClean="0"/>
          </a:p>
        </p:txBody>
      </p:sp>
      <p:sp>
        <p:nvSpPr>
          <p:cNvPr id="7" name="Date Placeholder 6"/>
          <p:cNvSpPr>
            <a:spLocks noGrp="1"/>
          </p:cNvSpPr>
          <p:nvPr>
            <p:ph type="dt" sz="half" idx="10"/>
          </p:nvPr>
        </p:nvSpPr>
        <p:spPr/>
        <p:txBody>
          <a:bodyPr/>
          <a:lstStyle/>
          <a:p>
            <a:fld id="{1D8BD707-D9CF-40AE-B4C6-C98DA3205C09}"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endParaRPr kumimoji="0" lang="en-US" smtClean="0"/>
          </a:p>
        </p:txBody>
      </p:sp>
      <p:sp>
        <p:nvSpPr>
          <p:cNvPr id="5" name="Date Placeholder 4"/>
          <p:cNvSpPr>
            <a:spLocks noGrp="1"/>
          </p:cNvSpPr>
          <p:nvPr>
            <p:ph type="dt" sz="half" idx="10"/>
          </p:nvPr>
        </p:nvSpPr>
        <p:spPr/>
        <p:txBody>
          <a:bodyPr/>
          <a:lstStyle/>
          <a:p>
            <a:fld id="{1D8BD707-D9CF-40AE-B4C6-C98DA3205C09}"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endParaRPr kumimoji="0" lang="en-US" smtClean="0"/>
          </a:p>
        </p:txBody>
      </p:sp>
      <p:sp>
        <p:nvSpPr>
          <p:cNvPr id="5" name="Date Placeholder 4"/>
          <p:cNvSpPr>
            <a:spLocks noGrp="1"/>
          </p:cNvSpPr>
          <p:nvPr>
            <p:ph type="dt" sz="half" idx="10"/>
          </p:nvPr>
        </p:nvSpPr>
        <p:spPr/>
        <p:txBody>
          <a:bodyPr/>
          <a:lstStyle/>
          <a:p>
            <a:fld id="{1D8BD707-D9CF-40AE-B4C6-C98DA3205C09}" type="datetimeFigureOut">
              <a:rPr lang="en-US" smtClean="0"/>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B6F15528-21DE-4FAA-801E-634DDDAF4B2B}" type="slidenum">
              <a:rPr lang="en-US" smtClean="0"/>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endParaRPr kumimoji="0" lang="en-US" smtClean="0"/>
          </a:p>
          <a:p>
            <a:pPr lvl="1" eaLnBrk="1" latinLnBrk="0" hangingPunct="1"/>
            <a:r>
              <a:rPr kumimoji="0" lang="en-US" smtClean="0"/>
              <a:t>Second level</a:t>
            </a:r>
            <a:endParaRPr kumimoji="0" lang="en-US" smtClean="0"/>
          </a:p>
          <a:p>
            <a:pPr lvl="2" eaLnBrk="1" latinLnBrk="0" hangingPunct="1"/>
            <a:r>
              <a:rPr kumimoji="0" lang="en-US" smtClean="0"/>
              <a:t>Third level</a:t>
            </a:r>
            <a:endParaRPr kumimoji="0" lang="en-US" smtClean="0"/>
          </a:p>
          <a:p>
            <a:pPr lvl="3" eaLnBrk="1" latinLnBrk="0" hangingPunct="1"/>
            <a:r>
              <a:rPr kumimoji="0" lang="en-US" smtClean="0"/>
              <a:t>Fourth level</a:t>
            </a:r>
            <a:endParaRPr kumimoji="0" lang="en-US" smtClean="0"/>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D8BD707-D9CF-40AE-B4C6-C98DA3205C09}" type="datetimeFigureOut">
              <a:rPr lang="en-US" smtClean="0"/>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6F15528-21DE-4FAA-801E-634DDDAF4B2B}"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panose="05020102010507070707"/>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panose="05020102010507070707"/>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panose="05020102010507070707"/>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panose="05020102010507070707"/>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4800" dirty="0" smtClean="0">
                <a:latin typeface="Aharoni" panose="02010803020104030203" pitchFamily="2" charset="-79"/>
                <a:cs typeface="Aharoni" panose="02010803020104030203" pitchFamily="2" charset="-79"/>
              </a:rPr>
              <a:t>Computer Languages</a:t>
            </a:r>
            <a:br>
              <a:rPr lang="en-US" sz="4800" dirty="0" smtClean="0">
                <a:latin typeface="Aharoni" panose="02010803020104030203" pitchFamily="2" charset="-79"/>
                <a:cs typeface="Aharoni" panose="02010803020104030203" pitchFamily="2" charset="-79"/>
              </a:rPr>
            </a:br>
            <a:r>
              <a:rPr sz="4400" b="1" smtClean="0"/>
              <a:t>Group A: General Concepts</a:t>
            </a:r>
            <a:endParaRPr lang="en-US" sz="4800" dirty="0">
              <a:latin typeface="Aharoni" panose="02010803020104030203" pitchFamily="2" charset="-79"/>
              <a:cs typeface="Aharoni" panose="02010803020104030203" pitchFamily="2" charset="-79"/>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228600"/>
            <a:ext cx="8458200" cy="1261884"/>
          </a:xfrm>
          <a:prstGeom prst="rect">
            <a:avLst/>
          </a:prstGeom>
          <a:solidFill>
            <a:schemeClr val="accent1">
              <a:lumMod val="40000"/>
              <a:lumOff val="60000"/>
            </a:schemeClr>
          </a:solidFill>
        </p:spPr>
        <p:txBody>
          <a:bodyPr wrap="square" rtlCol="0">
            <a:spAutoFit/>
          </a:bodyPr>
          <a:lstStyle/>
          <a:p>
            <a:pPr algn="ctr"/>
            <a:r>
              <a:rPr lang="en-US" sz="4000" b="1" dirty="0" smtClean="0">
                <a:latin typeface="Arial Black" panose="020B0A04020102020204" pitchFamily="34" charset="0"/>
                <a:cs typeface="Aharoni" panose="02010803020104030203" pitchFamily="2" charset="-79"/>
              </a:rPr>
              <a:t>Assembly</a:t>
            </a:r>
            <a:r>
              <a:rPr lang="en-US" sz="4000" b="1" dirty="0" smtClean="0"/>
              <a:t> </a:t>
            </a:r>
            <a:r>
              <a:rPr lang="en-US" sz="4000" b="1" dirty="0" smtClean="0">
                <a:latin typeface="Arial Black" panose="020B0A04020102020204" pitchFamily="34" charset="0"/>
                <a:cs typeface="Aharoni" panose="02010803020104030203" pitchFamily="2" charset="-79"/>
              </a:rPr>
              <a:t>Language </a:t>
            </a:r>
            <a:endParaRPr lang="en-US" sz="4000" b="1" dirty="0" smtClean="0">
              <a:latin typeface="Arial Black" panose="020B0A04020102020204" pitchFamily="34" charset="0"/>
              <a:cs typeface="Aharoni" panose="02010803020104030203" pitchFamily="2" charset="-79"/>
            </a:endParaRPr>
          </a:p>
          <a:p>
            <a:pPr algn="ctr"/>
            <a:r>
              <a:rPr lang="en-US" sz="3600" b="1" dirty="0" smtClean="0">
                <a:latin typeface="Arial Black" panose="020B0A04020102020204" pitchFamily="34" charset="0"/>
                <a:cs typeface="Aharoni" panose="02010803020104030203" pitchFamily="2" charset="-79"/>
              </a:rPr>
              <a:t>(Second generation language)</a:t>
            </a:r>
            <a:endParaRPr lang="en-US" sz="1600" dirty="0"/>
          </a:p>
        </p:txBody>
      </p:sp>
      <p:sp>
        <p:nvSpPr>
          <p:cNvPr id="5" name="TextBox 4"/>
          <p:cNvSpPr txBox="1"/>
          <p:nvPr/>
        </p:nvSpPr>
        <p:spPr>
          <a:xfrm>
            <a:off x="304800" y="1524000"/>
            <a:ext cx="8686800" cy="5324535"/>
          </a:xfrm>
          <a:prstGeom prst="rect">
            <a:avLst/>
          </a:prstGeom>
          <a:noFill/>
        </p:spPr>
        <p:txBody>
          <a:bodyPr wrap="square" rtlCol="0">
            <a:spAutoFit/>
          </a:bodyPr>
          <a:lstStyle/>
          <a:p>
            <a:pPr algn="just">
              <a:spcAft>
                <a:spcPts val="1800"/>
              </a:spcAft>
            </a:pPr>
            <a:r>
              <a:rPr lang="en-US" sz="2800" dirty="0" smtClean="0">
                <a:latin typeface="Arial Rounded MT Bold" panose="020F0704030504030204" pitchFamily="34" charset="0"/>
                <a:cs typeface="Aharoni" panose="02010803020104030203" pitchFamily="2" charset="-79"/>
              </a:rPr>
              <a:t>Mnemonic for a particular instruction consists of letters which suggest the operation to be performed by that instruction (e.g. ADD for Addition, MULT for multiplication etc)</a:t>
            </a:r>
            <a:endParaRPr lang="en-US" sz="2800" dirty="0" smtClean="0">
              <a:latin typeface="Arial Rounded MT Bold" panose="020F0704030504030204" pitchFamily="34" charset="0"/>
              <a:cs typeface="Aharoni" panose="02010803020104030203" pitchFamily="2" charset="-79"/>
            </a:endParaRPr>
          </a:p>
          <a:p>
            <a:pPr algn="just">
              <a:spcAft>
                <a:spcPts val="1200"/>
              </a:spcAft>
            </a:pPr>
            <a:r>
              <a:rPr lang="en-US" sz="2800" b="1" dirty="0" smtClean="0">
                <a:latin typeface="Arial Rounded MT Bold" panose="020F0704030504030204" pitchFamily="34" charset="0"/>
                <a:cs typeface="Aharoni" panose="02010803020104030203" pitchFamily="2" charset="-79"/>
              </a:rPr>
              <a:t>Few examples</a:t>
            </a:r>
            <a:endParaRPr lang="en-US" sz="2800" b="1" dirty="0" smtClean="0">
              <a:latin typeface="Arial Rounded MT Bold" panose="020F0704030504030204" pitchFamily="34" charset="0"/>
              <a:cs typeface="Aharoni" panose="02010803020104030203" pitchFamily="2" charset="-79"/>
            </a:endParaRPr>
          </a:p>
          <a:p>
            <a:pPr lvl="0" algn="just">
              <a:spcAft>
                <a:spcPts val="1800"/>
              </a:spcAft>
            </a:pPr>
            <a:r>
              <a:rPr lang="en-US" sz="2800" b="1" u="sng" dirty="0" smtClean="0">
                <a:latin typeface="Arial Rounded MT Bold" panose="020F0704030504030204" pitchFamily="34" charset="0"/>
                <a:cs typeface="Aharoni" panose="02010803020104030203" pitchFamily="2" charset="-79"/>
              </a:rPr>
              <a:t>MOV   A,B 	</a:t>
            </a:r>
            <a:r>
              <a:rPr lang="en-US" sz="2800" b="1" dirty="0" smtClean="0">
                <a:latin typeface="Arial Rounded MT Bold" panose="020F0704030504030204" pitchFamily="34" charset="0"/>
                <a:cs typeface="Aharoni" panose="02010803020104030203" pitchFamily="2" charset="-79"/>
              </a:rPr>
              <a:t>: </a:t>
            </a:r>
            <a:r>
              <a:rPr lang="en-US" sz="2800" dirty="0" smtClean="0">
                <a:latin typeface="Arial Rounded MT Bold" panose="020F0704030504030204" pitchFamily="34" charset="0"/>
                <a:cs typeface="Aharoni" panose="02010803020104030203" pitchFamily="2" charset="-79"/>
              </a:rPr>
              <a:t>Moves the contents of register B to the Accumulator</a:t>
            </a:r>
            <a:endParaRPr lang="en-US" sz="2800" dirty="0" smtClean="0">
              <a:latin typeface="Arial Rounded MT Bold" panose="020F0704030504030204" pitchFamily="34" charset="0"/>
              <a:cs typeface="Aharoni" panose="02010803020104030203" pitchFamily="2" charset="-79"/>
            </a:endParaRPr>
          </a:p>
          <a:p>
            <a:pPr lvl="0" algn="just">
              <a:spcAft>
                <a:spcPts val="1800"/>
              </a:spcAft>
            </a:pPr>
            <a:r>
              <a:rPr lang="en-US" sz="2800" b="1" u="sng" dirty="0" smtClean="0">
                <a:latin typeface="Arial Rounded MT Bold" panose="020F0704030504030204" pitchFamily="34" charset="0"/>
                <a:cs typeface="Aharoni" panose="02010803020104030203" pitchFamily="2" charset="-79"/>
              </a:rPr>
              <a:t>MVI	B,08	</a:t>
            </a:r>
            <a:r>
              <a:rPr lang="en-US" sz="2800" b="1" dirty="0" smtClean="0">
                <a:latin typeface="Arial Rounded MT Bold" panose="020F0704030504030204" pitchFamily="34" charset="0"/>
                <a:cs typeface="Aharoni" panose="02010803020104030203" pitchFamily="2" charset="-79"/>
              </a:rPr>
              <a:t>: </a:t>
            </a:r>
            <a:r>
              <a:rPr lang="en-US" sz="2800" dirty="0" smtClean="0">
                <a:latin typeface="Arial Rounded MT Bold" panose="020F0704030504030204" pitchFamily="34" charset="0"/>
                <a:cs typeface="Aharoni" panose="02010803020104030203" pitchFamily="2" charset="-79"/>
              </a:rPr>
              <a:t>Transfer the data 08 to the register B</a:t>
            </a:r>
            <a:endParaRPr lang="en-US" sz="2800" dirty="0" smtClean="0">
              <a:latin typeface="Arial Rounded MT Bold" panose="020F0704030504030204" pitchFamily="34" charset="0"/>
              <a:cs typeface="Aharoni" panose="02010803020104030203" pitchFamily="2" charset="-79"/>
            </a:endParaRPr>
          </a:p>
          <a:p>
            <a:pPr lvl="0" algn="just">
              <a:spcAft>
                <a:spcPts val="1800"/>
              </a:spcAft>
            </a:pPr>
            <a:r>
              <a:rPr lang="en-US" sz="2800" b="1" u="sng" dirty="0" smtClean="0">
                <a:latin typeface="Arial Rounded MT Bold" panose="020F0704030504030204" pitchFamily="34" charset="0"/>
                <a:cs typeface="Aharoni" panose="02010803020104030203" pitchFamily="2" charset="-79"/>
              </a:rPr>
              <a:t>LDA	2200H </a:t>
            </a:r>
            <a:r>
              <a:rPr lang="en-US" sz="2800" dirty="0" smtClean="0">
                <a:latin typeface="Arial Rounded MT Bold" panose="020F0704030504030204" pitchFamily="34" charset="0"/>
                <a:cs typeface="Aharoni" panose="02010803020104030203" pitchFamily="2" charset="-79"/>
              </a:rPr>
              <a:t>: Transfers the contents of the memory location 2200H to the Accumulator</a:t>
            </a:r>
            <a:endParaRPr lang="en-US" sz="2800" dirty="0" smtClean="0">
              <a:latin typeface="Arial Rounded MT Bold" panose="020F0704030504030204" pitchFamily="34" charset="0"/>
              <a:cs typeface="Aharoni" panose="02010803020104030203" pitchFamily="2" charset="-79"/>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228600"/>
            <a:ext cx="8458200" cy="1261884"/>
          </a:xfrm>
          <a:prstGeom prst="rect">
            <a:avLst/>
          </a:prstGeom>
          <a:solidFill>
            <a:schemeClr val="accent1">
              <a:lumMod val="40000"/>
              <a:lumOff val="60000"/>
            </a:schemeClr>
          </a:solidFill>
        </p:spPr>
        <p:txBody>
          <a:bodyPr wrap="square" rtlCol="0">
            <a:spAutoFit/>
          </a:bodyPr>
          <a:lstStyle/>
          <a:p>
            <a:pPr algn="ctr"/>
            <a:r>
              <a:rPr lang="en-US" sz="4000" b="1" dirty="0" smtClean="0">
                <a:latin typeface="Arial Black" panose="020B0A04020102020204" pitchFamily="34" charset="0"/>
                <a:cs typeface="Aharoni" panose="02010803020104030203" pitchFamily="2" charset="-79"/>
              </a:rPr>
              <a:t>Assembly</a:t>
            </a:r>
            <a:r>
              <a:rPr lang="en-US" sz="4000" b="1" dirty="0" smtClean="0"/>
              <a:t> </a:t>
            </a:r>
            <a:r>
              <a:rPr lang="en-US" sz="4000" b="1" dirty="0" smtClean="0">
                <a:latin typeface="Arial Black" panose="020B0A04020102020204" pitchFamily="34" charset="0"/>
                <a:cs typeface="Aharoni" panose="02010803020104030203" pitchFamily="2" charset="-79"/>
              </a:rPr>
              <a:t>Language </a:t>
            </a:r>
            <a:endParaRPr lang="en-US" sz="4000" b="1" dirty="0" smtClean="0">
              <a:latin typeface="Arial Black" panose="020B0A04020102020204" pitchFamily="34" charset="0"/>
              <a:cs typeface="Aharoni" panose="02010803020104030203" pitchFamily="2" charset="-79"/>
            </a:endParaRPr>
          </a:p>
          <a:p>
            <a:pPr algn="ctr"/>
            <a:r>
              <a:rPr lang="en-US" sz="3600" b="1" dirty="0" smtClean="0">
                <a:latin typeface="Arial Black" panose="020B0A04020102020204" pitchFamily="34" charset="0"/>
                <a:cs typeface="Aharoni" panose="02010803020104030203" pitchFamily="2" charset="-79"/>
              </a:rPr>
              <a:t>(Second generation language)</a:t>
            </a:r>
            <a:endParaRPr lang="en-US" sz="1600" dirty="0"/>
          </a:p>
        </p:txBody>
      </p:sp>
      <p:sp>
        <p:nvSpPr>
          <p:cNvPr id="5" name="TextBox 4"/>
          <p:cNvSpPr txBox="1"/>
          <p:nvPr/>
        </p:nvSpPr>
        <p:spPr>
          <a:xfrm>
            <a:off x="304800" y="1676400"/>
            <a:ext cx="8686800" cy="3570208"/>
          </a:xfrm>
          <a:prstGeom prst="rect">
            <a:avLst/>
          </a:prstGeom>
          <a:noFill/>
        </p:spPr>
        <p:txBody>
          <a:bodyPr wrap="square" rtlCol="0">
            <a:spAutoFit/>
          </a:bodyPr>
          <a:lstStyle/>
          <a:p>
            <a:pPr lvl="0" algn="just">
              <a:spcAft>
                <a:spcPts val="1800"/>
              </a:spcAft>
            </a:pPr>
            <a:r>
              <a:rPr lang="en-US" sz="2800" b="1" u="sng" dirty="0" smtClean="0">
                <a:latin typeface="Arial Rounded MT Bold" panose="020F0704030504030204" pitchFamily="34" charset="0"/>
                <a:cs typeface="Aharoni" panose="02010803020104030203" pitchFamily="2" charset="-79"/>
              </a:rPr>
              <a:t>ADD	M</a:t>
            </a:r>
            <a:r>
              <a:rPr lang="en-US" sz="2800" dirty="0" smtClean="0">
                <a:latin typeface="Arial Rounded MT Bold" panose="020F0704030504030204" pitchFamily="34" charset="0"/>
                <a:cs typeface="Aharoni" panose="02010803020104030203" pitchFamily="2" charset="-79"/>
              </a:rPr>
              <a:t> : The contents of the memory location, whose address is in the H-L pair  are added to the Accumulator and the result is stored there.</a:t>
            </a:r>
            <a:endParaRPr lang="en-US" sz="2800" dirty="0" smtClean="0">
              <a:latin typeface="Arial Rounded MT Bold" panose="020F0704030504030204" pitchFamily="34" charset="0"/>
              <a:cs typeface="Aharoni" panose="02010803020104030203" pitchFamily="2" charset="-79"/>
            </a:endParaRPr>
          </a:p>
          <a:p>
            <a:pPr lvl="0" algn="just">
              <a:spcAft>
                <a:spcPts val="1800"/>
              </a:spcAft>
            </a:pPr>
            <a:r>
              <a:rPr lang="en-US" sz="2800" b="1" u="sng" dirty="0" smtClean="0">
                <a:latin typeface="Arial Rounded MT Bold" panose="020F0704030504030204" pitchFamily="34" charset="0"/>
                <a:cs typeface="Aharoni" panose="02010803020104030203" pitchFamily="2" charset="-79"/>
              </a:rPr>
              <a:t>RAL</a:t>
            </a:r>
            <a:r>
              <a:rPr lang="en-US" sz="2800" dirty="0" smtClean="0">
                <a:latin typeface="Arial Rounded MT Bold" panose="020F0704030504030204" pitchFamily="34" charset="0"/>
                <a:cs typeface="Aharoni" panose="02010803020104030203" pitchFamily="2" charset="-79"/>
              </a:rPr>
              <a:t>	: Contents of the Accumulator are rotated left one bit through carry.</a:t>
            </a:r>
            <a:endParaRPr lang="en-US" sz="2800" dirty="0" smtClean="0">
              <a:latin typeface="Arial Rounded MT Bold" panose="020F0704030504030204" pitchFamily="34" charset="0"/>
              <a:cs typeface="Aharoni" panose="02010803020104030203" pitchFamily="2" charset="-79"/>
            </a:endParaRPr>
          </a:p>
          <a:p>
            <a:pPr lvl="0" algn="just">
              <a:spcAft>
                <a:spcPts val="1800"/>
              </a:spcAft>
            </a:pPr>
            <a:r>
              <a:rPr lang="en-US" sz="2800" b="1" u="sng" dirty="0" smtClean="0">
                <a:latin typeface="Arial Rounded MT Bold" panose="020F0704030504030204" pitchFamily="34" charset="0"/>
                <a:cs typeface="Aharoni" panose="02010803020104030203" pitchFamily="2" charset="-79"/>
              </a:rPr>
              <a:t>STA	2500H </a:t>
            </a:r>
            <a:r>
              <a:rPr lang="en-US" sz="2800" dirty="0" smtClean="0">
                <a:latin typeface="Arial Rounded MT Bold" panose="020F0704030504030204" pitchFamily="34" charset="0"/>
                <a:cs typeface="Aharoni" panose="02010803020104030203" pitchFamily="2" charset="-79"/>
              </a:rPr>
              <a:t>:    Stores the contents of the Accumulator in the address location 2500H</a:t>
            </a:r>
            <a:endParaRPr lang="en-US"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228600"/>
            <a:ext cx="8458200" cy="707886"/>
          </a:xfrm>
          <a:prstGeom prst="rect">
            <a:avLst/>
          </a:prstGeom>
          <a:solidFill>
            <a:schemeClr val="accent1">
              <a:lumMod val="40000"/>
              <a:lumOff val="60000"/>
            </a:schemeClr>
          </a:solidFill>
        </p:spPr>
        <p:txBody>
          <a:bodyPr wrap="square" rtlCol="0">
            <a:spAutoFit/>
          </a:bodyPr>
          <a:lstStyle/>
          <a:p>
            <a:pPr algn="ctr"/>
            <a:r>
              <a:rPr lang="en-US" sz="4000" b="1" dirty="0" smtClean="0">
                <a:latin typeface="Arial Black" panose="020B0A04020102020204" pitchFamily="34" charset="0"/>
                <a:cs typeface="Aharoni" panose="02010803020104030203" pitchFamily="2" charset="-79"/>
              </a:rPr>
              <a:t>Assembler </a:t>
            </a:r>
            <a:endParaRPr lang="en-US" sz="4000" b="1" dirty="0" smtClean="0">
              <a:latin typeface="Arial Black" panose="020B0A04020102020204" pitchFamily="34" charset="0"/>
              <a:cs typeface="Aharoni" panose="02010803020104030203" pitchFamily="2" charset="-79"/>
            </a:endParaRPr>
          </a:p>
        </p:txBody>
      </p:sp>
      <p:sp>
        <p:nvSpPr>
          <p:cNvPr id="5" name="TextBox 4"/>
          <p:cNvSpPr txBox="1"/>
          <p:nvPr/>
        </p:nvSpPr>
        <p:spPr>
          <a:xfrm>
            <a:off x="304800" y="1066800"/>
            <a:ext cx="8686800" cy="4431983"/>
          </a:xfrm>
          <a:prstGeom prst="rect">
            <a:avLst/>
          </a:prstGeom>
          <a:noFill/>
        </p:spPr>
        <p:txBody>
          <a:bodyPr wrap="square" rtlCol="0">
            <a:spAutoFit/>
          </a:bodyPr>
          <a:lstStyle/>
          <a:p>
            <a:pPr algn="just">
              <a:spcAft>
                <a:spcPts val="1800"/>
              </a:spcAft>
            </a:pPr>
            <a:r>
              <a:rPr lang="en-US" sz="2800" dirty="0" smtClean="0">
                <a:latin typeface="Arial Rounded MT Bold" panose="020F0704030504030204" pitchFamily="34" charset="0"/>
                <a:cs typeface="Aharoni" panose="02010803020104030203" pitchFamily="2" charset="-79"/>
              </a:rPr>
              <a:t>A computer can directly execute only machine language programs, which use numbers for representing instructions and storage location.  </a:t>
            </a:r>
            <a:endParaRPr lang="en-US" sz="2800" dirty="0" smtClean="0">
              <a:latin typeface="Arial Rounded MT Bold" panose="020F0704030504030204" pitchFamily="34" charset="0"/>
              <a:cs typeface="Aharoni" panose="02010803020104030203" pitchFamily="2" charset="-79"/>
            </a:endParaRPr>
          </a:p>
          <a:p>
            <a:pPr algn="just">
              <a:spcAft>
                <a:spcPts val="1800"/>
              </a:spcAft>
            </a:pPr>
            <a:r>
              <a:rPr lang="en-US" sz="2800" dirty="0" smtClean="0">
                <a:latin typeface="Arial Rounded MT Bold" panose="020F0704030504030204" pitchFamily="34" charset="0"/>
                <a:cs typeface="Aharoni" panose="02010803020104030203" pitchFamily="2" charset="-79"/>
              </a:rPr>
              <a:t>Hence we must convert/translate an assembly language program into equivalent machine language program before executing it on the computer. </a:t>
            </a:r>
            <a:endParaRPr lang="en-US" sz="2800" dirty="0" smtClean="0">
              <a:latin typeface="Arial Rounded MT Bold" panose="020F0704030504030204" pitchFamily="34" charset="0"/>
              <a:cs typeface="Aharoni" panose="02010803020104030203" pitchFamily="2" charset="-79"/>
            </a:endParaRPr>
          </a:p>
          <a:p>
            <a:pPr algn="just">
              <a:spcAft>
                <a:spcPts val="1800"/>
              </a:spcAft>
            </a:pPr>
            <a:r>
              <a:rPr lang="en-US" sz="2800" dirty="0" smtClean="0">
                <a:latin typeface="Arial Rounded MT Bold" panose="020F0704030504030204" pitchFamily="34" charset="0"/>
                <a:cs typeface="Aharoni" panose="02010803020104030203" pitchFamily="2" charset="-79"/>
              </a:rPr>
              <a:t>A translator program called </a:t>
            </a:r>
            <a:r>
              <a:rPr lang="en-US" sz="2800" b="1" dirty="0" smtClean="0">
                <a:latin typeface="Arial Rounded MT Bold" panose="020F0704030504030204" pitchFamily="34" charset="0"/>
                <a:cs typeface="Aharoni" panose="02010803020104030203" pitchFamily="2" charset="-79"/>
              </a:rPr>
              <a:t>Assembler</a:t>
            </a:r>
            <a:r>
              <a:rPr lang="en-US" sz="2800" dirty="0" smtClean="0">
                <a:latin typeface="Arial Rounded MT Bold" panose="020F0704030504030204" pitchFamily="34" charset="0"/>
                <a:cs typeface="Aharoni" panose="02010803020104030203" pitchFamily="2" charset="-79"/>
              </a:rPr>
              <a:t> does this translation.</a:t>
            </a:r>
            <a:endParaRPr lang="en-US" sz="2800" dirty="0" smtClean="0">
              <a:latin typeface="Arial Rounded MT Bold" panose="020F0704030504030204" pitchFamily="34" charset="0"/>
              <a:cs typeface="Aharoni" panose="02010803020104030203" pitchFamily="2" charset="-79"/>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228600"/>
            <a:ext cx="8458200" cy="707886"/>
          </a:xfrm>
          <a:prstGeom prst="rect">
            <a:avLst/>
          </a:prstGeom>
          <a:solidFill>
            <a:schemeClr val="accent1">
              <a:lumMod val="40000"/>
              <a:lumOff val="60000"/>
            </a:schemeClr>
          </a:solidFill>
        </p:spPr>
        <p:txBody>
          <a:bodyPr wrap="square" rtlCol="0">
            <a:spAutoFit/>
          </a:bodyPr>
          <a:lstStyle/>
          <a:p>
            <a:pPr algn="ctr"/>
            <a:r>
              <a:rPr lang="en-US" sz="4000" b="1" dirty="0" smtClean="0">
                <a:latin typeface="Arial Black" panose="020B0A04020102020204" pitchFamily="34" charset="0"/>
                <a:cs typeface="Aharoni" panose="02010803020104030203" pitchFamily="2" charset="-79"/>
              </a:rPr>
              <a:t>Assembler </a:t>
            </a:r>
            <a:endParaRPr lang="en-US" sz="4000" b="1" dirty="0" smtClean="0">
              <a:latin typeface="Arial Black" panose="020B0A04020102020204" pitchFamily="34" charset="0"/>
              <a:cs typeface="Aharoni" panose="02010803020104030203" pitchFamily="2" charset="-79"/>
            </a:endParaRPr>
          </a:p>
        </p:txBody>
      </p:sp>
      <p:sp>
        <p:nvSpPr>
          <p:cNvPr id="5" name="TextBox 4"/>
          <p:cNvSpPr txBox="1"/>
          <p:nvPr/>
        </p:nvSpPr>
        <p:spPr>
          <a:xfrm>
            <a:off x="304800" y="1066800"/>
            <a:ext cx="8686800" cy="3339376"/>
          </a:xfrm>
          <a:prstGeom prst="rect">
            <a:avLst/>
          </a:prstGeom>
          <a:noFill/>
        </p:spPr>
        <p:txBody>
          <a:bodyPr wrap="square" rtlCol="0">
            <a:spAutoFit/>
          </a:bodyPr>
          <a:lstStyle/>
          <a:p>
            <a:pPr algn="just">
              <a:spcAft>
                <a:spcPts val="1800"/>
              </a:spcAft>
            </a:pPr>
            <a:r>
              <a:rPr lang="en-US" sz="2800" b="1" dirty="0" smtClean="0">
                <a:latin typeface="Arial Rounded MT Bold" panose="020F0704030504030204" pitchFamily="34" charset="0"/>
                <a:cs typeface="Aharoni" panose="02010803020104030203" pitchFamily="2" charset="-79"/>
              </a:rPr>
              <a:t>An Assembler </a:t>
            </a:r>
            <a:r>
              <a:rPr lang="en-US" sz="2800" dirty="0" smtClean="0">
                <a:latin typeface="Arial Rounded MT Bold" panose="020F0704030504030204" pitchFamily="34" charset="0"/>
                <a:cs typeface="Aharoni" panose="02010803020104030203" pitchFamily="2" charset="-79"/>
              </a:rPr>
              <a:t>is system software supplied by computer manufacturers, which translates an assembly language program into its equivalent machine language program. </a:t>
            </a:r>
            <a:endParaRPr lang="en-US" sz="2800" dirty="0" smtClean="0">
              <a:latin typeface="Arial Rounded MT Bold" panose="020F0704030504030204" pitchFamily="34" charset="0"/>
              <a:cs typeface="Aharoni" panose="02010803020104030203" pitchFamily="2" charset="-79"/>
            </a:endParaRPr>
          </a:p>
          <a:p>
            <a:pPr algn="just">
              <a:spcAft>
                <a:spcPts val="1800"/>
              </a:spcAft>
            </a:pPr>
            <a:r>
              <a:rPr lang="en-US" sz="2800" dirty="0" smtClean="0">
                <a:latin typeface="Arial Rounded MT Bold" panose="020F0704030504030204" pitchFamily="34" charset="0"/>
                <a:cs typeface="Aharoni" panose="02010803020104030203" pitchFamily="2" charset="-79"/>
              </a:rPr>
              <a:t>In addition to translating, it also assembles the machine language program in main memory of the computer and makes it ready for execution.</a:t>
            </a:r>
            <a:endParaRPr lang="en-US" sz="2800" dirty="0" smtClean="0">
              <a:latin typeface="Arial Rounded MT Bold" panose="020F0704030504030204" pitchFamily="34" charset="0"/>
              <a:cs typeface="Aharoni" panose="02010803020104030203" pitchFamily="2" charset="-79"/>
            </a:endParaRPr>
          </a:p>
        </p:txBody>
      </p:sp>
      <p:grpSp>
        <p:nvGrpSpPr>
          <p:cNvPr id="1026" name="Group 2"/>
          <p:cNvGrpSpPr/>
          <p:nvPr/>
        </p:nvGrpSpPr>
        <p:grpSpPr bwMode="auto">
          <a:xfrm>
            <a:off x="228600" y="5029200"/>
            <a:ext cx="8686800" cy="685800"/>
            <a:chOff x="1556" y="12968"/>
            <a:chExt cx="9257" cy="525"/>
          </a:xfrm>
        </p:grpSpPr>
        <p:sp>
          <p:nvSpPr>
            <p:cNvPr id="1027" name="Text Box 3"/>
            <p:cNvSpPr txBox="1">
              <a:spLocks noChangeArrowheads="1"/>
            </p:cNvSpPr>
            <p:nvPr/>
          </p:nvSpPr>
          <p:spPr bwMode="auto">
            <a:xfrm>
              <a:off x="1556" y="12968"/>
              <a:ext cx="3005" cy="525"/>
            </a:xfrm>
            <a:prstGeom prst="rect">
              <a:avLst/>
            </a:prstGeom>
            <a:solidFill>
              <a:srgbClr val="FFFFFF"/>
            </a:solidFill>
            <a:ln w="9525">
              <a:solidFill>
                <a:srgbClr val="FFFFFF"/>
              </a:solidFill>
              <a:miter lim="800000"/>
            </a:ln>
          </p:spPr>
          <p:txBody>
            <a:bodyPr vert="horz" wrap="square" lIns="91440" tIns="45720" rIns="91440" bIns="45720" numCol="1" anchor="t" anchorCtr="0" compatLnSpc="1"/>
            <a:lstStyle/>
            <a:p>
              <a:pPr marL="0" marR="0" lvl="0" indent="0" algn="ctr" defTabSz="914400" rtl="0" eaLnBrk="1" fontAlgn="base" latinLnBrk="0" hangingPunct="1">
                <a:lnSpc>
                  <a:spcPct val="100000"/>
                </a:lnSpc>
                <a:spcBef>
                  <a:spcPct val="0"/>
                </a:spcBef>
                <a:spcAft>
                  <a:spcPts val="1000"/>
                </a:spcAft>
                <a:buClrTx/>
                <a:buSzTx/>
                <a:buFontTx/>
                <a:buNone/>
              </a:pPr>
              <a:r>
                <a:rPr kumimoji="0" lang="en-US" sz="2400" b="1" i="0" u="none" strike="noStrike" cap="none" normalizeH="0" baseline="0" dirty="0" smtClean="0">
                  <a:ln>
                    <a:noFill/>
                  </a:ln>
                  <a:solidFill>
                    <a:schemeClr val="tx1"/>
                  </a:solidFill>
                  <a:effectLst/>
                  <a:latin typeface="Calibri" panose="020F0502020204030204" charset="0"/>
                  <a:cs typeface="Arial" panose="020B0604020202020204" pitchFamily="34" charset="0"/>
                </a:rPr>
                <a:t>Assembly language program</a:t>
              </a:r>
              <a:endParaRPr kumimoji="0" lang="en-US" sz="40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1028" name="Text Box 4"/>
            <p:cNvSpPr txBox="1">
              <a:spLocks noChangeArrowheads="1"/>
            </p:cNvSpPr>
            <p:nvPr/>
          </p:nvSpPr>
          <p:spPr bwMode="auto">
            <a:xfrm>
              <a:off x="5493" y="12968"/>
              <a:ext cx="1615" cy="525"/>
            </a:xfrm>
            <a:prstGeom prst="rect">
              <a:avLst/>
            </a:prstGeom>
            <a:solidFill>
              <a:srgbClr val="FFFFFF"/>
            </a:solidFill>
            <a:ln w="9525">
              <a:solidFill>
                <a:srgbClr val="000000"/>
              </a:solidFill>
              <a:miter lim="800000"/>
            </a:ln>
          </p:spPr>
          <p:txBody>
            <a:bodyPr vert="horz" wrap="square" lIns="91440" tIns="45720" rIns="91440" bIns="45720" numCol="1" anchor="t" anchorCtr="0" compatLnSpc="1"/>
            <a:lstStyle/>
            <a:p>
              <a:pPr marL="0" marR="0" lvl="0" indent="0" algn="ctr" defTabSz="914400" rtl="0" eaLnBrk="1" fontAlgn="base" latinLnBrk="0" hangingPunct="1">
                <a:lnSpc>
                  <a:spcPct val="100000"/>
                </a:lnSpc>
                <a:spcBef>
                  <a:spcPct val="0"/>
                </a:spcBef>
                <a:spcAft>
                  <a:spcPts val="1000"/>
                </a:spcAft>
                <a:buClrTx/>
                <a:buSzTx/>
                <a:buFontTx/>
                <a:buNone/>
              </a:pPr>
              <a:r>
                <a:rPr kumimoji="0" lang="en-US" sz="2400" b="1" i="0" u="none" strike="noStrike" cap="none" normalizeH="0" baseline="0" dirty="0" smtClean="0">
                  <a:ln>
                    <a:noFill/>
                  </a:ln>
                  <a:solidFill>
                    <a:schemeClr val="tx1"/>
                  </a:solidFill>
                  <a:effectLst/>
                  <a:latin typeface="Calibri" panose="020F0502020204030204" charset="0"/>
                  <a:cs typeface="Arial" panose="020B0604020202020204" pitchFamily="34" charset="0"/>
                </a:rPr>
                <a:t>Assembler</a:t>
              </a:r>
              <a:endParaRPr kumimoji="0" lang="en-US" sz="40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1029" name="Text Box 5"/>
            <p:cNvSpPr txBox="1">
              <a:spLocks noChangeArrowheads="1"/>
            </p:cNvSpPr>
            <p:nvPr/>
          </p:nvSpPr>
          <p:spPr bwMode="auto">
            <a:xfrm>
              <a:off x="7808" y="12968"/>
              <a:ext cx="3005" cy="525"/>
            </a:xfrm>
            <a:prstGeom prst="rect">
              <a:avLst/>
            </a:prstGeom>
            <a:solidFill>
              <a:srgbClr val="FFFFFF"/>
            </a:solidFill>
            <a:ln w="9525">
              <a:solidFill>
                <a:srgbClr val="FFFFFF"/>
              </a:solidFill>
              <a:miter lim="800000"/>
            </a:ln>
          </p:spPr>
          <p:txBody>
            <a:bodyPr vert="horz" wrap="square" lIns="91440" tIns="45720" rIns="91440" bIns="45720" numCol="1" anchor="t" anchorCtr="0" compatLnSpc="1"/>
            <a:lstStyle/>
            <a:p>
              <a:pPr marL="0" marR="0" lvl="0" indent="0" algn="ctr" defTabSz="914400" rtl="0" eaLnBrk="1" fontAlgn="base" latinLnBrk="0" hangingPunct="1">
                <a:lnSpc>
                  <a:spcPct val="100000"/>
                </a:lnSpc>
                <a:spcBef>
                  <a:spcPct val="0"/>
                </a:spcBef>
                <a:spcAft>
                  <a:spcPts val="1000"/>
                </a:spcAft>
                <a:buClrTx/>
                <a:buSzTx/>
                <a:buFontTx/>
                <a:buNone/>
              </a:pPr>
              <a:r>
                <a:rPr lang="en-US" sz="2400" b="1" dirty="0" smtClean="0">
                  <a:latin typeface="Calibri" panose="020F0502020204030204" charset="0"/>
                  <a:cs typeface="Arial" panose="020B0604020202020204" pitchFamily="34" charset="0"/>
                </a:rPr>
                <a:t>Machine Language Program</a:t>
              </a:r>
              <a:endParaRPr lang="en-US" sz="2400" b="1" dirty="0" smtClean="0">
                <a:latin typeface="Calibri" panose="020F0502020204030204" charset="0"/>
                <a:cs typeface="Arial" panose="020B0604020202020204" pitchFamily="34" charset="0"/>
              </a:endParaRPr>
            </a:p>
          </p:txBody>
        </p:sp>
        <p:cxnSp>
          <p:nvCxnSpPr>
            <p:cNvPr id="1030" name="AutoShape 6"/>
            <p:cNvCxnSpPr>
              <a:cxnSpLocks noChangeShapeType="1"/>
            </p:cNvCxnSpPr>
            <p:nvPr/>
          </p:nvCxnSpPr>
          <p:spPr bwMode="auto">
            <a:xfrm>
              <a:off x="4561" y="13235"/>
              <a:ext cx="883" cy="0"/>
            </a:xfrm>
            <a:prstGeom prst="straightConnector1">
              <a:avLst/>
            </a:prstGeom>
            <a:noFill/>
            <a:ln w="28575">
              <a:solidFill>
                <a:srgbClr val="000000"/>
              </a:solidFill>
              <a:round/>
              <a:tailEnd type="triangle" w="med" len="med"/>
            </a:ln>
          </p:spPr>
        </p:cxnSp>
        <p:cxnSp>
          <p:nvCxnSpPr>
            <p:cNvPr id="1031" name="AutoShape 7"/>
            <p:cNvCxnSpPr>
              <a:cxnSpLocks noChangeShapeType="1"/>
              <a:stCxn id="1028" idx="3"/>
              <a:endCxn id="1029" idx="1"/>
            </p:cNvCxnSpPr>
            <p:nvPr/>
          </p:nvCxnSpPr>
          <p:spPr bwMode="auto">
            <a:xfrm>
              <a:off x="7108" y="13231"/>
              <a:ext cx="700" cy="1"/>
            </a:xfrm>
            <a:prstGeom prst="straightConnector1">
              <a:avLst/>
            </a:prstGeom>
            <a:noFill/>
            <a:ln w="28575">
              <a:solidFill>
                <a:srgbClr val="000000"/>
              </a:solidFill>
              <a:round/>
              <a:tailEnd type="triangle" w="med" len="med"/>
            </a:ln>
          </p:spPr>
        </p:cxnSp>
      </p:gr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28600"/>
            <a:ext cx="8763000" cy="584775"/>
          </a:xfrm>
          <a:prstGeom prst="rect">
            <a:avLst/>
          </a:prstGeom>
          <a:solidFill>
            <a:schemeClr val="accent1">
              <a:lumMod val="40000"/>
              <a:lumOff val="60000"/>
            </a:schemeClr>
          </a:solidFill>
        </p:spPr>
        <p:txBody>
          <a:bodyPr wrap="square" rtlCol="0">
            <a:spAutoFit/>
          </a:bodyPr>
          <a:lstStyle/>
          <a:p>
            <a:pPr algn="ctr"/>
            <a:r>
              <a:rPr lang="en-US" sz="3200" b="1" dirty="0" smtClean="0">
                <a:latin typeface="Arial Black" panose="020B0A04020102020204" pitchFamily="34" charset="0"/>
                <a:cs typeface="Aharoni" panose="02010803020104030203" pitchFamily="2" charset="-79"/>
              </a:rPr>
              <a:t>Limitations of Assembly Language </a:t>
            </a:r>
            <a:endParaRPr lang="en-US" sz="3200" b="1" dirty="0" smtClean="0">
              <a:latin typeface="Arial Black" panose="020B0A04020102020204" pitchFamily="34" charset="0"/>
              <a:cs typeface="Aharoni" panose="02010803020104030203" pitchFamily="2" charset="-79"/>
            </a:endParaRPr>
          </a:p>
        </p:txBody>
      </p:sp>
      <p:sp>
        <p:nvSpPr>
          <p:cNvPr id="5" name="TextBox 4"/>
          <p:cNvSpPr txBox="1"/>
          <p:nvPr/>
        </p:nvSpPr>
        <p:spPr>
          <a:xfrm>
            <a:off x="228600" y="990600"/>
            <a:ext cx="8686800" cy="5570756"/>
          </a:xfrm>
          <a:prstGeom prst="rect">
            <a:avLst/>
          </a:prstGeom>
          <a:noFill/>
        </p:spPr>
        <p:txBody>
          <a:bodyPr wrap="square" rtlCol="0">
            <a:spAutoFit/>
          </a:bodyPr>
          <a:lstStyle/>
          <a:p>
            <a:pPr lvl="0" algn="just">
              <a:spcAft>
                <a:spcPts val="1200"/>
              </a:spcAft>
            </a:pPr>
            <a:r>
              <a:rPr lang="en-US" sz="2800" b="1" dirty="0" smtClean="0">
                <a:latin typeface="Arial Rounded MT Bold" panose="020F0704030504030204" pitchFamily="34" charset="0"/>
                <a:cs typeface="Aharoni" panose="02010803020104030203" pitchFamily="2" charset="-79"/>
              </a:rPr>
              <a:t>1. </a:t>
            </a:r>
            <a:r>
              <a:rPr lang="en-US" sz="2800" b="1" u="sng" dirty="0" smtClean="0">
                <a:latin typeface="Arial Rounded MT Bold" panose="020F0704030504030204" pitchFamily="34" charset="0"/>
                <a:cs typeface="Aharoni" panose="02010803020104030203" pitchFamily="2" charset="-79"/>
              </a:rPr>
              <a:t>Machine Dependent: </a:t>
            </a:r>
            <a:r>
              <a:rPr lang="en-US" sz="2800" dirty="0" smtClean="0">
                <a:latin typeface="Arial Rounded MT Bold" panose="020F0704030504030204" pitchFamily="34" charset="0"/>
                <a:cs typeface="Aharoni" panose="02010803020104030203" pitchFamily="2" charset="-79"/>
              </a:rPr>
              <a:t>Assembly languages differ from computer to computer, hence they are machine dependent.</a:t>
            </a:r>
            <a:endParaRPr lang="en-US" sz="2800" dirty="0" smtClean="0">
              <a:latin typeface="Arial Rounded MT Bold" panose="020F0704030504030204" pitchFamily="34" charset="0"/>
              <a:cs typeface="Aharoni" panose="02010803020104030203" pitchFamily="2" charset="-79"/>
            </a:endParaRPr>
          </a:p>
          <a:p>
            <a:pPr lvl="0" algn="just">
              <a:spcAft>
                <a:spcPts val="1200"/>
              </a:spcAft>
            </a:pPr>
            <a:r>
              <a:rPr lang="en-US" sz="2800" b="1" dirty="0" smtClean="0">
                <a:latin typeface="Arial Rounded MT Bold" panose="020F0704030504030204" pitchFamily="34" charset="0"/>
                <a:cs typeface="Aharoni" panose="02010803020104030203" pitchFamily="2" charset="-79"/>
              </a:rPr>
              <a:t>2. </a:t>
            </a:r>
            <a:r>
              <a:rPr lang="en-US" sz="2800" b="1" u="sng" dirty="0" smtClean="0">
                <a:latin typeface="Arial Rounded MT Bold" panose="020F0704030504030204" pitchFamily="34" charset="0"/>
                <a:cs typeface="Aharoni" panose="02010803020104030203" pitchFamily="2" charset="-79"/>
              </a:rPr>
              <a:t>Knowledge of Hardware required:</a:t>
            </a:r>
            <a:r>
              <a:rPr lang="en-US" sz="2800" dirty="0" smtClean="0">
                <a:latin typeface="Arial Rounded MT Bold" panose="020F0704030504030204" pitchFamily="34" charset="0"/>
                <a:cs typeface="Aharoni" panose="02010803020104030203" pitchFamily="2" charset="-79"/>
              </a:rPr>
              <a:t> Since assembly languages are machine dependent, the programmer should have a good knowledge of the characteristics and the logical structure of the hardware of the computer.</a:t>
            </a:r>
            <a:endParaRPr lang="en-US" sz="2800" dirty="0" smtClean="0">
              <a:latin typeface="Arial Rounded MT Bold" panose="020F0704030504030204" pitchFamily="34" charset="0"/>
              <a:cs typeface="Aharoni" panose="02010803020104030203" pitchFamily="2" charset="-79"/>
            </a:endParaRPr>
          </a:p>
          <a:p>
            <a:pPr lvl="0" algn="just">
              <a:spcAft>
                <a:spcPts val="1200"/>
              </a:spcAft>
            </a:pPr>
            <a:r>
              <a:rPr lang="en-US" sz="2800" b="1" dirty="0" smtClean="0">
                <a:latin typeface="Arial Rounded MT Bold" panose="020F0704030504030204" pitchFamily="34" charset="0"/>
                <a:cs typeface="Aharoni" panose="02010803020104030203" pitchFamily="2" charset="-79"/>
              </a:rPr>
              <a:t>3. </a:t>
            </a:r>
            <a:r>
              <a:rPr lang="en-US" sz="2800" b="1" u="sng" dirty="0" smtClean="0">
                <a:latin typeface="Arial Rounded MT Bold" panose="020F0704030504030204" pitchFamily="34" charset="0"/>
                <a:cs typeface="Aharoni" panose="02010803020104030203" pitchFamily="2" charset="-79"/>
              </a:rPr>
              <a:t>Machine level coding:</a:t>
            </a:r>
            <a:r>
              <a:rPr lang="en-US" sz="2800" dirty="0" smtClean="0">
                <a:latin typeface="Arial Rounded MT Bold" panose="020F0704030504030204" pitchFamily="34" charset="0"/>
                <a:cs typeface="Aharoni" panose="02010803020104030203" pitchFamily="2" charset="-79"/>
              </a:rPr>
              <a:t> In assembly language also, we have to write instructions at machine code level – The instruction differs from machine to machine.</a:t>
            </a:r>
            <a:endParaRPr lang="en-US" sz="2800" dirty="0" smtClean="0">
              <a:latin typeface="Arial Rounded MT Bold" panose="020F0704030504030204" pitchFamily="34" charset="0"/>
              <a:cs typeface="Aharoni" panose="02010803020104030203" pitchFamily="2" charset="-79"/>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28600"/>
            <a:ext cx="8763000" cy="646331"/>
          </a:xfrm>
          <a:prstGeom prst="rect">
            <a:avLst/>
          </a:prstGeom>
          <a:solidFill>
            <a:schemeClr val="accent1">
              <a:lumMod val="40000"/>
              <a:lumOff val="60000"/>
            </a:schemeClr>
          </a:solidFill>
        </p:spPr>
        <p:txBody>
          <a:bodyPr wrap="square" rtlCol="0">
            <a:spAutoFit/>
          </a:bodyPr>
          <a:lstStyle/>
          <a:p>
            <a:pPr algn="ctr"/>
            <a:r>
              <a:rPr lang="en-US" sz="3600" b="1" dirty="0" smtClean="0">
                <a:latin typeface="Arial Black" panose="020B0A04020102020204" pitchFamily="34" charset="0"/>
                <a:cs typeface="Aharoni" panose="02010803020104030203" pitchFamily="2" charset="-79"/>
              </a:rPr>
              <a:t>Macro Assemblers </a:t>
            </a:r>
            <a:endParaRPr lang="en-US" sz="3600" b="1" dirty="0" smtClean="0">
              <a:latin typeface="Arial Black" panose="020B0A04020102020204" pitchFamily="34" charset="0"/>
              <a:cs typeface="Aharoni" panose="02010803020104030203" pitchFamily="2" charset="-79"/>
            </a:endParaRPr>
          </a:p>
        </p:txBody>
      </p:sp>
      <p:sp>
        <p:nvSpPr>
          <p:cNvPr id="5" name="TextBox 4"/>
          <p:cNvSpPr txBox="1"/>
          <p:nvPr/>
        </p:nvSpPr>
        <p:spPr>
          <a:xfrm>
            <a:off x="228600" y="990600"/>
            <a:ext cx="8686800" cy="5355312"/>
          </a:xfrm>
          <a:prstGeom prst="rect">
            <a:avLst/>
          </a:prstGeom>
          <a:noFill/>
        </p:spPr>
        <p:txBody>
          <a:bodyPr wrap="square" rtlCol="0">
            <a:spAutoFit/>
          </a:bodyPr>
          <a:lstStyle/>
          <a:p>
            <a:pPr algn="just">
              <a:spcAft>
                <a:spcPts val="1200"/>
              </a:spcAft>
            </a:pPr>
            <a:r>
              <a:rPr lang="en-US" sz="2600" dirty="0" smtClean="0">
                <a:latin typeface="Arial Rounded MT Bold" panose="020F0704030504030204" pitchFamily="34" charset="0"/>
                <a:cs typeface="Aharoni" panose="02010803020104030203" pitchFamily="2" charset="-79"/>
              </a:rPr>
              <a:t>In general, each assembly language instruction results in one machine language instruction. </a:t>
            </a:r>
            <a:endParaRPr lang="en-US" sz="2600" dirty="0" smtClean="0">
              <a:latin typeface="Arial Rounded MT Bold" panose="020F0704030504030204" pitchFamily="34" charset="0"/>
              <a:cs typeface="Aharoni" panose="02010803020104030203" pitchFamily="2" charset="-79"/>
            </a:endParaRPr>
          </a:p>
          <a:p>
            <a:pPr algn="just">
              <a:spcAft>
                <a:spcPts val="1200"/>
              </a:spcAft>
            </a:pPr>
            <a:r>
              <a:rPr lang="en-US" sz="2600" dirty="0" smtClean="0">
                <a:latin typeface="Arial Rounded MT Bold" panose="020F0704030504030204" pitchFamily="34" charset="0"/>
                <a:cs typeface="Aharoni" panose="02010803020104030203" pitchFamily="2" charset="-79"/>
              </a:rPr>
              <a:t>However sometimes we use more than one Assembly language instruction to perform a single job. </a:t>
            </a:r>
            <a:endParaRPr lang="en-US" sz="2600" dirty="0" smtClean="0">
              <a:latin typeface="Arial Rounded MT Bold" panose="020F0704030504030204" pitchFamily="34" charset="0"/>
              <a:cs typeface="Aharoni" panose="02010803020104030203" pitchFamily="2" charset="-79"/>
            </a:endParaRPr>
          </a:p>
          <a:p>
            <a:pPr algn="just">
              <a:spcAft>
                <a:spcPts val="1200"/>
              </a:spcAft>
            </a:pPr>
            <a:r>
              <a:rPr lang="en-US" sz="2600" dirty="0" smtClean="0">
                <a:latin typeface="Arial Rounded MT Bold" panose="020F0704030504030204" pitchFamily="34" charset="0"/>
                <a:cs typeface="Aharoni" panose="02010803020104030203" pitchFamily="2" charset="-79"/>
              </a:rPr>
              <a:t>For example we need three instruction one after another to print a value on a computer, and we need to use these three instruction repeatedly. </a:t>
            </a:r>
            <a:endParaRPr lang="en-US" sz="2600" dirty="0" smtClean="0">
              <a:latin typeface="Arial Rounded MT Bold" panose="020F0704030504030204" pitchFamily="34" charset="0"/>
              <a:cs typeface="Aharoni" panose="02010803020104030203" pitchFamily="2" charset="-79"/>
            </a:endParaRPr>
          </a:p>
          <a:p>
            <a:pPr algn="just">
              <a:spcAft>
                <a:spcPts val="1200"/>
              </a:spcAft>
            </a:pPr>
            <a:r>
              <a:rPr lang="en-US" sz="2600" dirty="0" smtClean="0">
                <a:latin typeface="Arial Rounded MT Bold" panose="020F0704030504030204" pitchFamily="34" charset="0"/>
                <a:cs typeface="Aharoni" panose="02010803020104030203" pitchFamily="2" charset="-79"/>
              </a:rPr>
              <a:t>In such case we can substitute these three instructions with a single Macro instruction (say PRINT). Now instead of using those three instructions again and again for printing a value on a computer, we can use the single instruction PRINT.</a:t>
            </a:r>
            <a:endParaRPr lang="en-US" sz="2800" dirty="0" smtClean="0">
              <a:latin typeface="Arial Rounded MT Bold" panose="020F0704030504030204" pitchFamily="34" charset="0"/>
              <a:cs typeface="Aharoni" panose="02010803020104030203" pitchFamily="2" charset="-79"/>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28600"/>
            <a:ext cx="8763000" cy="646331"/>
          </a:xfrm>
          <a:prstGeom prst="rect">
            <a:avLst/>
          </a:prstGeom>
          <a:solidFill>
            <a:schemeClr val="accent1">
              <a:lumMod val="40000"/>
              <a:lumOff val="60000"/>
            </a:schemeClr>
          </a:solidFill>
        </p:spPr>
        <p:txBody>
          <a:bodyPr wrap="square" rtlCol="0">
            <a:spAutoFit/>
          </a:bodyPr>
          <a:lstStyle/>
          <a:p>
            <a:pPr algn="ctr"/>
            <a:r>
              <a:rPr lang="en-US" sz="3600" b="1" dirty="0" smtClean="0">
                <a:latin typeface="Arial Black" panose="020B0A04020102020204" pitchFamily="34" charset="0"/>
                <a:cs typeface="Aharoni" panose="02010803020104030203" pitchFamily="2" charset="-79"/>
              </a:rPr>
              <a:t>Macro Assemblers </a:t>
            </a:r>
            <a:endParaRPr lang="en-US" sz="3600" b="1" dirty="0" smtClean="0">
              <a:latin typeface="Arial Black" panose="020B0A04020102020204" pitchFamily="34" charset="0"/>
              <a:cs typeface="Aharoni" panose="02010803020104030203" pitchFamily="2" charset="-79"/>
            </a:endParaRPr>
          </a:p>
        </p:txBody>
      </p:sp>
      <p:sp>
        <p:nvSpPr>
          <p:cNvPr id="5" name="TextBox 4"/>
          <p:cNvSpPr txBox="1"/>
          <p:nvPr/>
        </p:nvSpPr>
        <p:spPr>
          <a:xfrm>
            <a:off x="228600" y="990600"/>
            <a:ext cx="8686800" cy="3785652"/>
          </a:xfrm>
          <a:prstGeom prst="rect">
            <a:avLst/>
          </a:prstGeom>
          <a:noFill/>
        </p:spPr>
        <p:txBody>
          <a:bodyPr wrap="square" rtlCol="0">
            <a:spAutoFit/>
          </a:bodyPr>
          <a:lstStyle/>
          <a:p>
            <a:pPr algn="just">
              <a:spcAft>
                <a:spcPts val="1200"/>
              </a:spcAft>
            </a:pPr>
            <a:r>
              <a:rPr lang="en-US" sz="2600" dirty="0" smtClean="0">
                <a:latin typeface="Arial Rounded MT Bold" panose="020F0704030504030204" pitchFamily="34" charset="0"/>
                <a:cs typeface="Aharoni" panose="02010803020104030203" pitchFamily="2" charset="-79"/>
              </a:rPr>
              <a:t>Thus any instruction, such as PRINT, which an assembler translates into several machine language instruction is called </a:t>
            </a:r>
            <a:r>
              <a:rPr lang="en-US" sz="2600" b="1" dirty="0" smtClean="0">
                <a:latin typeface="Arial Rounded MT Bold" panose="020F0704030504030204" pitchFamily="34" charset="0"/>
                <a:cs typeface="Aharoni" panose="02010803020104030203" pitchFamily="2" charset="-79"/>
              </a:rPr>
              <a:t>macro instruction</a:t>
            </a:r>
            <a:r>
              <a:rPr lang="en-US" sz="2600" dirty="0" smtClean="0">
                <a:latin typeface="Arial Rounded MT Bold" panose="020F0704030504030204" pitchFamily="34" charset="0"/>
                <a:cs typeface="Aharoni" panose="02010803020104030203" pitchFamily="2" charset="-79"/>
              </a:rPr>
              <a:t>. </a:t>
            </a:r>
            <a:endParaRPr lang="en-US" sz="2600" dirty="0" smtClean="0">
              <a:latin typeface="Arial Rounded MT Bold" panose="020F0704030504030204" pitchFamily="34" charset="0"/>
              <a:cs typeface="Aharoni" panose="02010803020104030203" pitchFamily="2" charset="-79"/>
            </a:endParaRPr>
          </a:p>
          <a:p>
            <a:pPr algn="just">
              <a:spcAft>
                <a:spcPts val="1200"/>
              </a:spcAft>
            </a:pPr>
            <a:r>
              <a:rPr lang="en-US" sz="2600" dirty="0" smtClean="0">
                <a:latin typeface="Arial Rounded MT Bold" panose="020F0704030504030204" pitchFamily="34" charset="0"/>
                <a:cs typeface="Aharoni" panose="02010803020104030203" pitchFamily="2" charset="-79"/>
              </a:rPr>
              <a:t>There might be many such macro instruction permitted by an assembler, just to speed up the coding process. </a:t>
            </a:r>
            <a:endParaRPr lang="en-US" sz="2600" dirty="0" smtClean="0">
              <a:latin typeface="Arial Rounded MT Bold" panose="020F0704030504030204" pitchFamily="34" charset="0"/>
              <a:cs typeface="Aharoni" panose="02010803020104030203" pitchFamily="2" charset="-79"/>
            </a:endParaRPr>
          </a:p>
          <a:p>
            <a:pPr algn="just">
              <a:spcAft>
                <a:spcPts val="1200"/>
              </a:spcAft>
            </a:pPr>
            <a:r>
              <a:rPr lang="en-US" sz="2600" dirty="0" smtClean="0">
                <a:latin typeface="Arial Rounded MT Bold" panose="020F0704030504030204" pitchFamily="34" charset="0"/>
                <a:cs typeface="Aharoni" panose="02010803020104030203" pitchFamily="2" charset="-79"/>
              </a:rPr>
              <a:t>These assemblers are called </a:t>
            </a:r>
            <a:r>
              <a:rPr lang="en-US" sz="2600" b="1" dirty="0" smtClean="0">
                <a:latin typeface="Arial Rounded MT Bold" panose="020F0704030504030204" pitchFamily="34" charset="0"/>
                <a:cs typeface="Aharoni" panose="02010803020104030203" pitchFamily="2" charset="-79"/>
              </a:rPr>
              <a:t>Macro Assemblers</a:t>
            </a:r>
            <a:r>
              <a:rPr lang="en-US" sz="2600" dirty="0" smtClean="0">
                <a:latin typeface="Arial Rounded MT Bold" panose="020F0704030504030204" pitchFamily="34" charset="0"/>
                <a:cs typeface="Aharoni" panose="02010803020104030203" pitchFamily="2" charset="-79"/>
              </a:rPr>
              <a:t>.</a:t>
            </a:r>
            <a:endParaRPr lang="en-US" sz="2600" dirty="0" smtClean="0">
              <a:latin typeface="Arial Rounded MT Bold" panose="020F0704030504030204" pitchFamily="34" charset="0"/>
              <a:cs typeface="Aharoni" panose="02010803020104030203" pitchFamily="2" charset="-79"/>
            </a:endParaRPr>
          </a:p>
          <a:p>
            <a:pPr algn="just">
              <a:spcAft>
                <a:spcPts val="1200"/>
              </a:spcAft>
            </a:pPr>
            <a:endParaRPr lang="en-US" sz="2800" dirty="0" smtClean="0">
              <a:latin typeface="Arial Rounded MT Bold" panose="020F0704030504030204" pitchFamily="34" charset="0"/>
              <a:cs typeface="Aharoni" panose="02010803020104030203" pitchFamily="2" charset="-79"/>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28600"/>
            <a:ext cx="8763000" cy="1200329"/>
          </a:xfrm>
          <a:prstGeom prst="rect">
            <a:avLst/>
          </a:prstGeom>
          <a:solidFill>
            <a:schemeClr val="accent1">
              <a:lumMod val="40000"/>
              <a:lumOff val="60000"/>
            </a:schemeClr>
          </a:solidFill>
        </p:spPr>
        <p:txBody>
          <a:bodyPr wrap="square" rtlCol="0">
            <a:spAutoFit/>
          </a:bodyPr>
          <a:lstStyle/>
          <a:p>
            <a:pPr algn="ctr"/>
            <a:r>
              <a:rPr lang="en-US" sz="3600" b="1" dirty="0" smtClean="0">
                <a:latin typeface="Arial Black" panose="020B0A04020102020204" pitchFamily="34" charset="0"/>
                <a:cs typeface="Aharoni" panose="02010803020104030203" pitchFamily="2" charset="-79"/>
              </a:rPr>
              <a:t>High-Level Language </a:t>
            </a:r>
            <a:endParaRPr lang="en-US" sz="3600" b="1" dirty="0" smtClean="0">
              <a:latin typeface="Arial Black" panose="020B0A04020102020204" pitchFamily="34" charset="0"/>
              <a:cs typeface="Aharoni" panose="02010803020104030203" pitchFamily="2" charset="-79"/>
            </a:endParaRPr>
          </a:p>
          <a:p>
            <a:pPr algn="ctr"/>
            <a:r>
              <a:rPr lang="en-US" sz="3600" b="1" dirty="0" smtClean="0">
                <a:latin typeface="Arial Black" panose="020B0A04020102020204" pitchFamily="34" charset="0"/>
                <a:cs typeface="Aharoni" panose="02010803020104030203" pitchFamily="2" charset="-79"/>
              </a:rPr>
              <a:t>(Third generation language)</a:t>
            </a:r>
            <a:endParaRPr lang="en-US" sz="3600" b="1" dirty="0" smtClean="0">
              <a:latin typeface="Arial Black" panose="020B0A04020102020204" pitchFamily="34" charset="0"/>
              <a:cs typeface="Aharoni" panose="02010803020104030203" pitchFamily="2" charset="-79"/>
            </a:endParaRPr>
          </a:p>
        </p:txBody>
      </p:sp>
      <p:sp>
        <p:nvSpPr>
          <p:cNvPr id="5" name="TextBox 4"/>
          <p:cNvSpPr txBox="1"/>
          <p:nvPr/>
        </p:nvSpPr>
        <p:spPr>
          <a:xfrm>
            <a:off x="228600" y="1447800"/>
            <a:ext cx="8686800" cy="4985980"/>
          </a:xfrm>
          <a:prstGeom prst="rect">
            <a:avLst/>
          </a:prstGeom>
          <a:noFill/>
        </p:spPr>
        <p:txBody>
          <a:bodyPr wrap="square" rtlCol="0">
            <a:spAutoFit/>
          </a:bodyPr>
          <a:lstStyle/>
          <a:p>
            <a:pPr algn="just"/>
            <a:r>
              <a:rPr lang="en-US" sz="2600" dirty="0" smtClean="0">
                <a:latin typeface="Arial Rounded MT Bold" panose="020F0704030504030204" pitchFamily="34" charset="0"/>
                <a:cs typeface="Aharoni" panose="02010803020104030203" pitchFamily="2" charset="-79"/>
              </a:rPr>
              <a:t>Both machine and assembly language have the following limitations:</a:t>
            </a:r>
            <a:endParaRPr lang="en-US" sz="2600" dirty="0" smtClean="0">
              <a:latin typeface="Arial Rounded MT Bold" panose="020F0704030504030204" pitchFamily="34" charset="0"/>
              <a:cs typeface="Aharoni" panose="02010803020104030203" pitchFamily="2" charset="-79"/>
            </a:endParaRPr>
          </a:p>
          <a:p>
            <a:endParaRPr lang="en-US" sz="2600" dirty="0" smtClean="0">
              <a:latin typeface="Arial Rounded MT Bold" panose="020F0704030504030204" pitchFamily="34" charset="0"/>
              <a:cs typeface="Aharoni" panose="02010803020104030203" pitchFamily="2" charset="-79"/>
            </a:endParaRPr>
          </a:p>
          <a:p>
            <a:pPr marL="514350" lvl="0" indent="-514350" algn="just">
              <a:spcAft>
                <a:spcPts val="1200"/>
              </a:spcAft>
              <a:buFont typeface="+mj-lt"/>
              <a:buAutoNum type="arabicPeriod"/>
            </a:pPr>
            <a:r>
              <a:rPr lang="en-US" sz="2600" dirty="0" smtClean="0">
                <a:latin typeface="Arial Rounded MT Bold" panose="020F0704030504030204" pitchFamily="34" charset="0"/>
                <a:cs typeface="Aharoni" panose="02010803020104030203" pitchFamily="2" charset="-79"/>
              </a:rPr>
              <a:t>They are machine dependent. We cannot execute a machine/assembly language program on any computer other than the one for which a programmer has written it.</a:t>
            </a:r>
            <a:endParaRPr lang="en-US" sz="2600" dirty="0" smtClean="0">
              <a:latin typeface="Arial Rounded MT Bold" panose="020F0704030504030204" pitchFamily="34" charset="0"/>
              <a:cs typeface="Aharoni" panose="02010803020104030203" pitchFamily="2" charset="-79"/>
            </a:endParaRPr>
          </a:p>
          <a:p>
            <a:pPr marL="514350" lvl="0" indent="-514350" algn="just">
              <a:spcAft>
                <a:spcPts val="1200"/>
              </a:spcAft>
              <a:buFont typeface="+mj-lt"/>
              <a:buAutoNum type="arabicPeriod"/>
            </a:pPr>
            <a:r>
              <a:rPr lang="en-US" sz="2600" dirty="0" smtClean="0">
                <a:latin typeface="Arial Rounded MT Bold" panose="020F0704030504030204" pitchFamily="34" charset="0"/>
                <a:cs typeface="Aharoni" panose="02010803020104030203" pitchFamily="2" charset="-79"/>
              </a:rPr>
              <a:t>The programmer needs a good knowledge of the internal structure of the computer used.</a:t>
            </a:r>
            <a:endParaRPr lang="en-US" sz="2600" dirty="0" smtClean="0">
              <a:latin typeface="Arial Rounded MT Bold" panose="020F0704030504030204" pitchFamily="34" charset="0"/>
              <a:cs typeface="Aharoni" panose="02010803020104030203" pitchFamily="2" charset="-79"/>
            </a:endParaRPr>
          </a:p>
          <a:p>
            <a:pPr marL="514350" lvl="0" indent="-514350" algn="just">
              <a:spcAft>
                <a:spcPts val="1200"/>
              </a:spcAft>
              <a:buFont typeface="+mj-lt"/>
              <a:buAutoNum type="arabicPeriod"/>
            </a:pPr>
            <a:r>
              <a:rPr lang="en-US" sz="2600" dirty="0" smtClean="0">
                <a:latin typeface="Arial Rounded MT Bold" panose="020F0704030504030204" pitchFamily="34" charset="0"/>
                <a:cs typeface="Aharoni" panose="02010803020104030203" pitchFamily="2" charset="-79"/>
              </a:rPr>
              <a:t>It is difficult, error-prone and time consuming.</a:t>
            </a:r>
            <a:endParaRPr lang="en-US" sz="2600" dirty="0" smtClean="0">
              <a:latin typeface="Arial Rounded MT Bold" panose="020F0704030504030204" pitchFamily="34" charset="0"/>
              <a:cs typeface="Aharoni" panose="02010803020104030203" pitchFamily="2" charset="-79"/>
            </a:endParaRPr>
          </a:p>
          <a:p>
            <a:pPr algn="just">
              <a:spcAft>
                <a:spcPts val="1200"/>
              </a:spcAft>
            </a:pPr>
            <a:endParaRPr lang="en-US" sz="2800" dirty="0" smtClean="0">
              <a:latin typeface="Arial Rounded MT Bold" panose="020F0704030504030204" pitchFamily="34" charset="0"/>
              <a:cs typeface="Aharoni" panose="02010803020104030203" pitchFamily="2" charset="-79"/>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28600"/>
            <a:ext cx="8763000" cy="1200329"/>
          </a:xfrm>
          <a:prstGeom prst="rect">
            <a:avLst/>
          </a:prstGeom>
          <a:solidFill>
            <a:schemeClr val="accent1">
              <a:lumMod val="40000"/>
              <a:lumOff val="60000"/>
            </a:schemeClr>
          </a:solidFill>
        </p:spPr>
        <p:txBody>
          <a:bodyPr wrap="square" rtlCol="0">
            <a:spAutoFit/>
          </a:bodyPr>
          <a:lstStyle/>
          <a:p>
            <a:pPr algn="ctr"/>
            <a:r>
              <a:rPr lang="en-US" sz="3600" b="1" dirty="0" smtClean="0">
                <a:latin typeface="Arial Black" panose="020B0A04020102020204" pitchFamily="34" charset="0"/>
                <a:cs typeface="Aharoni" panose="02010803020104030203" pitchFamily="2" charset="-79"/>
              </a:rPr>
              <a:t>High-Level Language </a:t>
            </a:r>
            <a:endParaRPr lang="en-US" sz="3600" b="1" dirty="0" smtClean="0">
              <a:latin typeface="Arial Black" panose="020B0A04020102020204" pitchFamily="34" charset="0"/>
              <a:cs typeface="Aharoni" panose="02010803020104030203" pitchFamily="2" charset="-79"/>
            </a:endParaRPr>
          </a:p>
          <a:p>
            <a:pPr algn="ctr"/>
            <a:r>
              <a:rPr lang="en-US" sz="3600" b="1" dirty="0" smtClean="0">
                <a:latin typeface="Arial Black" panose="020B0A04020102020204" pitchFamily="34" charset="0"/>
                <a:cs typeface="Aharoni" panose="02010803020104030203" pitchFamily="2" charset="-79"/>
              </a:rPr>
              <a:t>(Third generation language)</a:t>
            </a:r>
            <a:endParaRPr lang="en-US" sz="3600" b="1" dirty="0" smtClean="0">
              <a:latin typeface="Arial Black" panose="020B0A04020102020204" pitchFamily="34" charset="0"/>
              <a:cs typeface="Aharoni" panose="02010803020104030203" pitchFamily="2" charset="-79"/>
            </a:endParaRPr>
          </a:p>
        </p:txBody>
      </p:sp>
      <p:sp>
        <p:nvSpPr>
          <p:cNvPr id="5" name="TextBox 4"/>
          <p:cNvSpPr txBox="1"/>
          <p:nvPr/>
        </p:nvSpPr>
        <p:spPr>
          <a:xfrm>
            <a:off x="228600" y="1618595"/>
            <a:ext cx="8686800" cy="4401205"/>
          </a:xfrm>
          <a:prstGeom prst="rect">
            <a:avLst/>
          </a:prstGeom>
          <a:noFill/>
        </p:spPr>
        <p:txBody>
          <a:bodyPr wrap="square" rtlCol="0">
            <a:spAutoFit/>
          </a:bodyPr>
          <a:lstStyle/>
          <a:p>
            <a:pPr algn="just">
              <a:spcAft>
                <a:spcPts val="1200"/>
              </a:spcAft>
            </a:pPr>
            <a:r>
              <a:rPr lang="en-US" sz="2600" dirty="0" smtClean="0">
                <a:latin typeface="Arial Rounded MT Bold" panose="020F0704030504030204" pitchFamily="34" charset="0"/>
                <a:cs typeface="Aharoni" panose="02010803020104030203" pitchFamily="2" charset="-79"/>
              </a:rPr>
              <a:t>High-Level languages overcome these difficulties of low-level programming languages. They have the following features:</a:t>
            </a:r>
            <a:endParaRPr lang="en-US" sz="2600" dirty="0" smtClean="0">
              <a:latin typeface="Arial Rounded MT Bold" panose="020F0704030504030204" pitchFamily="34" charset="0"/>
              <a:cs typeface="Aharoni" panose="02010803020104030203" pitchFamily="2" charset="-79"/>
            </a:endParaRPr>
          </a:p>
          <a:p>
            <a:pPr marL="514350" lvl="0" indent="-514350" algn="just">
              <a:spcAft>
                <a:spcPts val="1200"/>
              </a:spcAft>
              <a:buFont typeface="+mj-lt"/>
              <a:buAutoNum type="arabicPeriod"/>
            </a:pPr>
            <a:r>
              <a:rPr lang="en-US" sz="2600" dirty="0" smtClean="0">
                <a:latin typeface="Arial Rounded MT Bold" panose="020F0704030504030204" pitchFamily="34" charset="0"/>
                <a:cs typeface="Aharoni" panose="02010803020104030203" pitchFamily="2" charset="-79"/>
              </a:rPr>
              <a:t>They are machine independent. We can easily port and execute a program written in high-level language on any computer having translator software for that high-level language.</a:t>
            </a:r>
            <a:endParaRPr lang="en-US" sz="2600" dirty="0" smtClean="0">
              <a:latin typeface="Arial Rounded MT Bold" panose="020F0704030504030204" pitchFamily="34" charset="0"/>
              <a:cs typeface="Aharoni" panose="02010803020104030203" pitchFamily="2" charset="-79"/>
            </a:endParaRPr>
          </a:p>
          <a:p>
            <a:pPr marL="514350" lvl="0" indent="-514350" algn="just">
              <a:spcAft>
                <a:spcPts val="1200"/>
              </a:spcAft>
              <a:buFont typeface="+mj-lt"/>
              <a:buAutoNum type="arabicPeriod"/>
            </a:pPr>
            <a:r>
              <a:rPr lang="en-US" sz="2600" dirty="0" smtClean="0">
                <a:latin typeface="Arial Rounded MT Bold" panose="020F0704030504030204" pitchFamily="34" charset="0"/>
                <a:cs typeface="Aharoni" panose="02010803020104030203" pitchFamily="2" charset="-79"/>
              </a:rPr>
              <a:t>The programmers need not know anything about the internal structure of the computer, which will execute their high-level language program.</a:t>
            </a:r>
            <a:endParaRPr lang="en-US" sz="2600" dirty="0" smtClean="0">
              <a:latin typeface="Arial Rounded MT Bold" panose="020F0704030504030204" pitchFamily="34" charset="0"/>
              <a:cs typeface="Aharoni" panose="02010803020104030203" pitchFamily="2" charset="-79"/>
            </a:endParaRP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28600"/>
            <a:ext cx="8763000" cy="1200329"/>
          </a:xfrm>
          <a:prstGeom prst="rect">
            <a:avLst/>
          </a:prstGeom>
          <a:solidFill>
            <a:schemeClr val="accent1">
              <a:lumMod val="40000"/>
              <a:lumOff val="60000"/>
            </a:schemeClr>
          </a:solidFill>
        </p:spPr>
        <p:txBody>
          <a:bodyPr wrap="square" rtlCol="0">
            <a:spAutoFit/>
          </a:bodyPr>
          <a:lstStyle/>
          <a:p>
            <a:pPr algn="ctr"/>
            <a:r>
              <a:rPr lang="en-US" sz="3600" b="1" dirty="0" smtClean="0">
                <a:latin typeface="Arial Black" panose="020B0A04020102020204" pitchFamily="34" charset="0"/>
                <a:cs typeface="Aharoni" panose="02010803020104030203" pitchFamily="2" charset="-79"/>
              </a:rPr>
              <a:t>High-Level Language </a:t>
            </a:r>
            <a:endParaRPr lang="en-US" sz="3600" b="1" dirty="0" smtClean="0">
              <a:latin typeface="Arial Black" panose="020B0A04020102020204" pitchFamily="34" charset="0"/>
              <a:cs typeface="Aharoni" panose="02010803020104030203" pitchFamily="2" charset="-79"/>
            </a:endParaRPr>
          </a:p>
          <a:p>
            <a:pPr algn="ctr"/>
            <a:r>
              <a:rPr lang="en-US" sz="3600" b="1" dirty="0" smtClean="0">
                <a:latin typeface="Arial Black" panose="020B0A04020102020204" pitchFamily="34" charset="0"/>
                <a:cs typeface="Aharoni" panose="02010803020104030203" pitchFamily="2" charset="-79"/>
              </a:rPr>
              <a:t>(Third generation language)</a:t>
            </a:r>
            <a:endParaRPr lang="en-US" sz="3600" b="1" dirty="0" smtClean="0">
              <a:latin typeface="Arial Black" panose="020B0A04020102020204" pitchFamily="34" charset="0"/>
              <a:cs typeface="Aharoni" panose="02010803020104030203" pitchFamily="2" charset="-79"/>
            </a:endParaRPr>
          </a:p>
        </p:txBody>
      </p:sp>
      <p:sp>
        <p:nvSpPr>
          <p:cNvPr id="5" name="TextBox 4"/>
          <p:cNvSpPr txBox="1"/>
          <p:nvPr/>
        </p:nvSpPr>
        <p:spPr>
          <a:xfrm>
            <a:off x="228600" y="1600200"/>
            <a:ext cx="8686800" cy="4401205"/>
          </a:xfrm>
          <a:prstGeom prst="rect">
            <a:avLst/>
          </a:prstGeom>
          <a:noFill/>
        </p:spPr>
        <p:txBody>
          <a:bodyPr wrap="square" rtlCol="0">
            <a:spAutoFit/>
          </a:bodyPr>
          <a:lstStyle/>
          <a:p>
            <a:pPr marL="514350" lvl="0" indent="-514350" algn="just">
              <a:spcAft>
                <a:spcPts val="1200"/>
              </a:spcAft>
              <a:buFont typeface="+mj-lt"/>
              <a:buAutoNum type="arabicPeriod" startAt="3"/>
            </a:pPr>
            <a:r>
              <a:rPr lang="en-US" sz="2600" dirty="0" smtClean="0">
                <a:latin typeface="Arial Rounded MT Bold" panose="020F0704030504030204" pitchFamily="34" charset="0"/>
                <a:cs typeface="Aharoni" panose="02010803020104030203" pitchFamily="2" charset="-79"/>
              </a:rPr>
              <a:t>Coding is much easier because high-level language uses simple English words and familiar mathematical symbols and expressions. </a:t>
            </a:r>
            <a:endParaRPr lang="en-US" sz="2600" dirty="0" smtClean="0">
              <a:latin typeface="Arial Rounded MT Bold" panose="020F0704030504030204" pitchFamily="34" charset="0"/>
              <a:cs typeface="Aharoni" panose="02010803020104030203" pitchFamily="2" charset="-79"/>
            </a:endParaRPr>
          </a:p>
          <a:p>
            <a:pPr marL="514350" lvl="0" indent="-514350" algn="just">
              <a:spcAft>
                <a:spcPts val="1200"/>
              </a:spcAft>
              <a:buFont typeface="+mj-lt"/>
              <a:buAutoNum type="arabicPeriod" startAt="3"/>
            </a:pPr>
            <a:r>
              <a:rPr lang="en-US" sz="2600" dirty="0" smtClean="0">
                <a:latin typeface="Arial Rounded MT Bold" panose="020F0704030504030204" pitchFamily="34" charset="0"/>
                <a:cs typeface="Aharoni" panose="02010803020104030203" pitchFamily="2" charset="-79"/>
              </a:rPr>
              <a:t>It is easier to learn and use, compared to assembly language and machine language programming.</a:t>
            </a:r>
            <a:endParaRPr lang="en-US" sz="2600" dirty="0" smtClean="0">
              <a:latin typeface="Arial Rounded MT Bold" panose="020F0704030504030204" pitchFamily="34" charset="0"/>
              <a:cs typeface="Aharoni" panose="02010803020104030203" pitchFamily="2" charset="-79"/>
            </a:endParaRPr>
          </a:p>
          <a:p>
            <a:pPr marL="514350" lvl="0" indent="-514350" algn="just">
              <a:spcAft>
                <a:spcPts val="1200"/>
              </a:spcAft>
              <a:buFont typeface="+mj-lt"/>
              <a:buAutoNum type="arabicPeriod" startAt="3"/>
            </a:pPr>
            <a:r>
              <a:rPr lang="en-US" sz="2600" dirty="0" smtClean="0">
                <a:latin typeface="Arial Rounded MT Bold" panose="020F0704030504030204" pitchFamily="34" charset="0"/>
                <a:cs typeface="Aharoni" panose="02010803020104030203" pitchFamily="2" charset="-79"/>
              </a:rPr>
              <a:t>Better documentation may be maintained, which is understandable and thus programs are easier to maintain than assembly/machine language programs.</a:t>
            </a:r>
            <a:endParaRPr lang="en-US" sz="2800" dirty="0" smtClean="0">
              <a:latin typeface="Arial Rounded MT Bold" panose="020F0704030504030204" pitchFamily="34" charset="0"/>
              <a:cs typeface="Aharoni" panose="02010803020104030203" pitchFamily="2" charset="-79"/>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1371600"/>
            <a:ext cx="8686800" cy="5170646"/>
          </a:xfrm>
          <a:prstGeom prst="rect">
            <a:avLst/>
          </a:prstGeom>
          <a:noFill/>
        </p:spPr>
        <p:txBody>
          <a:bodyPr wrap="square" rtlCol="0">
            <a:spAutoFit/>
          </a:bodyPr>
          <a:lstStyle/>
          <a:p>
            <a:pPr algn="just"/>
            <a:r>
              <a:rPr lang="en-US" sz="2800" dirty="0" smtClean="0">
                <a:latin typeface="Arial Rounded MT Bold" panose="020F0704030504030204" pitchFamily="34" charset="0"/>
                <a:cs typeface="Aharoni" panose="02010803020104030203" pitchFamily="2" charset="-79"/>
              </a:rPr>
              <a:t>Language is a means of communication. We use a natural language such as English, to communicate out ideas and emotions to others. </a:t>
            </a:r>
            <a:endParaRPr lang="en-US" sz="2800" dirty="0" smtClean="0">
              <a:latin typeface="Arial Rounded MT Bold" panose="020F0704030504030204" pitchFamily="34" charset="0"/>
              <a:cs typeface="Aharoni" panose="02010803020104030203" pitchFamily="2" charset="-79"/>
            </a:endParaRPr>
          </a:p>
          <a:p>
            <a:pPr algn="just"/>
            <a:endParaRPr lang="en-US" sz="1100" dirty="0" smtClean="0">
              <a:latin typeface="Arial Rounded MT Bold" panose="020F0704030504030204" pitchFamily="34" charset="0"/>
              <a:cs typeface="Aharoni" panose="02010803020104030203" pitchFamily="2" charset="-79"/>
            </a:endParaRPr>
          </a:p>
          <a:p>
            <a:pPr algn="just"/>
            <a:r>
              <a:rPr lang="en-US" sz="2800" dirty="0" smtClean="0">
                <a:latin typeface="Arial Rounded MT Bold" panose="020F0704030504030204" pitchFamily="34" charset="0"/>
                <a:cs typeface="Aharoni" panose="02010803020104030203" pitchFamily="2" charset="-79"/>
              </a:rPr>
              <a:t>Similarly, a programmer uses a computer language to instruct a computer what he/she wants it to do.</a:t>
            </a:r>
            <a:endParaRPr lang="en-US" sz="2800" dirty="0" smtClean="0">
              <a:latin typeface="Arial Rounded MT Bold" panose="020F0704030504030204" pitchFamily="34" charset="0"/>
              <a:cs typeface="Aharoni" panose="02010803020104030203" pitchFamily="2" charset="-79"/>
            </a:endParaRPr>
          </a:p>
          <a:p>
            <a:pPr algn="just"/>
            <a:endParaRPr lang="en-US" sz="1100" dirty="0" smtClean="0">
              <a:latin typeface="Arial Rounded MT Bold" panose="020F0704030504030204" pitchFamily="34" charset="0"/>
              <a:cs typeface="Aharoni" panose="02010803020104030203" pitchFamily="2" charset="-79"/>
            </a:endParaRPr>
          </a:p>
          <a:p>
            <a:r>
              <a:rPr lang="en-US" sz="2800" dirty="0" smtClean="0">
                <a:latin typeface="Arial Rounded MT Bold" panose="020F0704030504030204" pitchFamily="34" charset="0"/>
                <a:cs typeface="Aharoni" panose="02010803020104030203" pitchFamily="2" charset="-79"/>
              </a:rPr>
              <a:t>We can classify all computer languages broadly into following three categories:</a:t>
            </a:r>
            <a:endParaRPr lang="en-US" sz="2800" dirty="0" smtClean="0">
              <a:latin typeface="Arial Rounded MT Bold" panose="020F0704030504030204" pitchFamily="34" charset="0"/>
              <a:cs typeface="Aharoni" panose="02010803020104030203" pitchFamily="2" charset="-79"/>
            </a:endParaRPr>
          </a:p>
          <a:p>
            <a:pPr lvl="1">
              <a:buFont typeface="Arial" panose="020B0604020202020204" pitchFamily="34" charset="0"/>
              <a:buChar char="•"/>
            </a:pPr>
            <a:r>
              <a:rPr lang="en-US" sz="2800" dirty="0" smtClean="0">
                <a:latin typeface="Arial Rounded MT Bold" panose="020F0704030504030204" pitchFamily="34" charset="0"/>
                <a:cs typeface="Aharoni" panose="02010803020104030203" pitchFamily="2" charset="-79"/>
              </a:rPr>
              <a:t>Machine language</a:t>
            </a:r>
            <a:endParaRPr lang="en-US" sz="2800" dirty="0" smtClean="0">
              <a:latin typeface="Arial Rounded MT Bold" panose="020F0704030504030204" pitchFamily="34" charset="0"/>
              <a:cs typeface="Aharoni" panose="02010803020104030203" pitchFamily="2" charset="-79"/>
            </a:endParaRPr>
          </a:p>
          <a:p>
            <a:pPr lvl="1">
              <a:buFont typeface="Arial" panose="020B0604020202020204" pitchFamily="34" charset="0"/>
              <a:buChar char="•"/>
            </a:pPr>
            <a:r>
              <a:rPr lang="en-US" sz="2800" dirty="0" smtClean="0">
                <a:latin typeface="Arial Rounded MT Bold" panose="020F0704030504030204" pitchFamily="34" charset="0"/>
                <a:cs typeface="Aharoni" panose="02010803020104030203" pitchFamily="2" charset="-79"/>
              </a:rPr>
              <a:t>Assembly language</a:t>
            </a:r>
            <a:endParaRPr lang="en-US" sz="2800" dirty="0" smtClean="0">
              <a:latin typeface="Arial Rounded MT Bold" panose="020F0704030504030204" pitchFamily="34" charset="0"/>
              <a:cs typeface="Aharoni" panose="02010803020104030203" pitchFamily="2" charset="-79"/>
            </a:endParaRPr>
          </a:p>
          <a:p>
            <a:pPr lvl="1">
              <a:buFont typeface="Arial" panose="020B0604020202020204" pitchFamily="34" charset="0"/>
              <a:buChar char="•"/>
            </a:pPr>
            <a:r>
              <a:rPr lang="en-US" sz="2800" dirty="0" smtClean="0">
                <a:latin typeface="Arial Rounded MT Bold" panose="020F0704030504030204" pitchFamily="34" charset="0"/>
                <a:cs typeface="Aharoni" panose="02010803020104030203" pitchFamily="2" charset="-79"/>
              </a:rPr>
              <a:t>High-level language. </a:t>
            </a:r>
            <a:endParaRPr lang="en-US" sz="2800" dirty="0" smtClean="0">
              <a:latin typeface="Arial Rounded MT Bold" panose="020F0704030504030204" pitchFamily="34" charset="0"/>
              <a:cs typeface="Aharoni" panose="02010803020104030203" pitchFamily="2" charset="-79"/>
            </a:endParaRPr>
          </a:p>
        </p:txBody>
      </p:sp>
      <p:sp>
        <p:nvSpPr>
          <p:cNvPr id="4" name="TextBox 3"/>
          <p:cNvSpPr txBox="1"/>
          <p:nvPr/>
        </p:nvSpPr>
        <p:spPr>
          <a:xfrm>
            <a:off x="381000" y="228600"/>
            <a:ext cx="8458200" cy="984885"/>
          </a:xfrm>
          <a:prstGeom prst="rect">
            <a:avLst/>
          </a:prstGeom>
          <a:solidFill>
            <a:schemeClr val="accent1">
              <a:lumMod val="40000"/>
              <a:lumOff val="60000"/>
            </a:schemeClr>
          </a:solidFill>
        </p:spPr>
        <p:txBody>
          <a:bodyPr wrap="square" rtlCol="0">
            <a:spAutoFit/>
          </a:bodyPr>
          <a:lstStyle/>
          <a:p>
            <a:pPr algn="ctr"/>
            <a:r>
              <a:rPr lang="en-US" sz="4000" b="1" dirty="0" smtClean="0">
                <a:latin typeface="Arial Black" panose="020B0A04020102020204" pitchFamily="34" charset="0"/>
                <a:cs typeface="Aharoni" panose="02010803020104030203" pitchFamily="2" charset="-79"/>
              </a:rPr>
              <a:t>Computer Languages</a:t>
            </a:r>
            <a:endParaRPr lang="en-US" sz="4000" b="1" dirty="0" smtClean="0">
              <a:latin typeface="Arial Black" panose="020B0A04020102020204" pitchFamily="34" charset="0"/>
              <a:cs typeface="Aharoni" panose="02010803020104030203" pitchFamily="2" charset="-79"/>
            </a:endParaRPr>
          </a:p>
          <a:p>
            <a:pPr algn="ct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blinds(horizontal)">
                                      <p:cBhvr>
                                        <p:cTn id="17" dur="500"/>
                                        <p:tgtEl>
                                          <p:spTgt spid="2">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blinds(horizontal)">
                                      <p:cBhvr>
                                        <p:cTn id="22" dur="500"/>
                                        <p:tgtEl>
                                          <p:spTgt spid="2">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animEffect transition="in" filter="blinds(horizontal)">
                                      <p:cBhvr>
                                        <p:cTn id="27" dur="500"/>
                                        <p:tgtEl>
                                          <p:spTgt spid="2">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2">
                                            <p:txEl>
                                              <p:pRg st="7" end="7"/>
                                            </p:txEl>
                                          </p:spTgt>
                                        </p:tgtEl>
                                        <p:attrNameLst>
                                          <p:attrName>style.visibility</p:attrName>
                                        </p:attrNameLst>
                                      </p:cBhvr>
                                      <p:to>
                                        <p:strVal val="visible"/>
                                      </p:to>
                                    </p:set>
                                    <p:animEffect transition="in" filter="blinds(horizontal)">
                                      <p:cBhvr>
                                        <p:cTn id="32"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28600"/>
            <a:ext cx="8763000" cy="646331"/>
          </a:xfrm>
          <a:prstGeom prst="rect">
            <a:avLst/>
          </a:prstGeom>
          <a:solidFill>
            <a:schemeClr val="accent1">
              <a:lumMod val="40000"/>
              <a:lumOff val="60000"/>
            </a:schemeClr>
          </a:solidFill>
        </p:spPr>
        <p:txBody>
          <a:bodyPr wrap="square" rtlCol="0">
            <a:spAutoFit/>
          </a:bodyPr>
          <a:lstStyle/>
          <a:p>
            <a:pPr algn="ctr"/>
            <a:r>
              <a:rPr lang="en-US" sz="3600" b="1" dirty="0" smtClean="0">
                <a:latin typeface="Arial Black" panose="020B0A04020102020204" pitchFamily="34" charset="0"/>
                <a:cs typeface="Aharoni" panose="02010803020104030203" pitchFamily="2" charset="-79"/>
              </a:rPr>
              <a:t>Compiler</a:t>
            </a:r>
            <a:endParaRPr lang="en-US" sz="3600" b="1" dirty="0" smtClean="0">
              <a:latin typeface="Arial Black" panose="020B0A04020102020204" pitchFamily="34" charset="0"/>
              <a:cs typeface="Aharoni" panose="02010803020104030203" pitchFamily="2" charset="-79"/>
            </a:endParaRPr>
          </a:p>
        </p:txBody>
      </p:sp>
      <p:sp>
        <p:nvSpPr>
          <p:cNvPr id="5" name="TextBox 4"/>
          <p:cNvSpPr txBox="1"/>
          <p:nvPr/>
        </p:nvSpPr>
        <p:spPr>
          <a:xfrm>
            <a:off x="228600" y="1066800"/>
            <a:ext cx="8686800" cy="5601533"/>
          </a:xfrm>
          <a:prstGeom prst="rect">
            <a:avLst/>
          </a:prstGeom>
          <a:noFill/>
        </p:spPr>
        <p:txBody>
          <a:bodyPr wrap="square" rtlCol="0">
            <a:spAutoFit/>
          </a:bodyPr>
          <a:lstStyle/>
          <a:p>
            <a:pPr algn="just">
              <a:spcAft>
                <a:spcPts val="1200"/>
              </a:spcAft>
            </a:pPr>
            <a:r>
              <a:rPr lang="en-US" sz="2600" dirty="0" smtClean="0">
                <a:latin typeface="Arial Rounded MT Bold" panose="020F0704030504030204" pitchFamily="34" charset="0"/>
                <a:cs typeface="Aharoni" panose="02010803020104030203" pitchFamily="2" charset="-79"/>
              </a:rPr>
              <a:t>A computer can only execute machine language programs directly. Hence we must convert or translate a high-level language program to its equivalent machine language program before we can execute it in a computer.</a:t>
            </a:r>
            <a:endParaRPr lang="en-US" sz="2600" dirty="0" smtClean="0">
              <a:latin typeface="Arial Rounded MT Bold" panose="020F0704030504030204" pitchFamily="34" charset="0"/>
              <a:cs typeface="Aharoni" panose="02010803020104030203" pitchFamily="2" charset="-79"/>
            </a:endParaRPr>
          </a:p>
          <a:p>
            <a:pPr algn="just">
              <a:spcAft>
                <a:spcPts val="1200"/>
              </a:spcAft>
            </a:pPr>
            <a:r>
              <a:rPr lang="en-US" sz="2600" dirty="0" smtClean="0">
                <a:latin typeface="Arial Rounded MT Bold" panose="020F0704030504030204" pitchFamily="34" charset="0"/>
                <a:cs typeface="Aharoni" panose="02010803020104030203" pitchFamily="2" charset="-79"/>
              </a:rPr>
              <a:t>A compiler is a translator program, which is more sophisticated than an Assembler, that translates a high-level language program into its equivalent machine language program.</a:t>
            </a:r>
            <a:endParaRPr lang="en-US" sz="2600" dirty="0" smtClean="0">
              <a:latin typeface="Arial Rounded MT Bold" panose="020F0704030504030204" pitchFamily="34" charset="0"/>
              <a:cs typeface="Aharoni" panose="02010803020104030203" pitchFamily="2" charset="-79"/>
            </a:endParaRPr>
          </a:p>
          <a:p>
            <a:pPr algn="just">
              <a:spcAft>
                <a:spcPts val="1200"/>
              </a:spcAft>
            </a:pPr>
            <a:r>
              <a:rPr lang="en-US" sz="2600" dirty="0" smtClean="0">
                <a:latin typeface="Arial Rounded MT Bold" panose="020F0704030504030204" pitchFamily="34" charset="0"/>
                <a:cs typeface="Aharoni" panose="02010803020104030203" pitchFamily="2" charset="-79"/>
              </a:rPr>
              <a:t>The input to the complier is a high-level language program (called the </a:t>
            </a:r>
            <a:r>
              <a:rPr lang="en-US" sz="2600" b="1" dirty="0" smtClean="0">
                <a:latin typeface="Arial Rounded MT Bold" panose="020F0704030504030204" pitchFamily="34" charset="0"/>
                <a:cs typeface="Aharoni" panose="02010803020104030203" pitchFamily="2" charset="-79"/>
              </a:rPr>
              <a:t>source program</a:t>
            </a:r>
            <a:r>
              <a:rPr lang="en-US" sz="2600" dirty="0" smtClean="0">
                <a:latin typeface="Arial Rounded MT Bold" panose="020F0704030504030204" pitchFamily="34" charset="0"/>
                <a:cs typeface="Aharoni" panose="02010803020104030203" pitchFamily="2" charset="-79"/>
              </a:rPr>
              <a:t>) and its output is the equivalent machine language program (called the </a:t>
            </a:r>
            <a:r>
              <a:rPr lang="en-US" sz="2600" b="1" dirty="0" smtClean="0">
                <a:latin typeface="Arial Rounded MT Bold" panose="020F0704030504030204" pitchFamily="34" charset="0"/>
                <a:cs typeface="Aharoni" panose="02010803020104030203" pitchFamily="2" charset="-79"/>
              </a:rPr>
              <a:t>object program</a:t>
            </a:r>
            <a:r>
              <a:rPr lang="en-US" sz="2600" dirty="0" smtClean="0">
                <a:latin typeface="Arial Rounded MT Bold" panose="020F0704030504030204" pitchFamily="34" charset="0"/>
                <a:cs typeface="Aharoni" panose="02010803020104030203" pitchFamily="2" charset="-79"/>
              </a:rPr>
              <a:t>). </a:t>
            </a:r>
            <a:endParaRPr lang="en-US" sz="2800" dirty="0" smtClean="0">
              <a:latin typeface="Arial Rounded MT Bold" panose="020F0704030504030204" pitchFamily="34" charset="0"/>
              <a:cs typeface="Aharoni" panose="02010803020104030203" pitchFamily="2" charset="-79"/>
            </a:endParaRP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28600"/>
            <a:ext cx="8763000" cy="646331"/>
          </a:xfrm>
          <a:prstGeom prst="rect">
            <a:avLst/>
          </a:prstGeom>
          <a:solidFill>
            <a:schemeClr val="accent1">
              <a:lumMod val="40000"/>
              <a:lumOff val="60000"/>
            </a:schemeClr>
          </a:solidFill>
        </p:spPr>
        <p:txBody>
          <a:bodyPr wrap="square" rtlCol="0">
            <a:spAutoFit/>
          </a:bodyPr>
          <a:lstStyle/>
          <a:p>
            <a:pPr algn="ctr"/>
            <a:r>
              <a:rPr lang="en-US" sz="3600" b="1" dirty="0" smtClean="0">
                <a:latin typeface="Arial Black" panose="020B0A04020102020204" pitchFamily="34" charset="0"/>
                <a:cs typeface="Aharoni" panose="02010803020104030203" pitchFamily="2" charset="-79"/>
              </a:rPr>
              <a:t>Compiler</a:t>
            </a:r>
            <a:endParaRPr lang="en-US" sz="3600" b="1" dirty="0" smtClean="0">
              <a:latin typeface="Arial Black" panose="020B0A04020102020204" pitchFamily="34" charset="0"/>
              <a:cs typeface="Aharoni" panose="02010803020104030203" pitchFamily="2" charset="-79"/>
            </a:endParaRPr>
          </a:p>
        </p:txBody>
      </p:sp>
      <p:sp>
        <p:nvSpPr>
          <p:cNvPr id="5" name="TextBox 4"/>
          <p:cNvSpPr txBox="1"/>
          <p:nvPr/>
        </p:nvSpPr>
        <p:spPr>
          <a:xfrm>
            <a:off x="228600" y="1066800"/>
            <a:ext cx="8686800" cy="4031873"/>
          </a:xfrm>
          <a:prstGeom prst="rect">
            <a:avLst/>
          </a:prstGeom>
          <a:noFill/>
        </p:spPr>
        <p:txBody>
          <a:bodyPr wrap="square" rtlCol="0">
            <a:spAutoFit/>
          </a:bodyPr>
          <a:lstStyle/>
          <a:p>
            <a:pPr algn="just">
              <a:spcAft>
                <a:spcPts val="1200"/>
              </a:spcAft>
            </a:pPr>
            <a:r>
              <a:rPr lang="en-US" sz="2600" dirty="0" smtClean="0">
                <a:latin typeface="Arial Rounded MT Bold" panose="020F0704030504030204" pitchFamily="34" charset="0"/>
                <a:cs typeface="Aharoni" panose="02010803020104030203" pitchFamily="2" charset="-79"/>
              </a:rPr>
              <a:t>Separate language compilers are available for separate high-level languages, and once the program is compiled and the object code generated, it can be </a:t>
            </a:r>
            <a:r>
              <a:rPr lang="en-US" sz="2600" u="sng" dirty="0" smtClean="0">
                <a:latin typeface="Arial Rounded MT Bold" panose="020F0704030504030204" pitchFamily="34" charset="0"/>
                <a:cs typeface="Aharoni" panose="02010803020104030203" pitchFamily="2" charset="-79"/>
              </a:rPr>
              <a:t>executed any number of times, without any further requirement of the source code</a:t>
            </a:r>
            <a:r>
              <a:rPr lang="en-US" sz="2600" dirty="0" smtClean="0">
                <a:latin typeface="Arial Rounded MT Bold" panose="020F0704030504030204" pitchFamily="34" charset="0"/>
                <a:cs typeface="Aharoni" panose="02010803020104030203" pitchFamily="2" charset="-79"/>
              </a:rPr>
              <a:t>. </a:t>
            </a:r>
            <a:endParaRPr lang="en-US" sz="2600" dirty="0" smtClean="0">
              <a:latin typeface="Arial Rounded MT Bold" panose="020F0704030504030204" pitchFamily="34" charset="0"/>
              <a:cs typeface="Aharoni" panose="02010803020104030203" pitchFamily="2" charset="-79"/>
            </a:endParaRPr>
          </a:p>
          <a:p>
            <a:pPr algn="just">
              <a:spcAft>
                <a:spcPts val="1200"/>
              </a:spcAft>
            </a:pPr>
            <a:r>
              <a:rPr lang="en-US" sz="2600" dirty="0" smtClean="0">
                <a:latin typeface="Arial Rounded MT Bold" panose="020F0704030504030204" pitchFamily="34" charset="0"/>
                <a:cs typeface="Aharoni" panose="02010803020104030203" pitchFamily="2" charset="-79"/>
              </a:rPr>
              <a:t>But if the source code is modified, it needs to be compiled again and the new object code should be generated again before execution.</a:t>
            </a:r>
            <a:endParaRPr lang="en-US" sz="2600" dirty="0" smtClean="0">
              <a:latin typeface="Arial Rounded MT Bold" panose="020F0704030504030204" pitchFamily="34" charset="0"/>
              <a:cs typeface="Aharoni" panose="02010803020104030203" pitchFamily="2" charset="-79"/>
            </a:endParaRPr>
          </a:p>
          <a:p>
            <a:pPr marL="514350" lvl="0" indent="-514350" algn="just">
              <a:spcAft>
                <a:spcPts val="1200"/>
              </a:spcAft>
            </a:pPr>
            <a:endParaRPr lang="en-US" sz="2800" dirty="0" smtClean="0">
              <a:latin typeface="Arial Rounded MT Bold" panose="020F0704030504030204" pitchFamily="34" charset="0"/>
              <a:cs typeface="Aharoni" panose="02010803020104030203" pitchFamily="2" charset="-79"/>
            </a:endParaRP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28600"/>
            <a:ext cx="8763000" cy="646331"/>
          </a:xfrm>
          <a:prstGeom prst="rect">
            <a:avLst/>
          </a:prstGeom>
          <a:solidFill>
            <a:schemeClr val="accent1">
              <a:lumMod val="40000"/>
              <a:lumOff val="60000"/>
            </a:schemeClr>
          </a:solidFill>
        </p:spPr>
        <p:txBody>
          <a:bodyPr wrap="square" rtlCol="0">
            <a:spAutoFit/>
          </a:bodyPr>
          <a:lstStyle/>
          <a:p>
            <a:pPr algn="ctr"/>
            <a:r>
              <a:rPr lang="en-US" sz="3600" b="1" dirty="0" smtClean="0">
                <a:latin typeface="Arial Black" panose="020B0A04020102020204" pitchFamily="34" charset="0"/>
                <a:cs typeface="Aharoni" panose="02010803020104030203" pitchFamily="2" charset="-79"/>
              </a:rPr>
              <a:t>Linker</a:t>
            </a:r>
            <a:endParaRPr lang="en-US" sz="3600" b="1" dirty="0" smtClean="0">
              <a:latin typeface="Arial Black" panose="020B0A04020102020204" pitchFamily="34" charset="0"/>
              <a:cs typeface="Aharoni" panose="02010803020104030203" pitchFamily="2" charset="-79"/>
            </a:endParaRPr>
          </a:p>
        </p:txBody>
      </p:sp>
      <p:sp>
        <p:nvSpPr>
          <p:cNvPr id="5" name="TextBox 4"/>
          <p:cNvSpPr txBox="1"/>
          <p:nvPr/>
        </p:nvSpPr>
        <p:spPr>
          <a:xfrm>
            <a:off x="228600" y="914400"/>
            <a:ext cx="8686800" cy="5755422"/>
          </a:xfrm>
          <a:prstGeom prst="rect">
            <a:avLst/>
          </a:prstGeom>
          <a:noFill/>
        </p:spPr>
        <p:txBody>
          <a:bodyPr wrap="square" rtlCol="0">
            <a:spAutoFit/>
          </a:bodyPr>
          <a:lstStyle/>
          <a:p>
            <a:pPr algn="just">
              <a:spcAft>
                <a:spcPts val="1200"/>
              </a:spcAft>
            </a:pPr>
            <a:r>
              <a:rPr lang="en-US" sz="2600" dirty="0" smtClean="0">
                <a:latin typeface="Arial Rounded MT Bold" panose="020F0704030504030204" pitchFamily="34" charset="0"/>
                <a:cs typeface="Aharoni" panose="02010803020104030203" pitchFamily="2" charset="-79"/>
              </a:rPr>
              <a:t>In modular approach of software development, software consists of </a:t>
            </a:r>
            <a:r>
              <a:rPr lang="en-US" sz="2600" u="sng" dirty="0" smtClean="0">
                <a:latin typeface="Arial Rounded MT Bold" panose="020F0704030504030204" pitchFamily="34" charset="0"/>
                <a:cs typeface="Aharoni" panose="02010803020104030203" pitchFamily="2" charset="-79"/>
              </a:rPr>
              <a:t>multiple source program files</a:t>
            </a:r>
            <a:r>
              <a:rPr lang="en-US" sz="2600" dirty="0" smtClean="0">
                <a:latin typeface="Arial Rounded MT Bold" panose="020F0704030504030204" pitchFamily="34" charset="0"/>
                <a:cs typeface="Aharoni" panose="02010803020104030203" pitchFamily="2" charset="-79"/>
              </a:rPr>
              <a:t>. </a:t>
            </a:r>
            <a:endParaRPr lang="en-US" sz="2600" dirty="0" smtClean="0">
              <a:latin typeface="Arial Rounded MT Bold" panose="020F0704030504030204" pitchFamily="34" charset="0"/>
              <a:cs typeface="Aharoni" panose="02010803020104030203" pitchFamily="2" charset="-79"/>
            </a:endParaRPr>
          </a:p>
          <a:p>
            <a:pPr algn="just">
              <a:spcAft>
                <a:spcPts val="1200"/>
              </a:spcAft>
            </a:pPr>
            <a:r>
              <a:rPr lang="en-US" sz="2600" dirty="0" smtClean="0">
                <a:latin typeface="Arial Rounded MT Bold" panose="020F0704030504030204" pitchFamily="34" charset="0"/>
                <a:cs typeface="Aharoni" panose="02010803020104030203" pitchFamily="2" charset="-79"/>
              </a:rPr>
              <a:t>We can modify and compile each source program file independent of other source program files to create a corresponding </a:t>
            </a:r>
            <a:r>
              <a:rPr lang="en-US" sz="2600" u="sng" dirty="0" smtClean="0">
                <a:latin typeface="Arial Rounded MT Bold" panose="020F0704030504030204" pitchFamily="34" charset="0"/>
                <a:cs typeface="Aharoni" panose="02010803020104030203" pitchFamily="2" charset="-79"/>
              </a:rPr>
              <a:t>object program file</a:t>
            </a:r>
            <a:r>
              <a:rPr lang="en-US" sz="2600" dirty="0" smtClean="0">
                <a:latin typeface="Arial Rounded MT Bold" panose="020F0704030504030204" pitchFamily="34" charset="0"/>
                <a:cs typeface="Aharoni" panose="02010803020104030203" pitchFamily="2" charset="-79"/>
              </a:rPr>
              <a:t>. </a:t>
            </a:r>
            <a:endParaRPr lang="en-US" sz="2600" dirty="0" smtClean="0">
              <a:latin typeface="Arial Rounded MT Bold" panose="020F0704030504030204" pitchFamily="34" charset="0"/>
              <a:cs typeface="Aharoni" panose="02010803020104030203" pitchFamily="2" charset="-79"/>
            </a:endParaRPr>
          </a:p>
          <a:p>
            <a:pPr algn="just">
              <a:spcAft>
                <a:spcPts val="1200"/>
              </a:spcAft>
            </a:pPr>
            <a:r>
              <a:rPr lang="en-US" sz="2600" dirty="0" smtClean="0">
                <a:latin typeface="Arial Rounded MT Bold" panose="020F0704030504030204" pitchFamily="34" charset="0"/>
                <a:cs typeface="Aharoni" panose="02010803020104030203" pitchFamily="2" charset="-79"/>
              </a:rPr>
              <a:t>In this case we use a program called </a:t>
            </a:r>
            <a:r>
              <a:rPr lang="en-US" sz="2600" b="1" dirty="0" smtClean="0">
                <a:latin typeface="Arial Rounded MT Bold" panose="020F0704030504030204" pitchFamily="34" charset="0"/>
                <a:cs typeface="Aharoni" panose="02010803020104030203" pitchFamily="2" charset="-79"/>
              </a:rPr>
              <a:t>linker</a:t>
            </a:r>
            <a:r>
              <a:rPr lang="en-US" sz="2600" dirty="0" smtClean="0">
                <a:latin typeface="Arial Rounded MT Bold" panose="020F0704030504030204" pitchFamily="34" charset="0"/>
                <a:cs typeface="Aharoni" panose="02010803020104030203" pitchFamily="2" charset="-79"/>
              </a:rPr>
              <a:t> to </a:t>
            </a:r>
            <a:r>
              <a:rPr lang="en-US" sz="2600" u="sng" dirty="0" smtClean="0">
                <a:latin typeface="Arial Rounded MT Bold" panose="020F0704030504030204" pitchFamily="34" charset="0"/>
                <a:cs typeface="Aharoni" panose="02010803020104030203" pitchFamily="2" charset="-79"/>
              </a:rPr>
              <a:t>combine all object program files </a:t>
            </a:r>
            <a:r>
              <a:rPr lang="en-US" sz="2600" dirty="0" smtClean="0">
                <a:latin typeface="Arial Rounded MT Bold" panose="020F0704030504030204" pitchFamily="34" charset="0"/>
                <a:cs typeface="Aharoni" panose="02010803020104030203" pitchFamily="2" charset="-79"/>
              </a:rPr>
              <a:t>(modules) of the software and to convert them into a final executable program, which is sometimes called load module. </a:t>
            </a:r>
            <a:endParaRPr lang="en-US" sz="2600" dirty="0" smtClean="0">
              <a:latin typeface="Arial Rounded MT Bold" panose="020F0704030504030204" pitchFamily="34" charset="0"/>
              <a:cs typeface="Aharoni" panose="02010803020104030203" pitchFamily="2" charset="-79"/>
            </a:endParaRPr>
          </a:p>
          <a:p>
            <a:pPr algn="just">
              <a:spcAft>
                <a:spcPts val="1200"/>
              </a:spcAft>
            </a:pPr>
            <a:r>
              <a:rPr lang="en-US" sz="2600" dirty="0" smtClean="0">
                <a:latin typeface="Arial Rounded MT Bold" panose="020F0704030504030204" pitchFamily="34" charset="0"/>
                <a:cs typeface="Aharoni" panose="02010803020104030203" pitchFamily="2" charset="-79"/>
              </a:rPr>
              <a:t>Thus a linker is software that takes multiple object program files (modules) of some software and fits them together to assemble them into the software’s final executable form.</a:t>
            </a:r>
            <a:endParaRPr lang="en-US" sz="2800" dirty="0" smtClean="0">
              <a:latin typeface="Arial Rounded MT Bold" panose="020F0704030504030204" pitchFamily="34" charset="0"/>
              <a:cs typeface="Aharoni" panose="02010803020104030203" pitchFamily="2" charset="-79"/>
            </a:endParaRP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28600"/>
            <a:ext cx="8763000" cy="646331"/>
          </a:xfrm>
          <a:prstGeom prst="rect">
            <a:avLst/>
          </a:prstGeom>
          <a:solidFill>
            <a:schemeClr val="accent1">
              <a:lumMod val="40000"/>
              <a:lumOff val="60000"/>
            </a:schemeClr>
          </a:solidFill>
        </p:spPr>
        <p:txBody>
          <a:bodyPr wrap="square" rtlCol="0">
            <a:spAutoFit/>
          </a:bodyPr>
          <a:lstStyle/>
          <a:p>
            <a:pPr algn="ctr"/>
            <a:r>
              <a:rPr lang="en-US" sz="3600" b="1" dirty="0" smtClean="0">
                <a:latin typeface="Arial Black" panose="020B0A04020102020204" pitchFamily="34" charset="0"/>
                <a:cs typeface="Aharoni" panose="02010803020104030203" pitchFamily="2" charset="-79"/>
              </a:rPr>
              <a:t>Interpreter</a:t>
            </a:r>
            <a:endParaRPr lang="en-US" sz="3600" b="1" dirty="0" smtClean="0">
              <a:latin typeface="Arial Black" panose="020B0A04020102020204" pitchFamily="34" charset="0"/>
              <a:cs typeface="Aharoni" panose="02010803020104030203" pitchFamily="2" charset="-79"/>
            </a:endParaRPr>
          </a:p>
        </p:txBody>
      </p:sp>
      <p:sp>
        <p:nvSpPr>
          <p:cNvPr id="5" name="TextBox 4"/>
          <p:cNvSpPr txBox="1"/>
          <p:nvPr/>
        </p:nvSpPr>
        <p:spPr>
          <a:xfrm>
            <a:off x="228600" y="914400"/>
            <a:ext cx="8686800" cy="5847755"/>
          </a:xfrm>
          <a:prstGeom prst="rect">
            <a:avLst/>
          </a:prstGeom>
          <a:noFill/>
        </p:spPr>
        <p:txBody>
          <a:bodyPr wrap="square" rtlCol="0">
            <a:spAutoFit/>
          </a:bodyPr>
          <a:lstStyle/>
          <a:p>
            <a:pPr algn="just">
              <a:spcAft>
                <a:spcPts val="1200"/>
              </a:spcAft>
            </a:pPr>
            <a:r>
              <a:rPr lang="en-US" sz="2600" dirty="0" smtClean="0">
                <a:latin typeface="Arial Rounded MT Bold" panose="020F0704030504030204" pitchFamily="34" charset="0"/>
                <a:cs typeface="Aharoni" panose="02010803020104030203" pitchFamily="2" charset="-79"/>
              </a:rPr>
              <a:t>Interpreter is another type of translator used to translate </a:t>
            </a:r>
            <a:r>
              <a:rPr lang="en-US" sz="2600" u="sng" dirty="0" smtClean="0">
                <a:latin typeface="Arial Rounded MT Bold" panose="020F0704030504030204" pitchFamily="34" charset="0"/>
                <a:cs typeface="Aharoni" panose="02010803020104030203" pitchFamily="2" charset="-79"/>
              </a:rPr>
              <a:t>a high-level language program into its equivalent machine language program</a:t>
            </a:r>
            <a:r>
              <a:rPr lang="en-US" sz="2600" dirty="0" smtClean="0">
                <a:latin typeface="Arial Rounded MT Bold" panose="020F0704030504030204" pitchFamily="34" charset="0"/>
                <a:cs typeface="Aharoni" panose="02010803020104030203" pitchFamily="2" charset="-79"/>
              </a:rPr>
              <a:t>. It takes one statement of the high-level language program, translates it into machine language instruction, and then executes the resulting machine language instructions immediately. </a:t>
            </a:r>
            <a:endParaRPr lang="en-US" sz="2600" dirty="0" smtClean="0">
              <a:latin typeface="Arial Rounded MT Bold" panose="020F0704030504030204" pitchFamily="34" charset="0"/>
              <a:cs typeface="Aharoni" panose="02010803020104030203" pitchFamily="2" charset="-79"/>
            </a:endParaRPr>
          </a:p>
          <a:p>
            <a:pPr algn="just">
              <a:spcAft>
                <a:spcPts val="1200"/>
              </a:spcAft>
            </a:pPr>
            <a:r>
              <a:rPr lang="en-US" sz="2600" dirty="0" smtClean="0">
                <a:latin typeface="Arial Rounded MT Bold" panose="020F0704030504030204" pitchFamily="34" charset="0"/>
                <a:cs typeface="Aharoni" panose="02010803020104030203" pitchFamily="2" charset="-79"/>
              </a:rPr>
              <a:t>Thus while the high-level program is being executed, the Interpreter </a:t>
            </a:r>
            <a:r>
              <a:rPr lang="en-US" sz="2600" u="sng" dirty="0" smtClean="0">
                <a:latin typeface="Arial Rounded MT Bold" panose="020F0704030504030204" pitchFamily="34" charset="0"/>
                <a:cs typeface="Aharoni" panose="02010803020104030203" pitchFamily="2" charset="-79"/>
              </a:rPr>
              <a:t>translates it line-by-line into low-level machine code and executes it, until the execution of the whole program is finished.</a:t>
            </a:r>
            <a:r>
              <a:rPr lang="en-US" sz="2600" dirty="0" smtClean="0">
                <a:latin typeface="Arial Rounded MT Bold" panose="020F0704030504030204" pitchFamily="34" charset="0"/>
                <a:cs typeface="Aharoni" panose="02010803020104030203" pitchFamily="2" charset="-79"/>
              </a:rPr>
              <a:t> In this case, no separate executable object module is created and the source program is required every time during execution. </a:t>
            </a:r>
            <a:endParaRPr lang="en-US" sz="2800" dirty="0" smtClean="0">
              <a:latin typeface="Arial Rounded MT Bold" panose="020F0704030504030204" pitchFamily="34" charset="0"/>
              <a:cs typeface="Aharoni" panose="02010803020104030203" pitchFamily="2" charset="-79"/>
            </a:endParaRP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28600"/>
            <a:ext cx="8763000" cy="492443"/>
          </a:xfrm>
          <a:prstGeom prst="rect">
            <a:avLst/>
          </a:prstGeom>
          <a:solidFill>
            <a:schemeClr val="accent1">
              <a:lumMod val="40000"/>
              <a:lumOff val="60000"/>
            </a:schemeClr>
          </a:solidFill>
        </p:spPr>
        <p:txBody>
          <a:bodyPr wrap="square" rtlCol="0">
            <a:spAutoFit/>
          </a:bodyPr>
          <a:lstStyle/>
          <a:p>
            <a:pPr algn="ctr"/>
            <a:r>
              <a:rPr lang="en-US" sz="2600" b="1" dirty="0" smtClean="0">
                <a:latin typeface="Arial Black" panose="020B0A04020102020204" pitchFamily="34" charset="0"/>
                <a:cs typeface="Aharoni" panose="02010803020104030203" pitchFamily="2" charset="-79"/>
              </a:rPr>
              <a:t>Difference between Compiler and Interpreter</a:t>
            </a:r>
            <a:endParaRPr lang="en-US" sz="2600" b="1" dirty="0" smtClean="0">
              <a:latin typeface="Arial Black" panose="020B0A04020102020204" pitchFamily="34" charset="0"/>
              <a:cs typeface="Aharoni" panose="02010803020104030203" pitchFamily="2" charset="-79"/>
            </a:endParaRPr>
          </a:p>
        </p:txBody>
      </p:sp>
      <p:graphicFrame>
        <p:nvGraphicFramePr>
          <p:cNvPr id="6" name="Table 5"/>
          <p:cNvGraphicFramePr>
            <a:graphicFrameLocks noGrp="1"/>
          </p:cNvGraphicFramePr>
          <p:nvPr/>
        </p:nvGraphicFramePr>
        <p:xfrm>
          <a:off x="228600" y="762000"/>
          <a:ext cx="8686800" cy="6007293"/>
        </p:xfrm>
        <a:graphic>
          <a:graphicData uri="http://schemas.openxmlformats.org/drawingml/2006/table">
            <a:tbl>
              <a:tblPr/>
              <a:tblGrid>
                <a:gridCol w="4343400"/>
                <a:gridCol w="4343400"/>
              </a:tblGrid>
              <a:tr h="533401">
                <a:tc>
                  <a:txBody>
                    <a:bodyPr/>
                    <a:lstStyle/>
                    <a:p>
                      <a:pPr marL="0" marR="0" algn="ctr">
                        <a:lnSpc>
                          <a:spcPct val="115000"/>
                        </a:lnSpc>
                        <a:spcBef>
                          <a:spcPts val="0"/>
                        </a:spcBef>
                        <a:spcAft>
                          <a:spcPts val="0"/>
                        </a:spcAft>
                      </a:pPr>
                      <a:r>
                        <a:rPr lang="en-US" sz="2800" b="1" dirty="0">
                          <a:latin typeface="Calibri" panose="020F0502020204030204"/>
                          <a:ea typeface="Times New Roman" panose="02020603050405020304"/>
                          <a:cs typeface="Times New Roman" panose="02020603050405020304"/>
                        </a:rPr>
                        <a:t>Compiler</a:t>
                      </a:r>
                      <a:endParaRPr lang="en-US" sz="2400" dirty="0">
                        <a:latin typeface="Calibri" panose="020F0502020204030204"/>
                        <a:ea typeface="Times New Roman" panose="020206030504050203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b="1" dirty="0">
                          <a:latin typeface="Calibri" panose="020F0502020204030204"/>
                          <a:ea typeface="Times New Roman" panose="02020603050405020304"/>
                          <a:cs typeface="Times New Roman" panose="02020603050405020304"/>
                        </a:rPr>
                        <a:t>Interpreter</a:t>
                      </a:r>
                      <a:endParaRPr lang="en-US" sz="2400" dirty="0">
                        <a:latin typeface="Calibri" panose="020F0502020204030204"/>
                        <a:ea typeface="Times New Roman" panose="020206030504050203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00399">
                <a:tc>
                  <a:txBody>
                    <a:bodyPr/>
                    <a:lstStyle/>
                    <a:p>
                      <a:pPr marL="342900" marR="0" lvl="0" indent="-342900" algn="just">
                        <a:lnSpc>
                          <a:spcPct val="115000"/>
                        </a:lnSpc>
                        <a:spcBef>
                          <a:spcPts val="0"/>
                        </a:spcBef>
                        <a:spcAft>
                          <a:spcPts val="0"/>
                        </a:spcAft>
                        <a:buFont typeface="+mj-lt"/>
                        <a:buAutoNum type="arabicPeriod"/>
                      </a:pPr>
                      <a:r>
                        <a:rPr lang="en-US" sz="2400" b="1" dirty="0">
                          <a:latin typeface="Calibri" panose="020F0502020204030204"/>
                          <a:ea typeface="Times New Roman" panose="02020603050405020304"/>
                          <a:cs typeface="Times New Roman" panose="02020603050405020304"/>
                        </a:rPr>
                        <a:t>A compiler is a translator program which translates the high-level program into machine level code directly, before execution, into a separate object module which can be executed. </a:t>
                      </a:r>
                      <a:endParaRPr lang="en-US" sz="2400" b="1" dirty="0">
                        <a:latin typeface="Calibri" panose="020F0502020204030204"/>
                        <a:ea typeface="Times New Roman" panose="020206030504050203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gn="just">
                        <a:lnSpc>
                          <a:spcPct val="115000"/>
                        </a:lnSpc>
                        <a:spcBef>
                          <a:spcPts val="0"/>
                        </a:spcBef>
                        <a:spcAft>
                          <a:spcPts val="0"/>
                        </a:spcAft>
                        <a:buFont typeface="+mj-lt"/>
                        <a:buAutoNum type="arabicPeriod"/>
                      </a:pPr>
                      <a:r>
                        <a:rPr lang="en-US" sz="2400" b="1" dirty="0">
                          <a:latin typeface="Calibri" panose="020F0502020204030204"/>
                          <a:ea typeface="Times New Roman" panose="02020603050405020304"/>
                          <a:cs typeface="Times New Roman" panose="02020603050405020304"/>
                        </a:rPr>
                        <a:t>The Interpreter is also a translator program, which translates the high-level language code line by line into executable machine code and is executed, and continues this till the whole program is executed.</a:t>
                      </a:r>
                      <a:endParaRPr lang="en-US" sz="2400" b="1" dirty="0">
                        <a:latin typeface="Calibri" panose="020F0502020204030204"/>
                        <a:ea typeface="Times New Roman" panose="020206030504050203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33601">
                <a:tc>
                  <a:txBody>
                    <a:bodyPr/>
                    <a:lstStyle/>
                    <a:p>
                      <a:pPr marL="342900" marR="0" lvl="0" indent="-342900" algn="just">
                        <a:lnSpc>
                          <a:spcPct val="115000"/>
                        </a:lnSpc>
                        <a:spcBef>
                          <a:spcPts val="0"/>
                        </a:spcBef>
                        <a:spcAft>
                          <a:spcPts val="0"/>
                        </a:spcAft>
                        <a:buFont typeface="+mj-lt"/>
                        <a:buNone/>
                      </a:pPr>
                      <a:r>
                        <a:rPr lang="en-US" sz="2400" b="1" dirty="0" smtClean="0">
                          <a:latin typeface="Calibri" panose="020F0502020204030204"/>
                          <a:ea typeface="Times New Roman" panose="02020603050405020304"/>
                          <a:cs typeface="Times New Roman" panose="02020603050405020304"/>
                        </a:rPr>
                        <a:t>2. A </a:t>
                      </a:r>
                      <a:r>
                        <a:rPr lang="en-US" sz="2400" b="1" dirty="0">
                          <a:latin typeface="Calibri" panose="020F0502020204030204"/>
                          <a:ea typeface="Times New Roman" panose="02020603050405020304"/>
                          <a:cs typeface="Times New Roman" panose="02020603050405020304"/>
                        </a:rPr>
                        <a:t>separate object module is created, which after linking with other object modules, can be executed. The source file is no more required here.</a:t>
                      </a:r>
                      <a:endParaRPr lang="en-US" sz="2400" b="1" dirty="0">
                        <a:latin typeface="Calibri" panose="020F0502020204030204"/>
                        <a:ea typeface="Times New Roman" panose="020206030504050203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gn="just">
                        <a:lnSpc>
                          <a:spcPct val="115000"/>
                        </a:lnSpc>
                        <a:spcBef>
                          <a:spcPts val="0"/>
                        </a:spcBef>
                        <a:spcAft>
                          <a:spcPts val="0"/>
                        </a:spcAft>
                        <a:buFont typeface="+mj-lt"/>
                        <a:buNone/>
                      </a:pPr>
                      <a:r>
                        <a:rPr lang="en-US" sz="2400" b="1" dirty="0" smtClean="0">
                          <a:latin typeface="Calibri" panose="020F0502020204030204"/>
                          <a:ea typeface="Times New Roman" panose="02020603050405020304"/>
                          <a:cs typeface="Times New Roman" panose="02020603050405020304"/>
                        </a:rPr>
                        <a:t>2. The </a:t>
                      </a:r>
                      <a:r>
                        <a:rPr lang="en-US" sz="2400" b="1" dirty="0">
                          <a:latin typeface="Calibri" panose="020F0502020204030204"/>
                          <a:ea typeface="Times New Roman" panose="02020603050405020304"/>
                          <a:cs typeface="Times New Roman" panose="02020603050405020304"/>
                        </a:rPr>
                        <a:t>source file is required every time the program needs to be executed, because no separate object files are created. </a:t>
                      </a:r>
                      <a:endParaRPr lang="en-US" sz="2400" b="1" dirty="0">
                        <a:latin typeface="Calibri" panose="020F0502020204030204"/>
                        <a:ea typeface="Times New Roman" panose="020206030504050203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28600"/>
            <a:ext cx="8763000" cy="492443"/>
          </a:xfrm>
          <a:prstGeom prst="rect">
            <a:avLst/>
          </a:prstGeom>
          <a:solidFill>
            <a:schemeClr val="accent1">
              <a:lumMod val="40000"/>
              <a:lumOff val="60000"/>
            </a:schemeClr>
          </a:solidFill>
        </p:spPr>
        <p:txBody>
          <a:bodyPr wrap="square" rtlCol="0">
            <a:spAutoFit/>
          </a:bodyPr>
          <a:lstStyle/>
          <a:p>
            <a:pPr algn="ctr"/>
            <a:r>
              <a:rPr lang="en-US" sz="2600" b="1" dirty="0" smtClean="0">
                <a:latin typeface="Arial Black" panose="020B0A04020102020204" pitchFamily="34" charset="0"/>
                <a:cs typeface="Aharoni" panose="02010803020104030203" pitchFamily="2" charset="-79"/>
              </a:rPr>
              <a:t>Difference between Compiler and Interpreter</a:t>
            </a:r>
            <a:endParaRPr lang="en-US" sz="2600" b="1" dirty="0" smtClean="0">
              <a:latin typeface="Arial Black" panose="020B0A04020102020204" pitchFamily="34" charset="0"/>
              <a:cs typeface="Aharoni" panose="02010803020104030203" pitchFamily="2" charset="-79"/>
            </a:endParaRPr>
          </a:p>
        </p:txBody>
      </p:sp>
      <p:graphicFrame>
        <p:nvGraphicFramePr>
          <p:cNvPr id="5" name="Table 4"/>
          <p:cNvGraphicFramePr>
            <a:graphicFrameLocks noGrp="1"/>
          </p:cNvGraphicFramePr>
          <p:nvPr/>
        </p:nvGraphicFramePr>
        <p:xfrm>
          <a:off x="304800" y="838201"/>
          <a:ext cx="8610600" cy="4603904"/>
        </p:xfrm>
        <a:graphic>
          <a:graphicData uri="http://schemas.openxmlformats.org/drawingml/2006/table">
            <a:tbl>
              <a:tblPr/>
              <a:tblGrid>
                <a:gridCol w="4305300"/>
                <a:gridCol w="4305300"/>
              </a:tblGrid>
              <a:tr h="631371">
                <a:tc>
                  <a:txBody>
                    <a:bodyPr/>
                    <a:lstStyle/>
                    <a:p>
                      <a:pPr marL="0" marR="0" algn="ctr">
                        <a:lnSpc>
                          <a:spcPct val="115000"/>
                        </a:lnSpc>
                        <a:spcBef>
                          <a:spcPts val="0"/>
                        </a:spcBef>
                        <a:spcAft>
                          <a:spcPts val="0"/>
                        </a:spcAft>
                      </a:pPr>
                      <a:r>
                        <a:rPr lang="en-US" sz="2800" b="1" dirty="0">
                          <a:latin typeface="Calibri" panose="020F0502020204030204"/>
                          <a:ea typeface="Times New Roman" panose="02020603050405020304"/>
                          <a:cs typeface="Times New Roman" panose="02020603050405020304"/>
                        </a:rPr>
                        <a:t>Compiler</a:t>
                      </a:r>
                      <a:endParaRPr lang="en-US" sz="2400" b="1" dirty="0">
                        <a:latin typeface="Calibri" panose="020F0502020204030204"/>
                        <a:ea typeface="Times New Roman" panose="020206030504050203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b="1" dirty="0">
                          <a:latin typeface="Calibri" panose="020F0502020204030204"/>
                          <a:ea typeface="Times New Roman" panose="02020603050405020304"/>
                          <a:cs typeface="Times New Roman" panose="02020603050405020304"/>
                        </a:rPr>
                        <a:t>Interpreter</a:t>
                      </a:r>
                      <a:endParaRPr lang="en-US" sz="2400" b="1" dirty="0">
                        <a:latin typeface="Calibri" panose="020F0502020204030204"/>
                        <a:ea typeface="Times New Roman" panose="020206030504050203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4114">
                <a:tc>
                  <a:txBody>
                    <a:bodyPr/>
                    <a:lstStyle/>
                    <a:p>
                      <a:pPr marL="342900" marR="0" lvl="0" indent="-342900" algn="just">
                        <a:lnSpc>
                          <a:spcPct val="115000"/>
                        </a:lnSpc>
                        <a:spcBef>
                          <a:spcPts val="0"/>
                        </a:spcBef>
                        <a:spcAft>
                          <a:spcPts val="0"/>
                        </a:spcAft>
                        <a:buFont typeface="+mj-lt"/>
                        <a:buNone/>
                      </a:pPr>
                      <a:r>
                        <a:rPr lang="en-US" sz="2400" b="1" dirty="0" smtClean="0">
                          <a:latin typeface="Calibri" panose="020F0502020204030204"/>
                          <a:ea typeface="Times New Roman" panose="02020603050405020304"/>
                          <a:cs typeface="Times New Roman" panose="02020603050405020304"/>
                        </a:rPr>
                        <a:t>3. The </a:t>
                      </a:r>
                      <a:r>
                        <a:rPr lang="en-US" sz="2400" b="1" dirty="0">
                          <a:latin typeface="Calibri" panose="020F0502020204030204"/>
                          <a:ea typeface="Times New Roman" panose="02020603050405020304"/>
                          <a:cs typeface="Times New Roman" panose="02020603050405020304"/>
                        </a:rPr>
                        <a:t>compiler forces the programmer to make the correction of errors before the compiled executable file is created.</a:t>
                      </a:r>
                      <a:endParaRPr lang="en-US" sz="2000" b="1" dirty="0">
                        <a:latin typeface="Calibri" panose="020F0502020204030204"/>
                        <a:ea typeface="Times New Roman" panose="020206030504050203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gn="just">
                        <a:lnSpc>
                          <a:spcPct val="115000"/>
                        </a:lnSpc>
                        <a:spcBef>
                          <a:spcPts val="0"/>
                        </a:spcBef>
                        <a:spcAft>
                          <a:spcPts val="0"/>
                        </a:spcAft>
                        <a:buFont typeface="+mj-lt"/>
                        <a:buNone/>
                      </a:pPr>
                      <a:r>
                        <a:rPr lang="en-US" sz="2400" b="1" dirty="0" smtClean="0">
                          <a:latin typeface="Calibri" panose="020F0502020204030204"/>
                          <a:ea typeface="Times New Roman" panose="02020603050405020304"/>
                          <a:cs typeface="Times New Roman" panose="02020603050405020304"/>
                        </a:rPr>
                        <a:t>3. The </a:t>
                      </a:r>
                      <a:r>
                        <a:rPr lang="en-US" sz="2400" b="1" dirty="0">
                          <a:latin typeface="Calibri" panose="020F0502020204030204"/>
                          <a:ea typeface="Times New Roman" panose="02020603050405020304"/>
                          <a:cs typeface="Times New Roman" panose="02020603050405020304"/>
                        </a:rPr>
                        <a:t>interpreter allows programmers to make corrections in their programs during execution.</a:t>
                      </a:r>
                      <a:endParaRPr lang="en-US" sz="2000" b="1" dirty="0">
                        <a:latin typeface="Calibri" panose="020F0502020204030204"/>
                        <a:ea typeface="Times New Roman" panose="020206030504050203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4114">
                <a:tc>
                  <a:txBody>
                    <a:bodyPr/>
                    <a:lstStyle/>
                    <a:p>
                      <a:pPr marL="342900" marR="0" lvl="0" indent="-342900" algn="just">
                        <a:lnSpc>
                          <a:spcPct val="115000"/>
                        </a:lnSpc>
                        <a:spcBef>
                          <a:spcPts val="0"/>
                        </a:spcBef>
                        <a:spcAft>
                          <a:spcPts val="0"/>
                        </a:spcAft>
                        <a:buFont typeface="+mj-lt"/>
                        <a:buNone/>
                      </a:pPr>
                      <a:r>
                        <a:rPr lang="en-US" sz="2400" b="1" dirty="0" smtClean="0">
                          <a:latin typeface="Calibri" panose="020F0502020204030204"/>
                          <a:ea typeface="Times New Roman" panose="02020603050405020304"/>
                          <a:cs typeface="Times New Roman" panose="02020603050405020304"/>
                        </a:rPr>
                        <a:t>4. Compilers </a:t>
                      </a:r>
                      <a:r>
                        <a:rPr lang="en-US" sz="2400" b="1" dirty="0">
                          <a:latin typeface="Calibri" panose="020F0502020204030204"/>
                          <a:ea typeface="Times New Roman" panose="02020603050405020304"/>
                          <a:cs typeface="Times New Roman" panose="02020603050405020304"/>
                        </a:rPr>
                        <a:t>are much faster than the interpreted program</a:t>
                      </a:r>
                      <a:endParaRPr lang="en-US" sz="2000" b="1" dirty="0">
                        <a:latin typeface="Calibri" panose="020F0502020204030204"/>
                        <a:ea typeface="Times New Roman" panose="020206030504050203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gn="just">
                        <a:lnSpc>
                          <a:spcPct val="115000"/>
                        </a:lnSpc>
                        <a:spcBef>
                          <a:spcPts val="0"/>
                        </a:spcBef>
                        <a:spcAft>
                          <a:spcPts val="0"/>
                        </a:spcAft>
                        <a:buFont typeface="+mj-lt"/>
                        <a:buNone/>
                      </a:pPr>
                      <a:r>
                        <a:rPr lang="en-US" sz="2400" b="1" dirty="0" smtClean="0">
                          <a:latin typeface="Calibri" panose="020F0502020204030204"/>
                          <a:ea typeface="Times New Roman" panose="02020603050405020304"/>
                          <a:cs typeface="Times New Roman" panose="02020603050405020304"/>
                        </a:rPr>
                        <a:t>4. Interpreters </a:t>
                      </a:r>
                      <a:r>
                        <a:rPr lang="en-US" sz="2400" b="1" dirty="0">
                          <a:latin typeface="Calibri" panose="020F0502020204030204"/>
                          <a:ea typeface="Times New Roman" panose="02020603050405020304"/>
                          <a:cs typeface="Times New Roman" panose="02020603050405020304"/>
                        </a:rPr>
                        <a:t>are much slower than compilers when running a finished program.</a:t>
                      </a:r>
                      <a:endParaRPr lang="en-US" sz="2000" b="1" dirty="0">
                        <a:latin typeface="Calibri" panose="020F0502020204030204"/>
                        <a:ea typeface="Times New Roman" panose="020206030504050203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28600"/>
            <a:ext cx="8763000" cy="646331"/>
          </a:xfrm>
          <a:prstGeom prst="rect">
            <a:avLst/>
          </a:prstGeom>
          <a:solidFill>
            <a:schemeClr val="accent1">
              <a:lumMod val="40000"/>
              <a:lumOff val="60000"/>
            </a:schemeClr>
          </a:solidFill>
        </p:spPr>
        <p:txBody>
          <a:bodyPr wrap="square" rtlCol="0">
            <a:spAutoFit/>
          </a:bodyPr>
          <a:lstStyle/>
          <a:p>
            <a:pPr algn="ctr"/>
            <a:r>
              <a:rPr lang="en-US" sz="3600" b="1" dirty="0" smtClean="0">
                <a:latin typeface="Arial Black" panose="020B0A04020102020204" pitchFamily="34" charset="0"/>
                <a:cs typeface="Aharoni" panose="02010803020104030203" pitchFamily="2" charset="-79"/>
              </a:rPr>
              <a:t>Object-Oriented Concepts</a:t>
            </a:r>
            <a:endParaRPr lang="en-US" sz="3600" b="1" dirty="0" smtClean="0">
              <a:latin typeface="Arial Black" panose="020B0A04020102020204" pitchFamily="34" charset="0"/>
              <a:cs typeface="Aharoni" panose="02010803020104030203" pitchFamily="2" charset="-79"/>
            </a:endParaRPr>
          </a:p>
        </p:txBody>
      </p:sp>
      <p:sp>
        <p:nvSpPr>
          <p:cNvPr id="5" name="TextBox 4"/>
          <p:cNvSpPr txBox="1"/>
          <p:nvPr/>
        </p:nvSpPr>
        <p:spPr>
          <a:xfrm>
            <a:off x="228600" y="914400"/>
            <a:ext cx="8686800" cy="5755422"/>
          </a:xfrm>
          <a:prstGeom prst="rect">
            <a:avLst/>
          </a:prstGeom>
          <a:noFill/>
        </p:spPr>
        <p:txBody>
          <a:bodyPr wrap="square" rtlCol="0">
            <a:spAutoFit/>
          </a:bodyPr>
          <a:lstStyle/>
          <a:p>
            <a:pPr algn="just">
              <a:spcAft>
                <a:spcPts val="1800"/>
              </a:spcAft>
            </a:pPr>
            <a:r>
              <a:rPr lang="en-US" sz="2600" dirty="0" smtClean="0">
                <a:latin typeface="Arial Rounded MT Bold" panose="020F0704030504030204" pitchFamily="34" charset="0"/>
                <a:cs typeface="Aharoni" panose="02010803020104030203" pitchFamily="2" charset="-79"/>
              </a:rPr>
              <a:t>Since the invention of the computers, many programming approaches have been tried such as procedural programming, modular programming, structural programming etc. The primary motivation in each case has been the concern to handle the increasing complexity of programs that are reliable and maintainable.</a:t>
            </a:r>
            <a:endParaRPr lang="en-US" sz="2600" dirty="0" smtClean="0">
              <a:latin typeface="Arial Rounded MT Bold" panose="020F0704030504030204" pitchFamily="34" charset="0"/>
              <a:cs typeface="Aharoni" panose="02010803020104030203" pitchFamily="2" charset="-79"/>
            </a:endParaRPr>
          </a:p>
          <a:p>
            <a:pPr algn="just">
              <a:spcAft>
                <a:spcPts val="1800"/>
              </a:spcAft>
            </a:pPr>
            <a:r>
              <a:rPr lang="en-US" sz="2600" b="1" dirty="0" smtClean="0">
                <a:latin typeface="Arial Rounded MT Bold" panose="020F0704030504030204" pitchFamily="34" charset="0"/>
                <a:cs typeface="Aharoni" panose="02010803020104030203" pitchFamily="2" charset="-79"/>
              </a:rPr>
              <a:t>Procedural Programming</a:t>
            </a:r>
            <a:endParaRPr lang="en-US" sz="2600" b="1" dirty="0" smtClean="0">
              <a:latin typeface="Arial Rounded MT Bold" panose="020F0704030504030204" pitchFamily="34" charset="0"/>
              <a:cs typeface="Aharoni" panose="02010803020104030203" pitchFamily="2" charset="-79"/>
            </a:endParaRPr>
          </a:p>
          <a:p>
            <a:pPr algn="just">
              <a:spcAft>
                <a:spcPts val="1800"/>
              </a:spcAft>
            </a:pPr>
            <a:r>
              <a:rPr lang="en-US" sz="2600" dirty="0" smtClean="0">
                <a:latin typeface="Arial Rounded MT Bold" panose="020F0704030504030204" pitchFamily="34" charset="0"/>
                <a:cs typeface="Aharoni" panose="02010803020104030203" pitchFamily="2" charset="-79"/>
              </a:rPr>
              <a:t>A program in procedural language is a list of instructions where each statement tells the computer to do something. The focus is on the processing, the algorithm needed to perform the desired computation.  </a:t>
            </a:r>
            <a:endParaRPr lang="en-US" sz="2800" dirty="0" smtClean="0">
              <a:latin typeface="Arial Rounded MT Bold" panose="020F0704030504030204" pitchFamily="34" charset="0"/>
              <a:cs typeface="Aharoni" panose="02010803020104030203" pitchFamily="2" charset="-79"/>
            </a:endParaRP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28600"/>
            <a:ext cx="8763000" cy="646331"/>
          </a:xfrm>
          <a:prstGeom prst="rect">
            <a:avLst/>
          </a:prstGeom>
          <a:solidFill>
            <a:schemeClr val="accent1">
              <a:lumMod val="40000"/>
              <a:lumOff val="60000"/>
            </a:schemeClr>
          </a:solidFill>
        </p:spPr>
        <p:txBody>
          <a:bodyPr wrap="square" rtlCol="0">
            <a:spAutoFit/>
          </a:bodyPr>
          <a:lstStyle/>
          <a:p>
            <a:pPr algn="ctr"/>
            <a:r>
              <a:rPr lang="en-US" sz="3600" b="1" dirty="0" smtClean="0">
                <a:latin typeface="Arial Black" panose="020B0A04020102020204" pitchFamily="34" charset="0"/>
                <a:cs typeface="Aharoni" panose="02010803020104030203" pitchFamily="2" charset="-79"/>
              </a:rPr>
              <a:t>Object-Oriented Concepts</a:t>
            </a:r>
            <a:endParaRPr lang="en-US" sz="3600" b="1" dirty="0" smtClean="0">
              <a:latin typeface="Arial Black" panose="020B0A04020102020204" pitchFamily="34" charset="0"/>
              <a:cs typeface="Aharoni" panose="02010803020104030203" pitchFamily="2" charset="-79"/>
            </a:endParaRPr>
          </a:p>
        </p:txBody>
      </p:sp>
      <p:sp>
        <p:nvSpPr>
          <p:cNvPr id="5" name="TextBox 4"/>
          <p:cNvSpPr txBox="1"/>
          <p:nvPr/>
        </p:nvSpPr>
        <p:spPr>
          <a:xfrm>
            <a:off x="228600" y="914400"/>
            <a:ext cx="8686800" cy="3354765"/>
          </a:xfrm>
          <a:prstGeom prst="rect">
            <a:avLst/>
          </a:prstGeom>
          <a:noFill/>
        </p:spPr>
        <p:txBody>
          <a:bodyPr wrap="square" rtlCol="0">
            <a:spAutoFit/>
          </a:bodyPr>
          <a:lstStyle/>
          <a:p>
            <a:pPr algn="just">
              <a:spcAft>
                <a:spcPts val="1800"/>
              </a:spcAft>
            </a:pPr>
            <a:r>
              <a:rPr lang="en-US" sz="2600" b="1" dirty="0" smtClean="0">
                <a:latin typeface="Arial Rounded MT Bold" panose="020F0704030504030204" pitchFamily="34" charset="0"/>
                <a:cs typeface="Aharoni" panose="02010803020104030203" pitchFamily="2" charset="-79"/>
              </a:rPr>
              <a:t>Procedural Programming Continued…</a:t>
            </a:r>
            <a:endParaRPr lang="en-US" sz="2600" b="1" dirty="0" smtClean="0">
              <a:latin typeface="Arial Rounded MT Bold" panose="020F0704030504030204" pitchFamily="34" charset="0"/>
              <a:cs typeface="Aharoni" panose="02010803020104030203" pitchFamily="2" charset="-79"/>
            </a:endParaRPr>
          </a:p>
          <a:p>
            <a:pPr algn="just">
              <a:spcAft>
                <a:spcPts val="1800"/>
              </a:spcAft>
            </a:pPr>
            <a:r>
              <a:rPr lang="en-US" sz="2600" dirty="0" smtClean="0">
                <a:latin typeface="Arial Rounded MT Bold" panose="020F0704030504030204" pitchFamily="34" charset="0"/>
                <a:cs typeface="Aharoni" panose="02010803020104030203" pitchFamily="2" charset="-79"/>
              </a:rPr>
              <a:t>Languages support this paradigm by providing facilities for passing arguments to functions and returning values from functions.</a:t>
            </a:r>
            <a:endParaRPr lang="en-US" sz="2600" dirty="0" smtClean="0">
              <a:latin typeface="Arial Rounded MT Bold" panose="020F0704030504030204" pitchFamily="34" charset="0"/>
              <a:cs typeface="Aharoni" panose="02010803020104030203" pitchFamily="2" charset="-79"/>
            </a:endParaRPr>
          </a:p>
          <a:p>
            <a:pPr algn="just">
              <a:spcAft>
                <a:spcPts val="1800"/>
              </a:spcAft>
            </a:pPr>
            <a:r>
              <a:rPr lang="en-US" sz="2600" dirty="0" smtClean="0">
                <a:latin typeface="Arial Rounded MT Bold" panose="020F0704030504030204" pitchFamily="34" charset="0"/>
                <a:cs typeface="Aharoni" panose="02010803020104030203" pitchFamily="2" charset="-79"/>
              </a:rPr>
              <a:t>In procedural paradigm, the emphasis is on doing things. The data on which the program works remains ignored. </a:t>
            </a:r>
            <a:endParaRPr lang="en-US" sz="2800" dirty="0" smtClean="0">
              <a:latin typeface="Arial Rounded MT Bold" panose="020F0704030504030204" pitchFamily="34" charset="0"/>
              <a:cs typeface="Aharoni" panose="02010803020104030203" pitchFamily="2" charset="-79"/>
            </a:endParaRP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28600"/>
            <a:ext cx="8763000" cy="646331"/>
          </a:xfrm>
          <a:prstGeom prst="rect">
            <a:avLst/>
          </a:prstGeom>
          <a:solidFill>
            <a:schemeClr val="accent1">
              <a:lumMod val="40000"/>
              <a:lumOff val="60000"/>
            </a:schemeClr>
          </a:solidFill>
        </p:spPr>
        <p:txBody>
          <a:bodyPr wrap="square" rtlCol="0">
            <a:spAutoFit/>
          </a:bodyPr>
          <a:lstStyle/>
          <a:p>
            <a:pPr algn="ctr"/>
            <a:r>
              <a:rPr lang="en-US" sz="3600" b="1" dirty="0" smtClean="0">
                <a:latin typeface="Arial Black" panose="020B0A04020102020204" pitchFamily="34" charset="0"/>
                <a:cs typeface="Aharoni" panose="02010803020104030203" pitchFamily="2" charset="-79"/>
              </a:rPr>
              <a:t>Object-Oriented Concepts</a:t>
            </a:r>
            <a:endParaRPr lang="en-US" sz="3600" b="1" dirty="0" smtClean="0">
              <a:latin typeface="Arial Black" panose="020B0A04020102020204" pitchFamily="34" charset="0"/>
              <a:cs typeface="Aharoni" panose="02010803020104030203" pitchFamily="2" charset="-79"/>
            </a:endParaRPr>
          </a:p>
        </p:txBody>
      </p:sp>
      <p:sp>
        <p:nvSpPr>
          <p:cNvPr id="5" name="TextBox 4"/>
          <p:cNvSpPr txBox="1"/>
          <p:nvPr/>
        </p:nvSpPr>
        <p:spPr>
          <a:xfrm>
            <a:off x="228600" y="914400"/>
            <a:ext cx="8686800" cy="5339923"/>
          </a:xfrm>
          <a:prstGeom prst="rect">
            <a:avLst/>
          </a:prstGeom>
          <a:noFill/>
        </p:spPr>
        <p:txBody>
          <a:bodyPr wrap="square" rtlCol="0">
            <a:spAutoFit/>
          </a:bodyPr>
          <a:lstStyle/>
          <a:p>
            <a:pPr>
              <a:spcAft>
                <a:spcPts val="1800"/>
              </a:spcAft>
            </a:pPr>
            <a:r>
              <a:rPr lang="en-US" sz="3600" b="1" dirty="0" smtClean="0"/>
              <a:t>Modular Programming</a:t>
            </a:r>
            <a:endParaRPr lang="en-US" sz="3600" b="1" dirty="0" smtClean="0"/>
          </a:p>
          <a:p>
            <a:pPr algn="just">
              <a:spcAft>
                <a:spcPts val="1800"/>
              </a:spcAft>
            </a:pPr>
            <a:r>
              <a:rPr lang="en-US" sz="2600" dirty="0" smtClean="0">
                <a:latin typeface="Arial Rounded MT Bold" panose="020F0704030504030204" pitchFamily="34" charset="0"/>
                <a:cs typeface="Aharoni" panose="02010803020104030203" pitchFamily="2" charset="-79"/>
              </a:rPr>
              <a:t>With the increase in program size, a single list of instruction becomes unmanageable. Thus a large program is broken down into smaller units, i.e. functions. </a:t>
            </a:r>
            <a:endParaRPr lang="en-US" sz="2600" dirty="0" smtClean="0">
              <a:latin typeface="Arial Rounded MT Bold" panose="020F0704030504030204" pitchFamily="34" charset="0"/>
              <a:cs typeface="Aharoni" panose="02010803020104030203" pitchFamily="2" charset="-79"/>
            </a:endParaRPr>
          </a:p>
          <a:p>
            <a:pPr algn="just">
              <a:spcAft>
                <a:spcPts val="1800"/>
              </a:spcAft>
            </a:pPr>
            <a:r>
              <a:rPr lang="en-US" sz="2600" dirty="0" smtClean="0">
                <a:latin typeface="Arial Rounded MT Bold" panose="020F0704030504030204" pitchFamily="34" charset="0"/>
                <a:cs typeface="Aharoni" panose="02010803020104030203" pitchFamily="2" charset="-79"/>
              </a:rPr>
              <a:t>The idea of breaking a program into functions can further be extended by grouping a number of functions together into a larger entity called module. </a:t>
            </a:r>
            <a:endParaRPr lang="en-US" sz="2600" dirty="0" smtClean="0">
              <a:latin typeface="Arial Rounded MT Bold" panose="020F0704030504030204" pitchFamily="34" charset="0"/>
              <a:cs typeface="Aharoni" panose="02010803020104030203" pitchFamily="2" charset="-79"/>
            </a:endParaRPr>
          </a:p>
          <a:p>
            <a:pPr algn="just">
              <a:spcAft>
                <a:spcPts val="1800"/>
              </a:spcAft>
            </a:pPr>
            <a:r>
              <a:rPr lang="en-US" sz="2600" dirty="0" smtClean="0">
                <a:latin typeface="Arial Rounded MT Bold" panose="020F0704030504030204" pitchFamily="34" charset="0"/>
                <a:cs typeface="Aharoni" panose="02010803020104030203" pitchFamily="2" charset="-79"/>
              </a:rPr>
              <a:t>But here too, the principle is similar to procedural programming, i.e. grouping of components that carry out specific task. </a:t>
            </a:r>
            <a:endParaRPr lang="en-US" sz="2800" dirty="0" smtClean="0">
              <a:latin typeface="Arial Rounded MT Bold" panose="020F0704030504030204" pitchFamily="34" charset="0"/>
              <a:cs typeface="Aharoni" panose="02010803020104030203" pitchFamily="2" charset="-79"/>
            </a:endParaRP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28600"/>
            <a:ext cx="8763000" cy="646331"/>
          </a:xfrm>
          <a:prstGeom prst="rect">
            <a:avLst/>
          </a:prstGeom>
          <a:solidFill>
            <a:schemeClr val="accent1">
              <a:lumMod val="40000"/>
              <a:lumOff val="60000"/>
            </a:schemeClr>
          </a:solidFill>
        </p:spPr>
        <p:txBody>
          <a:bodyPr wrap="square" rtlCol="0">
            <a:spAutoFit/>
          </a:bodyPr>
          <a:lstStyle/>
          <a:p>
            <a:pPr algn="ctr"/>
            <a:r>
              <a:rPr lang="en-US" sz="3600" b="1" dirty="0" smtClean="0">
                <a:latin typeface="Arial Black" panose="020B0A04020102020204" pitchFamily="34" charset="0"/>
                <a:cs typeface="Aharoni" panose="02010803020104030203" pitchFamily="2" charset="-79"/>
              </a:rPr>
              <a:t>Object-Oriented Concepts</a:t>
            </a:r>
            <a:endParaRPr lang="en-US" sz="3600" b="1" dirty="0" smtClean="0">
              <a:latin typeface="Arial Black" panose="020B0A04020102020204" pitchFamily="34" charset="0"/>
              <a:cs typeface="Aharoni" panose="02010803020104030203" pitchFamily="2" charset="-79"/>
            </a:endParaRPr>
          </a:p>
        </p:txBody>
      </p:sp>
      <p:sp>
        <p:nvSpPr>
          <p:cNvPr id="5" name="TextBox 4"/>
          <p:cNvSpPr txBox="1"/>
          <p:nvPr/>
        </p:nvSpPr>
        <p:spPr>
          <a:xfrm>
            <a:off x="228600" y="914400"/>
            <a:ext cx="8686800" cy="6478697"/>
          </a:xfrm>
          <a:prstGeom prst="rect">
            <a:avLst/>
          </a:prstGeom>
          <a:noFill/>
        </p:spPr>
        <p:txBody>
          <a:bodyPr wrap="square" rtlCol="0">
            <a:spAutoFit/>
          </a:bodyPr>
          <a:lstStyle/>
          <a:p>
            <a:pPr>
              <a:spcAft>
                <a:spcPts val="1800"/>
              </a:spcAft>
            </a:pPr>
            <a:r>
              <a:rPr lang="en-US" sz="3600" b="1" dirty="0" smtClean="0"/>
              <a:t>Modular Programming Continued…</a:t>
            </a:r>
            <a:endParaRPr lang="en-US" sz="3600" dirty="0" smtClean="0"/>
          </a:p>
          <a:p>
            <a:pPr algn="just">
              <a:spcAft>
                <a:spcPts val="1800"/>
              </a:spcAft>
            </a:pPr>
            <a:r>
              <a:rPr lang="en-US" sz="2600" dirty="0" smtClean="0">
                <a:latin typeface="Arial Rounded MT Bold" panose="020F0704030504030204" pitchFamily="34" charset="0"/>
                <a:cs typeface="Aharoni" panose="02010803020104030203" pitchFamily="2" charset="-79"/>
              </a:rPr>
              <a:t>In modular programming, since many modules access the same data, the way the data is stored becomes critical. The arrangement of data cannot be changed without modifying all the functions that access it.</a:t>
            </a:r>
            <a:endParaRPr lang="en-US" sz="2600" dirty="0" smtClean="0">
              <a:latin typeface="Arial Rounded MT Bold" panose="020F0704030504030204" pitchFamily="34" charset="0"/>
              <a:cs typeface="Aharoni" panose="02010803020104030203" pitchFamily="2" charset="-79"/>
            </a:endParaRPr>
          </a:p>
          <a:p>
            <a:pPr algn="just">
              <a:spcAft>
                <a:spcPts val="1800"/>
              </a:spcAft>
            </a:pPr>
            <a:r>
              <a:rPr lang="en-US" sz="2600" dirty="0" smtClean="0">
                <a:latin typeface="Arial Rounded MT Bold" panose="020F0704030504030204" pitchFamily="34" charset="0"/>
                <a:cs typeface="Aharoni" panose="02010803020104030203" pitchFamily="2" charset="-79"/>
              </a:rPr>
              <a:t>Another problem associated with procedural and modular programming is that their chief components (i.e. functions etc.) do not model the real world. For instance, a </a:t>
            </a:r>
            <a:r>
              <a:rPr lang="en-US" sz="2600" u="sng" dirty="0" smtClean="0">
                <a:latin typeface="Arial Rounded MT Bold" panose="020F0704030504030204" pitchFamily="34" charset="0"/>
                <a:cs typeface="Aharoni" panose="02010803020104030203" pitchFamily="2" charset="-79"/>
              </a:rPr>
              <a:t>procedural program for library maintenance</a:t>
            </a:r>
            <a:r>
              <a:rPr lang="en-US" sz="2600" dirty="0" smtClean="0">
                <a:latin typeface="Arial Rounded MT Bold" panose="020F0704030504030204" pitchFamily="34" charset="0"/>
                <a:cs typeface="Aharoni" panose="02010803020104030203" pitchFamily="2" charset="-79"/>
              </a:rPr>
              <a:t> aims at the operations </a:t>
            </a:r>
            <a:r>
              <a:rPr lang="en-US" sz="2600" b="1" dirty="0" smtClean="0">
                <a:latin typeface="Arial Rounded MT Bold" panose="020F0704030504030204" pitchFamily="34" charset="0"/>
                <a:cs typeface="Aharoni" panose="02010803020104030203" pitchFamily="2" charset="-79"/>
              </a:rPr>
              <a:t>Issue, Return etc.</a:t>
            </a:r>
            <a:r>
              <a:rPr lang="en-US" sz="2600" dirty="0" smtClean="0">
                <a:latin typeface="Arial Rounded MT Bold" panose="020F0704030504030204" pitchFamily="34" charset="0"/>
                <a:cs typeface="Aharoni" panose="02010803020104030203" pitchFamily="2" charset="-79"/>
              </a:rPr>
              <a:t> whereas the real world entities are </a:t>
            </a:r>
            <a:r>
              <a:rPr lang="en-US" sz="2600" b="1" dirty="0" smtClean="0">
                <a:latin typeface="Arial Rounded MT Bold" panose="020F0704030504030204" pitchFamily="34" charset="0"/>
                <a:cs typeface="Aharoni" panose="02010803020104030203" pitchFamily="2" charset="-79"/>
              </a:rPr>
              <a:t>Books</a:t>
            </a:r>
            <a:r>
              <a:rPr lang="en-US" sz="2600" dirty="0" smtClean="0">
                <a:latin typeface="Arial Rounded MT Bold" panose="020F0704030504030204" pitchFamily="34" charset="0"/>
                <a:cs typeface="Aharoni" panose="02010803020104030203" pitchFamily="2" charset="-79"/>
              </a:rPr>
              <a:t>. In this case, </a:t>
            </a:r>
            <a:r>
              <a:rPr lang="en-US" sz="2600" u="sng" dirty="0" smtClean="0">
                <a:latin typeface="Arial Rounded MT Bold" panose="020F0704030504030204" pitchFamily="34" charset="0"/>
                <a:cs typeface="Aharoni" panose="02010803020104030203" pitchFamily="2" charset="-79"/>
              </a:rPr>
              <a:t>the books are not given much importance</a:t>
            </a:r>
            <a:r>
              <a:rPr lang="en-US" sz="2600" dirty="0" smtClean="0">
                <a:latin typeface="Arial Rounded MT Bold" panose="020F0704030504030204" pitchFamily="34" charset="0"/>
                <a:cs typeface="Aharoni" panose="02010803020104030203" pitchFamily="2" charset="-79"/>
              </a:rPr>
              <a:t>.</a:t>
            </a:r>
            <a:endParaRPr lang="en-US" sz="2600" dirty="0" smtClean="0">
              <a:latin typeface="Arial Rounded MT Bold" panose="020F0704030504030204" pitchFamily="34" charset="0"/>
              <a:cs typeface="Aharoni" panose="02010803020104030203" pitchFamily="2" charset="-79"/>
            </a:endParaRPr>
          </a:p>
          <a:p>
            <a:pPr algn="just">
              <a:spcAft>
                <a:spcPts val="1800"/>
              </a:spcAft>
            </a:pPr>
            <a:r>
              <a:rPr lang="en-US" sz="2600" dirty="0" smtClean="0">
                <a:latin typeface="Arial Rounded MT Bold" panose="020F0704030504030204" pitchFamily="34" charset="0"/>
                <a:cs typeface="Aharoni" panose="02010803020104030203" pitchFamily="2" charset="-79"/>
              </a:rPr>
              <a:t> </a:t>
            </a:r>
            <a:endParaRPr lang="en-US" sz="2800" dirty="0" smtClean="0">
              <a:latin typeface="Arial Rounded MT Bold" panose="020F0704030504030204" pitchFamily="34" charset="0"/>
              <a:cs typeface="Aharoni" panose="02010803020104030203" pitchFamily="2" charset="-79"/>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1752600"/>
            <a:ext cx="8686800" cy="4401205"/>
          </a:xfrm>
          <a:prstGeom prst="rect">
            <a:avLst/>
          </a:prstGeom>
          <a:noFill/>
        </p:spPr>
        <p:txBody>
          <a:bodyPr wrap="square" rtlCol="0">
            <a:spAutoFit/>
          </a:bodyPr>
          <a:lstStyle/>
          <a:p>
            <a:pPr algn="just"/>
            <a:r>
              <a:rPr lang="en-US" sz="2800" dirty="0" smtClean="0">
                <a:latin typeface="Arial Rounded MT Bold" panose="020F0704030504030204" pitchFamily="34" charset="0"/>
                <a:cs typeface="Aharoni" panose="02010803020104030203" pitchFamily="2" charset="-79"/>
              </a:rPr>
              <a:t>The language that every computer understands without any translation program is called machine language of the computer. </a:t>
            </a:r>
            <a:endParaRPr lang="en-US" sz="2800" dirty="0" smtClean="0">
              <a:latin typeface="Arial Rounded MT Bold" panose="020F0704030504030204" pitchFamily="34" charset="0"/>
              <a:cs typeface="Aharoni" panose="02010803020104030203" pitchFamily="2" charset="-79"/>
            </a:endParaRPr>
          </a:p>
          <a:p>
            <a:pPr algn="just"/>
            <a:endParaRPr lang="en-US" sz="2800" dirty="0" smtClean="0">
              <a:latin typeface="Arial Rounded MT Bold" panose="020F0704030504030204" pitchFamily="34" charset="0"/>
              <a:cs typeface="Aharoni" panose="02010803020104030203" pitchFamily="2" charset="-79"/>
            </a:endParaRPr>
          </a:p>
          <a:p>
            <a:pPr algn="just"/>
            <a:r>
              <a:rPr lang="en-US" sz="2800" dirty="0" smtClean="0">
                <a:latin typeface="Arial Rounded MT Bold" panose="020F0704030504030204" pitchFamily="34" charset="0"/>
                <a:cs typeface="Aharoni" panose="02010803020104030203" pitchFamily="2" charset="-79"/>
              </a:rPr>
              <a:t>It is written as strings of binary 0s and 1s. The circuitry of a computer can recognize the machine language instructions immediately and converts them into electrical signals needed to execute them.</a:t>
            </a:r>
            <a:endParaRPr lang="en-US" sz="2800" dirty="0" smtClean="0">
              <a:latin typeface="Arial Rounded MT Bold" panose="020F0704030504030204" pitchFamily="34" charset="0"/>
              <a:cs typeface="Aharoni" panose="02010803020104030203" pitchFamily="2" charset="-79"/>
            </a:endParaRPr>
          </a:p>
          <a:p>
            <a:pPr algn="just"/>
            <a:endParaRPr lang="en-US" sz="2800" dirty="0" smtClean="0">
              <a:latin typeface="Arial Rounded MT Bold" panose="020F0704030504030204" pitchFamily="34" charset="0"/>
              <a:cs typeface="Aharoni" panose="02010803020104030203" pitchFamily="2" charset="-79"/>
            </a:endParaRPr>
          </a:p>
        </p:txBody>
      </p:sp>
      <p:sp>
        <p:nvSpPr>
          <p:cNvPr id="4" name="TextBox 3"/>
          <p:cNvSpPr txBox="1"/>
          <p:nvPr/>
        </p:nvSpPr>
        <p:spPr>
          <a:xfrm>
            <a:off x="381000" y="228600"/>
            <a:ext cx="8458200" cy="1261884"/>
          </a:xfrm>
          <a:prstGeom prst="rect">
            <a:avLst/>
          </a:prstGeom>
          <a:solidFill>
            <a:schemeClr val="accent1">
              <a:lumMod val="40000"/>
              <a:lumOff val="60000"/>
            </a:schemeClr>
          </a:solidFill>
        </p:spPr>
        <p:txBody>
          <a:bodyPr wrap="square" rtlCol="0">
            <a:spAutoFit/>
          </a:bodyPr>
          <a:lstStyle/>
          <a:p>
            <a:pPr algn="ctr"/>
            <a:r>
              <a:rPr lang="en-US" sz="4000" b="1" dirty="0" smtClean="0">
                <a:latin typeface="Arial Black" panose="020B0A04020102020204" pitchFamily="34" charset="0"/>
                <a:cs typeface="Aharoni" panose="02010803020104030203" pitchFamily="2" charset="-79"/>
              </a:rPr>
              <a:t>Machine Language </a:t>
            </a:r>
            <a:endParaRPr lang="en-US" sz="4000" b="1" dirty="0" smtClean="0">
              <a:latin typeface="Arial Black" panose="020B0A04020102020204" pitchFamily="34" charset="0"/>
              <a:cs typeface="Aharoni" panose="02010803020104030203" pitchFamily="2" charset="-79"/>
            </a:endParaRPr>
          </a:p>
          <a:p>
            <a:pPr algn="ctr"/>
            <a:r>
              <a:rPr lang="en-US" sz="3600" b="1" dirty="0" smtClean="0">
                <a:latin typeface="Arial Black" panose="020B0A04020102020204" pitchFamily="34" charset="0"/>
                <a:cs typeface="Aharoni" panose="02010803020104030203" pitchFamily="2" charset="-79"/>
              </a:rPr>
              <a:t>(First generation language)</a:t>
            </a:r>
            <a:endParaRPr lang="en-US" sz="16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28600"/>
            <a:ext cx="8763000" cy="583565"/>
          </a:xfrm>
          <a:prstGeom prst="rect">
            <a:avLst/>
          </a:prstGeom>
          <a:solidFill>
            <a:schemeClr val="accent1">
              <a:lumMod val="40000"/>
              <a:lumOff val="60000"/>
            </a:schemeClr>
          </a:solidFill>
        </p:spPr>
        <p:txBody>
          <a:bodyPr wrap="square" rtlCol="0">
            <a:spAutoFit/>
          </a:bodyPr>
          <a:lstStyle/>
          <a:p>
            <a:pPr algn="ctr"/>
            <a:r>
              <a:rPr lang="en-US" sz="3200" b="1" dirty="0" smtClean="0">
                <a:latin typeface="Arial Black" panose="020B0A04020102020204" pitchFamily="34" charset="0"/>
                <a:cs typeface="Aharoni" panose="02010803020104030203" pitchFamily="2" charset="-79"/>
              </a:rPr>
              <a:t>The Object-Oriented Programming</a:t>
            </a:r>
            <a:endParaRPr lang="en-US" sz="3200" b="1" dirty="0" smtClean="0">
              <a:latin typeface="Arial Black" panose="020B0A04020102020204" pitchFamily="34" charset="0"/>
              <a:cs typeface="Aharoni" panose="02010803020104030203" pitchFamily="2" charset="-79"/>
            </a:endParaRPr>
          </a:p>
        </p:txBody>
      </p:sp>
      <p:sp>
        <p:nvSpPr>
          <p:cNvPr id="5" name="TextBox 4"/>
          <p:cNvSpPr txBox="1"/>
          <p:nvPr/>
        </p:nvSpPr>
        <p:spPr>
          <a:xfrm>
            <a:off x="228600" y="1219200"/>
            <a:ext cx="8686800" cy="4555093"/>
          </a:xfrm>
          <a:prstGeom prst="rect">
            <a:avLst/>
          </a:prstGeom>
          <a:noFill/>
        </p:spPr>
        <p:txBody>
          <a:bodyPr wrap="square" rtlCol="0">
            <a:spAutoFit/>
          </a:bodyPr>
          <a:lstStyle/>
          <a:p>
            <a:pPr algn="just">
              <a:spcAft>
                <a:spcPts val="1800"/>
              </a:spcAft>
            </a:pPr>
            <a:r>
              <a:rPr lang="en-US" sz="2600" dirty="0" smtClean="0">
                <a:latin typeface="Arial Rounded MT Bold" panose="020F0704030504030204" pitchFamily="34" charset="0"/>
                <a:cs typeface="Aharoni" panose="02010803020104030203" pitchFamily="2" charset="-79"/>
              </a:rPr>
              <a:t>The object-oriented approach views a problem in terms of objects involved, rather than procedure for doing it. </a:t>
            </a:r>
            <a:endParaRPr lang="en-US" sz="2600" dirty="0" smtClean="0">
              <a:latin typeface="Arial Rounded MT Bold" panose="020F0704030504030204" pitchFamily="34" charset="0"/>
              <a:cs typeface="Aharoni" panose="02010803020104030203" pitchFamily="2" charset="-79"/>
            </a:endParaRPr>
          </a:p>
          <a:p>
            <a:pPr algn="ctr">
              <a:spcAft>
                <a:spcPts val="1800"/>
              </a:spcAft>
            </a:pPr>
            <a:r>
              <a:rPr lang="en-US" sz="2800" b="1" dirty="0" smtClean="0">
                <a:latin typeface="Arial Rounded MT Bold" panose="020F0704030504030204" pitchFamily="34" charset="0"/>
                <a:cs typeface="Aharoni" panose="02010803020104030203" pitchFamily="2" charset="-79"/>
              </a:rPr>
              <a:t>Object</a:t>
            </a:r>
            <a:endParaRPr lang="en-US" sz="2800" b="1" dirty="0" smtClean="0">
              <a:latin typeface="Arial Rounded MT Bold" panose="020F0704030504030204" pitchFamily="34" charset="0"/>
              <a:cs typeface="Aharoni" panose="02010803020104030203" pitchFamily="2" charset="-79"/>
            </a:endParaRPr>
          </a:p>
          <a:p>
            <a:pPr algn="just">
              <a:spcAft>
                <a:spcPts val="1800"/>
              </a:spcAft>
            </a:pPr>
            <a:r>
              <a:rPr lang="en-US" sz="2600" dirty="0" smtClean="0">
                <a:latin typeface="Arial Rounded MT Bold" panose="020F0704030504030204" pitchFamily="34" charset="0"/>
                <a:cs typeface="Aharoni" panose="02010803020104030203" pitchFamily="2" charset="-79"/>
              </a:rPr>
              <a:t>Object is an identifiable entity with some </a:t>
            </a:r>
            <a:r>
              <a:rPr lang="en-US" sz="2600" b="1" dirty="0" smtClean="0">
                <a:latin typeface="Arial Rounded MT Bold" panose="020F0704030504030204" pitchFamily="34" charset="0"/>
                <a:cs typeface="Aharoni" panose="02010803020104030203" pitchFamily="2" charset="-79"/>
              </a:rPr>
              <a:t>characteristics</a:t>
            </a:r>
            <a:r>
              <a:rPr lang="en-US" sz="2600" dirty="0" smtClean="0">
                <a:latin typeface="Arial Rounded MT Bold" panose="020F0704030504030204" pitchFamily="34" charset="0"/>
                <a:cs typeface="Aharoni" panose="02010803020104030203" pitchFamily="2" charset="-79"/>
              </a:rPr>
              <a:t> and </a:t>
            </a:r>
            <a:r>
              <a:rPr lang="en-US" sz="2600" b="1" dirty="0" smtClean="0">
                <a:latin typeface="Arial Rounded MT Bold" panose="020F0704030504030204" pitchFamily="34" charset="0"/>
                <a:cs typeface="Aharoni" panose="02010803020104030203" pitchFamily="2" charset="-79"/>
              </a:rPr>
              <a:t>behavior</a:t>
            </a:r>
            <a:r>
              <a:rPr lang="en-US" sz="2600" dirty="0" smtClean="0">
                <a:latin typeface="Arial Rounded MT Bold" panose="020F0704030504030204" pitchFamily="34" charset="0"/>
                <a:cs typeface="Aharoni" panose="02010803020104030203" pitchFamily="2" charset="-79"/>
              </a:rPr>
              <a:t>. For instance, we can say that Orange is an object, whose characteristics are: it is spherical shaped, its </a:t>
            </a:r>
            <a:r>
              <a:rPr lang="en-US" sz="2600" dirty="0" err="1" smtClean="0">
                <a:latin typeface="Arial Rounded MT Bold" panose="020F0704030504030204" pitchFamily="34" charset="0"/>
                <a:cs typeface="Aharoni" panose="02010803020104030203" pitchFamily="2" charset="-79"/>
              </a:rPr>
              <a:t>colour</a:t>
            </a:r>
            <a:r>
              <a:rPr lang="en-US" sz="2600" dirty="0" smtClean="0">
                <a:latin typeface="Arial Rounded MT Bold" panose="020F0704030504030204" pitchFamily="34" charset="0"/>
                <a:cs typeface="Aharoni" panose="02010803020104030203" pitchFamily="2" charset="-79"/>
              </a:rPr>
              <a:t> is orange etc. Its behavior is: It is juicy citrus and it tastes sweet-sour.</a:t>
            </a:r>
            <a:endParaRPr lang="en-US" sz="2600" dirty="0" smtClean="0">
              <a:latin typeface="Arial Rounded MT Bold" panose="020F0704030504030204" pitchFamily="34" charset="0"/>
              <a:cs typeface="Aharoni" panose="02010803020104030203" pitchFamily="2" charset="-79"/>
            </a:endParaRPr>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28600"/>
            <a:ext cx="8763000" cy="583565"/>
          </a:xfrm>
          <a:prstGeom prst="rect">
            <a:avLst/>
          </a:prstGeom>
          <a:solidFill>
            <a:schemeClr val="accent1">
              <a:lumMod val="40000"/>
              <a:lumOff val="60000"/>
            </a:schemeClr>
          </a:solidFill>
        </p:spPr>
        <p:txBody>
          <a:bodyPr wrap="square" rtlCol="0">
            <a:spAutoFit/>
          </a:bodyPr>
          <a:lstStyle/>
          <a:p>
            <a:pPr algn="ctr"/>
            <a:r>
              <a:rPr lang="en-US" sz="3200" b="1" dirty="0" smtClean="0">
                <a:latin typeface="Arial Black" panose="020B0A04020102020204" pitchFamily="34" charset="0"/>
                <a:cs typeface="Aharoni" panose="02010803020104030203" pitchFamily="2" charset="-79"/>
              </a:rPr>
              <a:t>The Object-Oriented Programming</a:t>
            </a:r>
            <a:endParaRPr lang="en-US" sz="3200" b="1" dirty="0" smtClean="0">
              <a:latin typeface="Arial Black" panose="020B0A04020102020204" pitchFamily="34" charset="0"/>
              <a:cs typeface="Aharoni" panose="02010803020104030203" pitchFamily="2" charset="-79"/>
            </a:endParaRPr>
          </a:p>
        </p:txBody>
      </p:sp>
      <p:sp>
        <p:nvSpPr>
          <p:cNvPr id="5" name="TextBox 4"/>
          <p:cNvSpPr txBox="1"/>
          <p:nvPr/>
        </p:nvSpPr>
        <p:spPr>
          <a:xfrm>
            <a:off x="228600" y="914400"/>
            <a:ext cx="8686800" cy="4647426"/>
          </a:xfrm>
          <a:prstGeom prst="rect">
            <a:avLst/>
          </a:prstGeom>
          <a:noFill/>
        </p:spPr>
        <p:txBody>
          <a:bodyPr wrap="square" rtlCol="0">
            <a:spAutoFit/>
          </a:bodyPr>
          <a:lstStyle/>
          <a:p>
            <a:pPr algn="just">
              <a:spcAft>
                <a:spcPts val="1800"/>
              </a:spcAft>
            </a:pPr>
            <a:r>
              <a:rPr lang="en-US" sz="2800" b="1" dirty="0" smtClean="0">
                <a:latin typeface="Arial Rounded MT Bold" panose="020F0704030504030204" pitchFamily="34" charset="0"/>
                <a:cs typeface="Aharoni" panose="02010803020104030203" pitchFamily="2" charset="-79"/>
              </a:rPr>
              <a:t>Object continued….</a:t>
            </a:r>
            <a:endParaRPr lang="en-US" sz="2800" b="1" dirty="0" smtClean="0">
              <a:latin typeface="Arial Rounded MT Bold" panose="020F0704030504030204" pitchFamily="34" charset="0"/>
              <a:cs typeface="Aharoni" panose="02010803020104030203" pitchFamily="2" charset="-79"/>
            </a:endParaRPr>
          </a:p>
          <a:p>
            <a:pPr algn="just">
              <a:spcAft>
                <a:spcPts val="1800"/>
              </a:spcAft>
            </a:pPr>
            <a:r>
              <a:rPr lang="en-US" sz="2600" dirty="0" smtClean="0">
                <a:latin typeface="Arial Rounded MT Bold" panose="020F0704030504030204" pitchFamily="34" charset="0"/>
                <a:cs typeface="Aharoni" panose="02010803020104030203" pitchFamily="2" charset="-79"/>
              </a:rPr>
              <a:t>While programming with OOP approach, </a:t>
            </a:r>
            <a:endParaRPr lang="en-US" sz="2600" dirty="0" smtClean="0">
              <a:latin typeface="Arial Rounded MT Bold" panose="020F0704030504030204" pitchFamily="34" charset="0"/>
              <a:cs typeface="Aharoni" panose="02010803020104030203" pitchFamily="2" charset="-79"/>
            </a:endParaRPr>
          </a:p>
          <a:p>
            <a:pPr algn="just">
              <a:spcAft>
                <a:spcPts val="1800"/>
              </a:spcAft>
            </a:pPr>
            <a:r>
              <a:rPr lang="en-US" sz="2600" dirty="0" smtClean="0">
                <a:latin typeface="Arial Rounded MT Bold" panose="020F0704030504030204" pitchFamily="34" charset="0"/>
                <a:cs typeface="Aharoni" panose="02010803020104030203" pitchFamily="2" charset="-79"/>
              </a:rPr>
              <a:t>The characteristics of an object are represented by its data and </a:t>
            </a:r>
            <a:endParaRPr lang="en-US" sz="2600" dirty="0" smtClean="0">
              <a:latin typeface="Arial Rounded MT Bold" panose="020F0704030504030204" pitchFamily="34" charset="0"/>
              <a:cs typeface="Aharoni" panose="02010803020104030203" pitchFamily="2" charset="-79"/>
            </a:endParaRPr>
          </a:p>
          <a:p>
            <a:pPr algn="just">
              <a:spcAft>
                <a:spcPts val="1800"/>
              </a:spcAft>
            </a:pPr>
            <a:r>
              <a:rPr lang="en-US" sz="2600" dirty="0" smtClean="0">
                <a:latin typeface="Arial Rounded MT Bold" panose="020F0704030504030204" pitchFamily="34" charset="0"/>
                <a:cs typeface="Aharoni" panose="02010803020104030203" pitchFamily="2" charset="-79"/>
              </a:rPr>
              <a:t>It’s behavior is represented by its functions associated. </a:t>
            </a:r>
            <a:endParaRPr lang="en-US" sz="2600" dirty="0" smtClean="0">
              <a:latin typeface="Arial Rounded MT Bold" panose="020F0704030504030204" pitchFamily="34" charset="0"/>
              <a:cs typeface="Aharoni" panose="02010803020104030203" pitchFamily="2" charset="-79"/>
            </a:endParaRPr>
          </a:p>
          <a:p>
            <a:pPr algn="just">
              <a:spcAft>
                <a:spcPts val="1800"/>
              </a:spcAft>
            </a:pPr>
            <a:r>
              <a:rPr lang="en-US" sz="2600" dirty="0" smtClean="0">
                <a:latin typeface="Arial Rounded MT Bold" panose="020F0704030504030204" pitchFamily="34" charset="0"/>
                <a:cs typeface="Aharoni" panose="02010803020104030203" pitchFamily="2" charset="-79"/>
              </a:rPr>
              <a:t>Therefore, in OOP programming, object represents an entity that can store data and has its interface through functions.</a:t>
            </a:r>
            <a:endParaRPr lang="en-US" sz="2800" dirty="0" smtClean="0">
              <a:latin typeface="Arial Rounded MT Bold" panose="020F0704030504030204" pitchFamily="34" charset="0"/>
              <a:cs typeface="Aharoni" panose="02010803020104030203" pitchFamily="2" charset="-79"/>
            </a:endParaRPr>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28600"/>
            <a:ext cx="8763000" cy="583565"/>
          </a:xfrm>
          <a:prstGeom prst="rect">
            <a:avLst/>
          </a:prstGeom>
          <a:solidFill>
            <a:schemeClr val="accent1">
              <a:lumMod val="40000"/>
              <a:lumOff val="60000"/>
            </a:schemeClr>
          </a:solidFill>
        </p:spPr>
        <p:txBody>
          <a:bodyPr wrap="square" rtlCol="0">
            <a:spAutoFit/>
          </a:bodyPr>
          <a:lstStyle/>
          <a:p>
            <a:pPr algn="ctr"/>
            <a:r>
              <a:rPr lang="en-US" sz="3200" b="1" dirty="0" smtClean="0">
                <a:latin typeface="Arial Black" panose="020B0A04020102020204" pitchFamily="34" charset="0"/>
                <a:cs typeface="Aharoni" panose="02010803020104030203" pitchFamily="2" charset="-79"/>
              </a:rPr>
              <a:t>The Object-Oriented Programming</a:t>
            </a:r>
            <a:endParaRPr lang="en-US" sz="3200" b="1" dirty="0" smtClean="0">
              <a:latin typeface="Arial Black" panose="020B0A04020102020204" pitchFamily="34" charset="0"/>
              <a:cs typeface="Aharoni" panose="02010803020104030203" pitchFamily="2" charset="-79"/>
            </a:endParaRPr>
          </a:p>
        </p:txBody>
      </p:sp>
      <p:sp>
        <p:nvSpPr>
          <p:cNvPr id="5" name="TextBox 4"/>
          <p:cNvSpPr txBox="1"/>
          <p:nvPr/>
        </p:nvSpPr>
        <p:spPr>
          <a:xfrm>
            <a:off x="228600" y="914400"/>
            <a:ext cx="8686800" cy="5724644"/>
          </a:xfrm>
          <a:prstGeom prst="rect">
            <a:avLst/>
          </a:prstGeom>
          <a:noFill/>
        </p:spPr>
        <p:txBody>
          <a:bodyPr wrap="square" rtlCol="0">
            <a:spAutoFit/>
          </a:bodyPr>
          <a:lstStyle/>
          <a:p>
            <a:pPr algn="ctr"/>
            <a:r>
              <a:rPr lang="en-US" sz="2800" b="1" dirty="0" smtClean="0">
                <a:latin typeface="Arial Rounded MT Bold" panose="020F0704030504030204" pitchFamily="34" charset="0"/>
                <a:cs typeface="Aharoni" panose="02010803020104030203" pitchFamily="2" charset="-79"/>
              </a:rPr>
              <a:t>Class</a:t>
            </a:r>
            <a:endParaRPr lang="en-US" sz="2800" b="1" dirty="0" smtClean="0">
              <a:latin typeface="Arial Rounded MT Bold" panose="020F0704030504030204" pitchFamily="34" charset="0"/>
              <a:cs typeface="Aharoni" panose="02010803020104030203" pitchFamily="2" charset="-79"/>
            </a:endParaRPr>
          </a:p>
          <a:p>
            <a:pPr algn="just"/>
            <a:endParaRPr lang="en-US" sz="2600" dirty="0" smtClean="0">
              <a:latin typeface="Arial Rounded MT Bold" panose="020F0704030504030204" pitchFamily="34" charset="0"/>
              <a:cs typeface="Aharoni" panose="02010803020104030203" pitchFamily="2" charset="-79"/>
            </a:endParaRPr>
          </a:p>
          <a:p>
            <a:pPr algn="just"/>
            <a:r>
              <a:rPr lang="en-US" sz="2600" dirty="0" smtClean="0">
                <a:latin typeface="Arial Rounded MT Bold" panose="020F0704030504030204" pitchFamily="34" charset="0"/>
                <a:cs typeface="Aharoni" panose="02010803020104030203" pitchFamily="2" charset="-79"/>
              </a:rPr>
              <a:t>A class is a group of objects that </a:t>
            </a:r>
            <a:r>
              <a:rPr lang="en-US" sz="2600" u="sng" dirty="0" smtClean="0">
                <a:latin typeface="Arial Rounded MT Bold" panose="020F0704030504030204" pitchFamily="34" charset="0"/>
                <a:cs typeface="Aharoni" panose="02010803020104030203" pitchFamily="2" charset="-79"/>
              </a:rPr>
              <a:t>share common properties and relationship</a:t>
            </a:r>
            <a:r>
              <a:rPr lang="en-US" sz="2600" dirty="0" smtClean="0">
                <a:latin typeface="Arial Rounded MT Bold" panose="020F0704030504030204" pitchFamily="34" charset="0"/>
                <a:cs typeface="Aharoni" panose="02010803020104030203" pitchFamily="2" charset="-79"/>
              </a:rPr>
              <a:t>. A class can be considered as a prototype of an object, where the characteristics and behavior are defined and the object can be considered as the actual instance of a class.</a:t>
            </a:r>
            <a:endParaRPr lang="en-US" sz="2600" dirty="0" smtClean="0">
              <a:latin typeface="Arial Rounded MT Bold" panose="020F0704030504030204" pitchFamily="34" charset="0"/>
              <a:cs typeface="Aharoni" panose="02010803020104030203" pitchFamily="2" charset="-79"/>
            </a:endParaRPr>
          </a:p>
          <a:p>
            <a:pPr algn="just"/>
            <a:endParaRPr lang="en-US" sz="2600" dirty="0" smtClean="0">
              <a:latin typeface="Arial Rounded MT Bold" panose="020F0704030504030204" pitchFamily="34" charset="0"/>
              <a:cs typeface="Aharoni" panose="02010803020104030203" pitchFamily="2" charset="-79"/>
            </a:endParaRPr>
          </a:p>
          <a:p>
            <a:pPr algn="just"/>
            <a:r>
              <a:rPr lang="en-US" sz="2600" dirty="0" smtClean="0">
                <a:latin typeface="Arial Rounded MT Bold" panose="020F0704030504030204" pitchFamily="34" charset="0"/>
                <a:cs typeface="Aharoni" panose="02010803020104030203" pitchFamily="2" charset="-79"/>
              </a:rPr>
              <a:t>For example, Car can be considered as a class with the </a:t>
            </a:r>
            <a:r>
              <a:rPr lang="en-US" sz="2600" u="sng" dirty="0" smtClean="0">
                <a:latin typeface="Arial Rounded MT Bold" panose="020F0704030504030204" pitchFamily="34" charset="0"/>
                <a:cs typeface="Aharoni" panose="02010803020104030203" pitchFamily="2" charset="-79"/>
              </a:rPr>
              <a:t>properties such as steering wheels, seats, a motor, brakes, gears, </a:t>
            </a:r>
            <a:r>
              <a:rPr lang="en-US" sz="2600" u="sng" dirty="0" err="1" smtClean="0">
                <a:latin typeface="Arial Rounded MT Bold" panose="020F0704030504030204" pitchFamily="34" charset="0"/>
                <a:cs typeface="Aharoni" panose="02010803020104030203" pitchFamily="2" charset="-79"/>
              </a:rPr>
              <a:t>colour</a:t>
            </a:r>
            <a:r>
              <a:rPr lang="en-US" sz="2600" u="sng" dirty="0" smtClean="0">
                <a:latin typeface="Arial Rounded MT Bold" panose="020F0704030504030204" pitchFamily="34" charset="0"/>
                <a:cs typeface="Aharoni" panose="02010803020104030203" pitchFamily="2" charset="-79"/>
              </a:rPr>
              <a:t> etc</a:t>
            </a:r>
            <a:r>
              <a:rPr lang="en-US" sz="2600" dirty="0" smtClean="0">
                <a:latin typeface="Arial Rounded MT Bold" panose="020F0704030504030204" pitchFamily="34" charset="0"/>
                <a:cs typeface="Aharoni" panose="02010803020104030203" pitchFamily="2" charset="-79"/>
              </a:rPr>
              <a:t>. and </a:t>
            </a:r>
            <a:r>
              <a:rPr lang="en-US" sz="2600" u="sng" dirty="0" smtClean="0">
                <a:latin typeface="Arial Rounded MT Bold" panose="020F0704030504030204" pitchFamily="34" charset="0"/>
                <a:cs typeface="Aharoni" panose="02010803020104030203" pitchFamily="2" charset="-79"/>
              </a:rPr>
              <a:t>its behavior such as: changing gears, rotation radius, acceleration etc.</a:t>
            </a:r>
            <a:r>
              <a:rPr lang="en-US" sz="2600" dirty="0" smtClean="0">
                <a:latin typeface="Arial Rounded MT Bold" panose="020F0704030504030204" pitchFamily="34" charset="0"/>
                <a:cs typeface="Aharoni" panose="02010803020104030203" pitchFamily="2" charset="-79"/>
              </a:rPr>
              <a:t> </a:t>
            </a:r>
            <a:endParaRPr lang="en-US" sz="2600" dirty="0" smtClean="0">
              <a:latin typeface="Arial Rounded MT Bold" panose="020F0704030504030204" pitchFamily="34" charset="0"/>
              <a:cs typeface="Aharoni" panose="02010803020104030203" pitchFamily="2" charset="-79"/>
            </a:endParaRPr>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28600"/>
            <a:ext cx="8763000" cy="583565"/>
          </a:xfrm>
          <a:prstGeom prst="rect">
            <a:avLst/>
          </a:prstGeom>
          <a:solidFill>
            <a:schemeClr val="accent1">
              <a:lumMod val="40000"/>
              <a:lumOff val="60000"/>
            </a:schemeClr>
          </a:solidFill>
        </p:spPr>
        <p:txBody>
          <a:bodyPr wrap="square" rtlCol="0">
            <a:spAutoFit/>
          </a:bodyPr>
          <a:lstStyle/>
          <a:p>
            <a:pPr algn="ctr"/>
            <a:r>
              <a:rPr lang="en-US" sz="3200" b="1" dirty="0" smtClean="0">
                <a:latin typeface="Arial Black" panose="020B0A04020102020204" pitchFamily="34" charset="0"/>
                <a:cs typeface="Aharoni" panose="02010803020104030203" pitchFamily="2" charset="-79"/>
              </a:rPr>
              <a:t>The Object-Oriented Programming</a:t>
            </a:r>
            <a:endParaRPr lang="en-US" sz="3200" b="1" dirty="0" smtClean="0">
              <a:latin typeface="Arial Black" panose="020B0A04020102020204" pitchFamily="34" charset="0"/>
              <a:cs typeface="Aharoni" panose="02010803020104030203" pitchFamily="2" charset="-79"/>
            </a:endParaRPr>
          </a:p>
        </p:txBody>
      </p:sp>
      <p:sp>
        <p:nvSpPr>
          <p:cNvPr id="5" name="TextBox 4"/>
          <p:cNvSpPr txBox="1"/>
          <p:nvPr/>
        </p:nvSpPr>
        <p:spPr>
          <a:xfrm>
            <a:off x="152400" y="914400"/>
            <a:ext cx="8839200" cy="5693866"/>
          </a:xfrm>
          <a:prstGeom prst="rect">
            <a:avLst/>
          </a:prstGeom>
          <a:noFill/>
        </p:spPr>
        <p:txBody>
          <a:bodyPr wrap="square" rtlCol="0">
            <a:spAutoFit/>
          </a:bodyPr>
          <a:lstStyle/>
          <a:p>
            <a:r>
              <a:rPr lang="en-US" sz="2600" b="1" dirty="0" smtClean="0">
                <a:latin typeface="Arial Rounded MT Bold" panose="020F0704030504030204" pitchFamily="34" charset="0"/>
                <a:cs typeface="Aharoni" panose="02010803020104030203" pitchFamily="2" charset="-79"/>
              </a:rPr>
              <a:t>Opel </a:t>
            </a:r>
            <a:r>
              <a:rPr lang="en-US" sz="2600" b="1" dirty="0" smtClean="0">
                <a:latin typeface="Arial Rounded MT Bold" panose="020F0704030504030204" pitchFamily="34" charset="0"/>
                <a:cs typeface="Aharoni" panose="02010803020104030203" pitchFamily="2" charset="-79"/>
              </a:rPr>
              <a:t>Astra with reg. </a:t>
            </a:r>
            <a:r>
              <a:rPr lang="en-US" sz="2600" b="1" dirty="0" smtClean="0">
                <a:latin typeface="Arial Rounded MT Bold" panose="020F0704030504030204" pitchFamily="34" charset="0"/>
                <a:cs typeface="Aharoni" panose="02010803020104030203" pitchFamily="2" charset="-79"/>
              </a:rPr>
              <a:t>no. 5234</a:t>
            </a:r>
            <a:r>
              <a:rPr lang="en-US" sz="2600" dirty="0" smtClean="0">
                <a:latin typeface="Arial Rounded MT Bold" panose="020F0704030504030204" pitchFamily="34" charset="0"/>
                <a:cs typeface="Aharoni" panose="02010803020104030203" pitchFamily="2" charset="-79"/>
              </a:rPr>
              <a:t>, is an object of the class “</a:t>
            </a:r>
            <a:r>
              <a:rPr lang="en-US" sz="2600" b="1" dirty="0" smtClean="0">
                <a:latin typeface="Arial Rounded MT Bold" panose="020F0704030504030204" pitchFamily="34" charset="0"/>
                <a:cs typeface="Aharoni" panose="02010803020104030203" pitchFamily="2" charset="-79"/>
              </a:rPr>
              <a:t>Car</a:t>
            </a:r>
            <a:r>
              <a:rPr lang="en-US" sz="2600" dirty="0" smtClean="0">
                <a:latin typeface="Arial Rounded MT Bold" panose="020F0704030504030204" pitchFamily="34" charset="0"/>
                <a:cs typeface="Aharoni" panose="02010803020104030203" pitchFamily="2" charset="-79"/>
              </a:rPr>
              <a:t>”, with the </a:t>
            </a:r>
            <a:r>
              <a:rPr lang="en-US" sz="2600" u="sng" dirty="0" smtClean="0">
                <a:latin typeface="Arial Rounded MT Bold" panose="020F0704030504030204" pitchFamily="34" charset="0"/>
                <a:cs typeface="Aharoni" panose="02010803020104030203" pitchFamily="2" charset="-79"/>
              </a:rPr>
              <a:t>data</a:t>
            </a:r>
            <a:r>
              <a:rPr lang="en-US" sz="2600" dirty="0" smtClean="0">
                <a:latin typeface="Arial Rounded MT Bold" panose="020F0704030504030204" pitchFamily="34" charset="0"/>
                <a:cs typeface="Aharoni" panose="02010803020104030203" pitchFamily="2" charset="-79"/>
              </a:rPr>
              <a:t> for each </a:t>
            </a:r>
            <a:r>
              <a:rPr lang="en-US" sz="2600" u="sng" dirty="0" smtClean="0">
                <a:latin typeface="Arial Rounded MT Bold" panose="020F0704030504030204" pitchFamily="34" charset="0"/>
                <a:cs typeface="Aharoni" panose="02010803020104030203" pitchFamily="2" charset="-79"/>
              </a:rPr>
              <a:t>properties</a:t>
            </a:r>
            <a:r>
              <a:rPr lang="en-US" sz="2600" dirty="0" smtClean="0">
                <a:latin typeface="Arial Rounded MT Bold" panose="020F0704030504030204" pitchFamily="34" charset="0"/>
                <a:cs typeface="Aharoni" panose="02010803020104030203" pitchFamily="2" charset="-79"/>
              </a:rPr>
              <a:t> such as:</a:t>
            </a:r>
            <a:endParaRPr lang="en-US" sz="2600" dirty="0" smtClean="0">
              <a:latin typeface="Arial Rounded MT Bold" panose="020F0704030504030204" pitchFamily="34" charset="0"/>
              <a:cs typeface="Aharoni" panose="02010803020104030203" pitchFamily="2" charset="-79"/>
            </a:endParaRPr>
          </a:p>
          <a:p>
            <a:r>
              <a:rPr lang="en-US" sz="2600" dirty="0" smtClean="0">
                <a:latin typeface="Arial Rounded MT Bold" panose="020F0704030504030204" pitchFamily="34" charset="0"/>
                <a:cs typeface="Aharoni" panose="02010803020104030203" pitchFamily="2" charset="-79"/>
              </a:rPr>
              <a:t>Steering Wheels: Power steering</a:t>
            </a:r>
            <a:endParaRPr lang="en-US" sz="2600" dirty="0" smtClean="0">
              <a:latin typeface="Arial Rounded MT Bold" panose="020F0704030504030204" pitchFamily="34" charset="0"/>
              <a:cs typeface="Aharoni" panose="02010803020104030203" pitchFamily="2" charset="-79"/>
            </a:endParaRPr>
          </a:p>
          <a:p>
            <a:r>
              <a:rPr lang="en-US" sz="2600" dirty="0" smtClean="0">
                <a:latin typeface="Arial Rounded MT Bold" panose="020F0704030504030204" pitchFamily="34" charset="0"/>
                <a:cs typeface="Aharoni" panose="02010803020104030203" pitchFamily="2" charset="-79"/>
              </a:rPr>
              <a:t>Seats		: </a:t>
            </a:r>
            <a:r>
              <a:rPr lang="en-US" sz="2600" dirty="0" smtClean="0">
                <a:latin typeface="Arial Rounded MT Bold" panose="020F0704030504030204" pitchFamily="34" charset="0"/>
                <a:cs typeface="Aharoni" panose="02010803020104030203" pitchFamily="2" charset="-79"/>
              </a:rPr>
              <a:t>6</a:t>
            </a:r>
            <a:endParaRPr lang="en-US" sz="2600" dirty="0" smtClean="0">
              <a:latin typeface="Arial Rounded MT Bold" panose="020F0704030504030204" pitchFamily="34" charset="0"/>
              <a:cs typeface="Aharoni" panose="02010803020104030203" pitchFamily="2" charset="-79"/>
            </a:endParaRPr>
          </a:p>
          <a:p>
            <a:r>
              <a:rPr lang="en-US" sz="2600" dirty="0" smtClean="0">
                <a:latin typeface="Arial Rounded MT Bold" panose="020F0704030504030204" pitchFamily="34" charset="0"/>
                <a:cs typeface="Aharoni" panose="02010803020104030203" pitchFamily="2" charset="-79"/>
              </a:rPr>
              <a:t>Motor	: </a:t>
            </a:r>
            <a:r>
              <a:rPr lang="en-US" sz="2600" dirty="0" smtClean="0">
                <a:latin typeface="Arial Rounded MT Bold" panose="020F0704030504030204" pitchFamily="34" charset="0"/>
                <a:cs typeface="Aharoni" panose="02010803020104030203" pitchFamily="2" charset="-79"/>
              </a:rPr>
              <a:t>1500cc</a:t>
            </a:r>
            <a:endParaRPr lang="en-US" sz="2600" dirty="0" smtClean="0">
              <a:latin typeface="Arial Rounded MT Bold" panose="020F0704030504030204" pitchFamily="34" charset="0"/>
              <a:cs typeface="Aharoni" panose="02010803020104030203" pitchFamily="2" charset="-79"/>
            </a:endParaRPr>
          </a:p>
          <a:p>
            <a:r>
              <a:rPr lang="en-US" sz="2600" dirty="0" smtClean="0">
                <a:latin typeface="Arial Rounded MT Bold" panose="020F0704030504030204" pitchFamily="34" charset="0"/>
                <a:cs typeface="Aharoni" panose="02010803020104030203" pitchFamily="2" charset="-79"/>
              </a:rPr>
              <a:t>Gear		: </a:t>
            </a:r>
            <a:r>
              <a:rPr lang="en-US" sz="2600" dirty="0" smtClean="0">
                <a:latin typeface="Arial Rounded MT Bold" panose="020F0704030504030204" pitchFamily="34" charset="0"/>
                <a:cs typeface="Aharoni" panose="02010803020104030203" pitchFamily="2" charset="-79"/>
              </a:rPr>
              <a:t>5</a:t>
            </a:r>
            <a:endParaRPr lang="en-US" sz="2600" dirty="0" smtClean="0">
              <a:latin typeface="Arial Rounded MT Bold" panose="020F0704030504030204" pitchFamily="34" charset="0"/>
              <a:cs typeface="Aharoni" panose="02010803020104030203" pitchFamily="2" charset="-79"/>
            </a:endParaRPr>
          </a:p>
          <a:p>
            <a:r>
              <a:rPr lang="en-US" sz="2600" dirty="0" err="1" smtClean="0">
                <a:latin typeface="Arial Rounded MT Bold" panose="020F0704030504030204" pitchFamily="34" charset="0"/>
                <a:cs typeface="Aharoni" panose="02010803020104030203" pitchFamily="2" charset="-79"/>
              </a:rPr>
              <a:t>Colour</a:t>
            </a:r>
            <a:r>
              <a:rPr lang="en-US" sz="2600" dirty="0" smtClean="0">
                <a:latin typeface="Arial Rounded MT Bold" panose="020F0704030504030204" pitchFamily="34" charset="0"/>
                <a:cs typeface="Aharoni" panose="02010803020104030203" pitchFamily="2" charset="-79"/>
              </a:rPr>
              <a:t>	: </a:t>
            </a:r>
            <a:r>
              <a:rPr lang="en-US" sz="2600" dirty="0" smtClean="0">
                <a:latin typeface="Arial Rounded MT Bold" panose="020F0704030504030204" pitchFamily="34" charset="0"/>
                <a:cs typeface="Aharoni" panose="02010803020104030203" pitchFamily="2" charset="-79"/>
              </a:rPr>
              <a:t>Red</a:t>
            </a:r>
            <a:endParaRPr lang="en-US" sz="2600" dirty="0" smtClean="0">
              <a:latin typeface="Arial Rounded MT Bold" panose="020F0704030504030204" pitchFamily="34" charset="0"/>
              <a:cs typeface="Aharoni" panose="02010803020104030203" pitchFamily="2" charset="-79"/>
            </a:endParaRPr>
          </a:p>
          <a:p>
            <a:r>
              <a:rPr lang="en-US" sz="2600" dirty="0" smtClean="0">
                <a:latin typeface="Arial Rounded MT Bold" panose="020F0704030504030204" pitchFamily="34" charset="0"/>
                <a:cs typeface="Aharoni" panose="02010803020104030203" pitchFamily="2" charset="-79"/>
              </a:rPr>
              <a:t>Speed	: </a:t>
            </a:r>
            <a:r>
              <a:rPr lang="en-US" sz="2600" dirty="0" smtClean="0">
                <a:latin typeface="Arial Rounded MT Bold" panose="020F0704030504030204" pitchFamily="34" charset="0"/>
                <a:cs typeface="Aharoni" panose="02010803020104030203" pitchFamily="2" charset="-79"/>
              </a:rPr>
              <a:t>40km/h</a:t>
            </a:r>
            <a:endParaRPr lang="en-US" sz="2600" dirty="0" smtClean="0">
              <a:latin typeface="Arial Rounded MT Bold" panose="020F0704030504030204" pitchFamily="34" charset="0"/>
              <a:cs typeface="Aharoni" panose="02010803020104030203" pitchFamily="2" charset="-79"/>
            </a:endParaRPr>
          </a:p>
          <a:p>
            <a:r>
              <a:rPr lang="en-US" sz="2600" dirty="0" smtClean="0">
                <a:latin typeface="Arial Rounded MT Bold" panose="020F0704030504030204" pitchFamily="34" charset="0"/>
                <a:cs typeface="Aharoni" panose="02010803020104030203" pitchFamily="2" charset="-79"/>
              </a:rPr>
              <a:t> </a:t>
            </a:r>
            <a:endParaRPr lang="en-US" sz="2600" dirty="0" smtClean="0">
              <a:latin typeface="Arial Rounded MT Bold" panose="020F0704030504030204" pitchFamily="34" charset="0"/>
              <a:cs typeface="Aharoni" panose="02010803020104030203" pitchFamily="2" charset="-79"/>
            </a:endParaRPr>
          </a:p>
          <a:p>
            <a:r>
              <a:rPr lang="en-US" sz="2600" dirty="0" smtClean="0">
                <a:latin typeface="Arial Rounded MT Bold" panose="020F0704030504030204" pitchFamily="34" charset="0"/>
                <a:cs typeface="Aharoni" panose="02010803020104030203" pitchFamily="2" charset="-79"/>
              </a:rPr>
              <a:t>The </a:t>
            </a:r>
            <a:r>
              <a:rPr lang="en-US" sz="2600" dirty="0" err="1" smtClean="0">
                <a:latin typeface="Arial Rounded MT Bold" panose="020F0704030504030204" pitchFamily="34" charset="0"/>
                <a:cs typeface="Aharoni" panose="02010803020104030203" pitchFamily="2" charset="-79"/>
              </a:rPr>
              <a:t>behaviours</a:t>
            </a:r>
            <a:r>
              <a:rPr lang="en-US" sz="2600" dirty="0" smtClean="0">
                <a:latin typeface="Arial Rounded MT Bold" panose="020F0704030504030204" pitchFamily="34" charset="0"/>
                <a:cs typeface="Aharoni" panose="02010803020104030203" pitchFamily="2" charset="-79"/>
              </a:rPr>
              <a:t> can be implemented through associated functions like:</a:t>
            </a:r>
            <a:endParaRPr lang="en-US" sz="2600" dirty="0" smtClean="0">
              <a:latin typeface="Arial Rounded MT Bold" panose="020F0704030504030204" pitchFamily="34" charset="0"/>
              <a:cs typeface="Aharoni" panose="02010803020104030203" pitchFamily="2" charset="-79"/>
            </a:endParaRPr>
          </a:p>
          <a:p>
            <a:r>
              <a:rPr lang="en-US" sz="2600" dirty="0" smtClean="0">
                <a:latin typeface="Arial Rounded MT Bold" panose="020F0704030504030204" pitchFamily="34" charset="0"/>
                <a:cs typeface="Aharoni" panose="02010803020104030203" pitchFamily="2" charset="-79"/>
              </a:rPr>
              <a:t>Changing gears()</a:t>
            </a:r>
            <a:endParaRPr lang="en-US" sz="2600" dirty="0" smtClean="0">
              <a:latin typeface="Arial Rounded MT Bold" panose="020F0704030504030204" pitchFamily="34" charset="0"/>
              <a:cs typeface="Aharoni" panose="02010803020104030203" pitchFamily="2" charset="-79"/>
            </a:endParaRPr>
          </a:p>
          <a:p>
            <a:r>
              <a:rPr lang="en-US" sz="2600" dirty="0" smtClean="0">
                <a:latin typeface="Arial Rounded MT Bold" panose="020F0704030504030204" pitchFamily="34" charset="0"/>
                <a:cs typeface="Aharoni" panose="02010803020104030203" pitchFamily="2" charset="-79"/>
              </a:rPr>
              <a:t>Steering()</a:t>
            </a:r>
            <a:endParaRPr lang="en-US" sz="2600" dirty="0" smtClean="0">
              <a:latin typeface="Arial Rounded MT Bold" panose="020F0704030504030204" pitchFamily="34" charset="0"/>
              <a:cs typeface="Aharoni" panose="02010803020104030203" pitchFamily="2" charset="-79"/>
            </a:endParaRPr>
          </a:p>
          <a:p>
            <a:r>
              <a:rPr lang="en-US" sz="2600" dirty="0" smtClean="0">
                <a:latin typeface="Arial Rounded MT Bold" panose="020F0704030504030204" pitchFamily="34" charset="0"/>
                <a:cs typeface="Aharoni" panose="02010803020104030203" pitchFamily="2" charset="-79"/>
              </a:rPr>
              <a:t>Acceleration</a:t>
            </a:r>
            <a:r>
              <a:rPr lang="en-US" sz="2600" dirty="0" smtClean="0">
                <a:latin typeface="Arial Rounded MT Bold" panose="020F0704030504030204" pitchFamily="34" charset="0"/>
                <a:cs typeface="Aharoni" panose="02010803020104030203" pitchFamily="2" charset="-79"/>
              </a:rPr>
              <a:t>()</a:t>
            </a:r>
            <a:endParaRPr lang="en-US" sz="2600" dirty="0" smtClean="0">
              <a:latin typeface="Arial Rounded MT Bold" panose="020F0704030504030204" pitchFamily="34" charset="0"/>
              <a:cs typeface="Aharoni" panose="02010803020104030203" pitchFamily="2" charset="-79"/>
            </a:endParaRPr>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28600"/>
            <a:ext cx="8763000" cy="583565"/>
          </a:xfrm>
          <a:prstGeom prst="rect">
            <a:avLst/>
          </a:prstGeom>
          <a:solidFill>
            <a:schemeClr val="accent1">
              <a:lumMod val="40000"/>
              <a:lumOff val="60000"/>
            </a:schemeClr>
          </a:solidFill>
        </p:spPr>
        <p:txBody>
          <a:bodyPr wrap="square" rtlCol="0">
            <a:spAutoFit/>
          </a:bodyPr>
          <a:lstStyle/>
          <a:p>
            <a:pPr algn="ctr"/>
            <a:r>
              <a:rPr lang="en-US" sz="3200" b="1" dirty="0" smtClean="0">
                <a:latin typeface="Arial Black" panose="020B0A04020102020204" pitchFamily="34" charset="0"/>
                <a:cs typeface="Aharoni" panose="02010803020104030203" pitchFamily="2" charset="-79"/>
              </a:rPr>
              <a:t>The Object-Oriented Programming</a:t>
            </a:r>
            <a:endParaRPr lang="en-US" sz="3200" b="1" dirty="0" smtClean="0">
              <a:latin typeface="Arial Black" panose="020B0A04020102020204" pitchFamily="34" charset="0"/>
              <a:cs typeface="Aharoni" panose="02010803020104030203" pitchFamily="2" charset="-79"/>
            </a:endParaRPr>
          </a:p>
        </p:txBody>
      </p:sp>
      <p:sp>
        <p:nvSpPr>
          <p:cNvPr id="5" name="TextBox 4"/>
          <p:cNvSpPr txBox="1"/>
          <p:nvPr/>
        </p:nvSpPr>
        <p:spPr>
          <a:xfrm>
            <a:off x="152400" y="914400"/>
            <a:ext cx="8839200" cy="5693866"/>
          </a:xfrm>
          <a:prstGeom prst="rect">
            <a:avLst/>
          </a:prstGeom>
          <a:noFill/>
        </p:spPr>
        <p:txBody>
          <a:bodyPr wrap="square" rtlCol="0">
            <a:spAutoFit/>
          </a:bodyPr>
          <a:lstStyle/>
          <a:p>
            <a:r>
              <a:rPr lang="en-US" sz="2600" b="1" dirty="0" smtClean="0">
                <a:latin typeface="Arial Rounded MT Bold" panose="020F0704030504030204" pitchFamily="34" charset="0"/>
                <a:cs typeface="Aharoni" panose="02010803020104030203" pitchFamily="2" charset="-79"/>
              </a:rPr>
              <a:t>Alto </a:t>
            </a:r>
            <a:r>
              <a:rPr lang="en-US" sz="2600" b="1" dirty="0" smtClean="0">
                <a:latin typeface="Arial Rounded MT Bold" panose="020F0704030504030204" pitchFamily="34" charset="0"/>
                <a:cs typeface="Aharoni" panose="02010803020104030203" pitchFamily="2" charset="-79"/>
              </a:rPr>
              <a:t>800 with </a:t>
            </a:r>
            <a:r>
              <a:rPr lang="en-US" sz="2600" b="1" dirty="0" err="1" smtClean="0">
                <a:latin typeface="Arial Rounded MT Bold" panose="020F0704030504030204" pitchFamily="34" charset="0"/>
                <a:cs typeface="Aharoni" panose="02010803020104030203" pitchFamily="2" charset="-79"/>
              </a:rPr>
              <a:t>reg</a:t>
            </a:r>
            <a:r>
              <a:rPr lang="en-US" sz="2600" b="1" dirty="0" smtClean="0">
                <a:latin typeface="Arial Rounded MT Bold" panose="020F0704030504030204" pitchFamily="34" charset="0"/>
                <a:cs typeface="Aharoni" panose="02010803020104030203" pitchFamily="2" charset="-79"/>
              </a:rPr>
              <a:t> no. 5562</a:t>
            </a:r>
            <a:r>
              <a:rPr lang="en-US" sz="2600" dirty="0" smtClean="0">
                <a:latin typeface="Arial Rounded MT Bold" panose="020F0704030504030204" pitchFamily="34" charset="0"/>
                <a:cs typeface="Aharoni" panose="02010803020104030203" pitchFamily="2" charset="-79"/>
              </a:rPr>
              <a:t>, is another object of the class “</a:t>
            </a:r>
            <a:r>
              <a:rPr lang="en-US" sz="2600" b="1" dirty="0" smtClean="0">
                <a:latin typeface="Arial Rounded MT Bold" panose="020F0704030504030204" pitchFamily="34" charset="0"/>
                <a:cs typeface="Aharoni" panose="02010803020104030203" pitchFamily="2" charset="-79"/>
              </a:rPr>
              <a:t>Car</a:t>
            </a:r>
            <a:r>
              <a:rPr lang="en-US" sz="2600" dirty="0" smtClean="0">
                <a:latin typeface="Arial Rounded MT Bold" panose="020F0704030504030204" pitchFamily="34" charset="0"/>
                <a:cs typeface="Aharoni" panose="02010803020104030203" pitchFamily="2" charset="-79"/>
              </a:rPr>
              <a:t>”, with the data for the properties such as: </a:t>
            </a:r>
            <a:endParaRPr lang="en-US" sz="2600" dirty="0" smtClean="0">
              <a:latin typeface="Arial Rounded MT Bold" panose="020F0704030504030204" pitchFamily="34" charset="0"/>
              <a:cs typeface="Aharoni" panose="02010803020104030203" pitchFamily="2" charset="-79"/>
            </a:endParaRPr>
          </a:p>
          <a:p>
            <a:endParaRPr lang="en-US" sz="2600" dirty="0" smtClean="0">
              <a:latin typeface="Arial Rounded MT Bold" panose="020F0704030504030204" pitchFamily="34" charset="0"/>
              <a:cs typeface="Aharoni" panose="02010803020104030203" pitchFamily="2" charset="-79"/>
            </a:endParaRPr>
          </a:p>
          <a:p>
            <a:r>
              <a:rPr lang="en-US" sz="2600" dirty="0" smtClean="0">
                <a:latin typeface="Arial Rounded MT Bold" panose="020F0704030504030204" pitchFamily="34" charset="0"/>
                <a:cs typeface="Aharoni" panose="02010803020104030203" pitchFamily="2" charset="-79"/>
              </a:rPr>
              <a:t>Steering Wheels	: </a:t>
            </a:r>
            <a:r>
              <a:rPr lang="en-US" sz="2600" dirty="0" smtClean="0">
                <a:latin typeface="Arial Rounded MT Bold" panose="020F0704030504030204" pitchFamily="34" charset="0"/>
                <a:cs typeface="Aharoni" panose="02010803020104030203" pitchFamily="2" charset="-79"/>
              </a:rPr>
              <a:t>Power steering</a:t>
            </a:r>
            <a:endParaRPr lang="en-US" sz="2600" dirty="0" smtClean="0">
              <a:latin typeface="Arial Rounded MT Bold" panose="020F0704030504030204" pitchFamily="34" charset="0"/>
              <a:cs typeface="Aharoni" panose="02010803020104030203" pitchFamily="2" charset="-79"/>
            </a:endParaRPr>
          </a:p>
          <a:p>
            <a:r>
              <a:rPr lang="en-US" sz="2600" dirty="0" smtClean="0">
                <a:latin typeface="Arial Rounded MT Bold" panose="020F0704030504030204" pitchFamily="34" charset="0"/>
                <a:cs typeface="Aharoni" panose="02010803020104030203" pitchFamily="2" charset="-79"/>
              </a:rPr>
              <a:t>Seats			: </a:t>
            </a:r>
            <a:r>
              <a:rPr lang="en-US" sz="2600" dirty="0" smtClean="0">
                <a:latin typeface="Arial Rounded MT Bold" panose="020F0704030504030204" pitchFamily="34" charset="0"/>
                <a:cs typeface="Aharoni" panose="02010803020104030203" pitchFamily="2" charset="-79"/>
              </a:rPr>
              <a:t>5</a:t>
            </a:r>
            <a:endParaRPr lang="en-US" sz="2600" dirty="0" smtClean="0">
              <a:latin typeface="Arial Rounded MT Bold" panose="020F0704030504030204" pitchFamily="34" charset="0"/>
              <a:cs typeface="Aharoni" panose="02010803020104030203" pitchFamily="2" charset="-79"/>
            </a:endParaRPr>
          </a:p>
          <a:p>
            <a:r>
              <a:rPr lang="en-US" sz="2600" dirty="0" smtClean="0">
                <a:latin typeface="Arial Rounded MT Bold" panose="020F0704030504030204" pitchFamily="34" charset="0"/>
                <a:cs typeface="Aharoni" panose="02010803020104030203" pitchFamily="2" charset="-79"/>
              </a:rPr>
              <a:t>Motor		: </a:t>
            </a:r>
            <a:r>
              <a:rPr lang="en-US" sz="2600" dirty="0" smtClean="0">
                <a:latin typeface="Arial Rounded MT Bold" panose="020F0704030504030204" pitchFamily="34" charset="0"/>
                <a:cs typeface="Aharoni" panose="02010803020104030203" pitchFamily="2" charset="-79"/>
              </a:rPr>
              <a:t>800cc</a:t>
            </a:r>
            <a:endParaRPr lang="en-US" sz="2600" dirty="0" smtClean="0">
              <a:latin typeface="Arial Rounded MT Bold" panose="020F0704030504030204" pitchFamily="34" charset="0"/>
              <a:cs typeface="Aharoni" panose="02010803020104030203" pitchFamily="2" charset="-79"/>
            </a:endParaRPr>
          </a:p>
          <a:p>
            <a:r>
              <a:rPr lang="en-US" sz="2600" dirty="0" smtClean="0">
                <a:latin typeface="Arial Rounded MT Bold" panose="020F0704030504030204" pitchFamily="34" charset="0"/>
                <a:cs typeface="Aharoni" panose="02010803020104030203" pitchFamily="2" charset="-79"/>
              </a:rPr>
              <a:t>Gear			: </a:t>
            </a:r>
            <a:r>
              <a:rPr lang="en-US" sz="2600" dirty="0" smtClean="0">
                <a:latin typeface="Arial Rounded MT Bold" panose="020F0704030504030204" pitchFamily="34" charset="0"/>
                <a:cs typeface="Aharoni" panose="02010803020104030203" pitchFamily="2" charset="-79"/>
              </a:rPr>
              <a:t>4</a:t>
            </a:r>
            <a:endParaRPr lang="en-US" sz="2600" dirty="0" smtClean="0">
              <a:latin typeface="Arial Rounded MT Bold" panose="020F0704030504030204" pitchFamily="34" charset="0"/>
              <a:cs typeface="Aharoni" panose="02010803020104030203" pitchFamily="2" charset="-79"/>
            </a:endParaRPr>
          </a:p>
          <a:p>
            <a:r>
              <a:rPr lang="en-US" sz="2600" dirty="0" err="1" smtClean="0">
                <a:latin typeface="Arial Rounded MT Bold" panose="020F0704030504030204" pitchFamily="34" charset="0"/>
                <a:cs typeface="Aharoni" panose="02010803020104030203" pitchFamily="2" charset="-79"/>
              </a:rPr>
              <a:t>Colour</a:t>
            </a:r>
            <a:r>
              <a:rPr lang="en-US" sz="2600" dirty="0" smtClean="0">
                <a:latin typeface="Arial Rounded MT Bold" panose="020F0704030504030204" pitchFamily="34" charset="0"/>
                <a:cs typeface="Aharoni" panose="02010803020104030203" pitchFamily="2" charset="-79"/>
              </a:rPr>
              <a:t>		: </a:t>
            </a:r>
            <a:r>
              <a:rPr lang="en-US" sz="2600" dirty="0" smtClean="0">
                <a:latin typeface="Arial Rounded MT Bold" panose="020F0704030504030204" pitchFamily="34" charset="0"/>
                <a:cs typeface="Aharoni" panose="02010803020104030203" pitchFamily="2" charset="-79"/>
              </a:rPr>
              <a:t>Blue</a:t>
            </a:r>
            <a:endParaRPr lang="en-US" sz="2600" dirty="0" smtClean="0">
              <a:latin typeface="Arial Rounded MT Bold" panose="020F0704030504030204" pitchFamily="34" charset="0"/>
              <a:cs typeface="Aharoni" panose="02010803020104030203" pitchFamily="2" charset="-79"/>
            </a:endParaRPr>
          </a:p>
          <a:p>
            <a:r>
              <a:rPr lang="en-US" sz="2600" dirty="0" smtClean="0">
                <a:latin typeface="Arial Rounded MT Bold" panose="020F0704030504030204" pitchFamily="34" charset="0"/>
                <a:cs typeface="Aharoni" panose="02010803020104030203" pitchFamily="2" charset="-79"/>
              </a:rPr>
              <a:t>Speed		: </a:t>
            </a:r>
            <a:r>
              <a:rPr lang="en-US" sz="2600" dirty="0" smtClean="0">
                <a:latin typeface="Arial Rounded MT Bold" panose="020F0704030504030204" pitchFamily="34" charset="0"/>
                <a:cs typeface="Aharoni" panose="02010803020104030203" pitchFamily="2" charset="-79"/>
              </a:rPr>
              <a:t>55km/h</a:t>
            </a:r>
            <a:endParaRPr lang="en-US" sz="2600" dirty="0" smtClean="0">
              <a:latin typeface="Arial Rounded MT Bold" panose="020F0704030504030204" pitchFamily="34" charset="0"/>
              <a:cs typeface="Aharoni" panose="02010803020104030203" pitchFamily="2" charset="-79"/>
            </a:endParaRPr>
          </a:p>
          <a:p>
            <a:endParaRPr lang="en-US" sz="2600" dirty="0" smtClean="0">
              <a:latin typeface="Arial Rounded MT Bold" panose="020F0704030504030204" pitchFamily="34" charset="0"/>
              <a:cs typeface="Aharoni" panose="02010803020104030203" pitchFamily="2" charset="-79"/>
            </a:endParaRPr>
          </a:p>
          <a:p>
            <a:r>
              <a:rPr lang="en-US" sz="2600" dirty="0" smtClean="0">
                <a:latin typeface="Arial Rounded MT Bold" panose="020F0704030504030204" pitchFamily="34" charset="0"/>
                <a:cs typeface="Aharoni" panose="02010803020104030203" pitchFamily="2" charset="-79"/>
              </a:rPr>
              <a:t>Note </a:t>
            </a:r>
            <a:r>
              <a:rPr lang="en-US" sz="2600" dirty="0" smtClean="0">
                <a:latin typeface="Arial Rounded MT Bold" panose="020F0704030504030204" pitchFamily="34" charset="0"/>
                <a:cs typeface="Aharoni" panose="02010803020104030203" pitchFamily="2" charset="-79"/>
              </a:rPr>
              <a:t>that we can change the values of the data, only through the associated functions. Thus the class “Car” acted as the prototype and the objects are the actual instances</a:t>
            </a:r>
            <a:r>
              <a:rPr lang="en-US" sz="2600" dirty="0" smtClean="0">
                <a:latin typeface="Arial Rounded MT Bold" panose="020F0704030504030204" pitchFamily="34" charset="0"/>
                <a:cs typeface="Aharoni" panose="02010803020104030203" pitchFamily="2" charset="-79"/>
              </a:rPr>
              <a:t>.</a:t>
            </a:r>
            <a:endParaRPr lang="en-US" sz="2600" dirty="0" smtClean="0">
              <a:latin typeface="Arial Rounded MT Bold" panose="020F0704030504030204" pitchFamily="34" charset="0"/>
              <a:cs typeface="Aharoni" panose="02010803020104030203" pitchFamily="2" charset="-79"/>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1524000"/>
            <a:ext cx="8686800" cy="5324535"/>
          </a:xfrm>
          <a:prstGeom prst="rect">
            <a:avLst/>
          </a:prstGeom>
          <a:noFill/>
        </p:spPr>
        <p:txBody>
          <a:bodyPr wrap="square" rtlCol="0">
            <a:spAutoFit/>
          </a:bodyPr>
          <a:lstStyle/>
          <a:p>
            <a:pPr algn="just">
              <a:spcAft>
                <a:spcPts val="1800"/>
              </a:spcAft>
            </a:pPr>
            <a:r>
              <a:rPr lang="en-US" sz="2800" dirty="0" smtClean="0">
                <a:latin typeface="Arial Rounded MT Bold" panose="020F0704030504030204" pitchFamily="34" charset="0"/>
                <a:cs typeface="Aharoni" panose="02010803020104030203" pitchFamily="2" charset="-79"/>
              </a:rPr>
              <a:t>A machine language instruction normally has a two-part format. </a:t>
            </a:r>
            <a:endParaRPr lang="en-US" sz="2800" dirty="0" smtClean="0">
              <a:latin typeface="Arial Rounded MT Bold" panose="020F0704030504030204" pitchFamily="34" charset="0"/>
              <a:cs typeface="Aharoni" panose="02010803020104030203" pitchFamily="2" charset="-79"/>
            </a:endParaRPr>
          </a:p>
          <a:p>
            <a:pPr algn="just">
              <a:spcAft>
                <a:spcPts val="1800"/>
              </a:spcAft>
            </a:pPr>
            <a:r>
              <a:rPr lang="en-US" sz="2800" dirty="0" smtClean="0">
                <a:latin typeface="Arial Rounded MT Bold" panose="020F0704030504030204" pitchFamily="34" charset="0"/>
                <a:cs typeface="Aharoni" panose="02010803020104030203" pitchFamily="2" charset="-79"/>
              </a:rPr>
              <a:t>The first part is operation code (</a:t>
            </a:r>
            <a:r>
              <a:rPr lang="en-US" sz="2800" dirty="0" err="1" smtClean="0">
                <a:latin typeface="Arial Rounded MT Bold" panose="020F0704030504030204" pitchFamily="34" charset="0"/>
                <a:cs typeface="Aharoni" panose="02010803020104030203" pitchFamily="2" charset="-79"/>
              </a:rPr>
              <a:t>opcode</a:t>
            </a:r>
            <a:r>
              <a:rPr lang="en-US" sz="2800" dirty="0" smtClean="0">
                <a:latin typeface="Arial Rounded MT Bold" panose="020F0704030504030204" pitchFamily="34" charset="0"/>
                <a:cs typeface="Aharoni" panose="02010803020104030203" pitchFamily="2" charset="-79"/>
              </a:rPr>
              <a:t>) that tells the computer what function to perform and </a:t>
            </a:r>
            <a:endParaRPr lang="en-US" sz="2800" dirty="0" smtClean="0">
              <a:latin typeface="Arial Rounded MT Bold" panose="020F0704030504030204" pitchFamily="34" charset="0"/>
              <a:cs typeface="Aharoni" panose="02010803020104030203" pitchFamily="2" charset="-79"/>
            </a:endParaRPr>
          </a:p>
          <a:p>
            <a:pPr algn="just">
              <a:spcAft>
                <a:spcPts val="1800"/>
              </a:spcAft>
            </a:pPr>
            <a:r>
              <a:rPr lang="en-US" sz="2800" dirty="0" smtClean="0">
                <a:latin typeface="Arial Rounded MT Bold" panose="020F0704030504030204" pitchFamily="34" charset="0"/>
                <a:cs typeface="Aharoni" panose="02010803020104030203" pitchFamily="2" charset="-79"/>
              </a:rPr>
              <a:t>The second part is operand that tells where to find or store the data on which the computer has to perform the function. </a:t>
            </a:r>
            <a:endParaRPr lang="en-US" sz="2800" dirty="0" smtClean="0">
              <a:latin typeface="Arial Rounded MT Bold" panose="020F0704030504030204" pitchFamily="34" charset="0"/>
              <a:cs typeface="Aharoni" panose="02010803020104030203" pitchFamily="2" charset="-79"/>
            </a:endParaRPr>
          </a:p>
          <a:p>
            <a:pPr algn="just">
              <a:spcAft>
                <a:spcPts val="1800"/>
              </a:spcAft>
            </a:pPr>
            <a:r>
              <a:rPr lang="en-US" sz="2800" dirty="0" smtClean="0"/>
              <a:t> </a:t>
            </a:r>
            <a:endParaRPr lang="en-US" sz="2800" dirty="0" smtClean="0"/>
          </a:p>
          <a:p>
            <a:endParaRPr lang="en-US" sz="2800" i="1" dirty="0" smtClean="0"/>
          </a:p>
          <a:p>
            <a:pPr algn="ctr"/>
            <a:r>
              <a:rPr lang="en-US" sz="2800" b="1" i="1" dirty="0" smtClean="0"/>
              <a:t>Instruction Format</a:t>
            </a:r>
            <a:endParaRPr lang="en-US" sz="2800" dirty="0" smtClean="0">
              <a:latin typeface="Arial Rounded MT Bold" panose="020F0704030504030204" pitchFamily="34" charset="0"/>
              <a:cs typeface="Aharoni" panose="02010803020104030203" pitchFamily="2" charset="-79"/>
            </a:endParaRPr>
          </a:p>
        </p:txBody>
      </p:sp>
      <p:sp>
        <p:nvSpPr>
          <p:cNvPr id="4" name="TextBox 3"/>
          <p:cNvSpPr txBox="1"/>
          <p:nvPr/>
        </p:nvSpPr>
        <p:spPr>
          <a:xfrm>
            <a:off x="381000" y="228600"/>
            <a:ext cx="8458200" cy="1261884"/>
          </a:xfrm>
          <a:prstGeom prst="rect">
            <a:avLst/>
          </a:prstGeom>
          <a:solidFill>
            <a:schemeClr val="accent1">
              <a:lumMod val="40000"/>
              <a:lumOff val="60000"/>
            </a:schemeClr>
          </a:solidFill>
        </p:spPr>
        <p:txBody>
          <a:bodyPr wrap="square" rtlCol="0">
            <a:spAutoFit/>
          </a:bodyPr>
          <a:lstStyle/>
          <a:p>
            <a:pPr algn="ctr"/>
            <a:r>
              <a:rPr lang="en-US" sz="4000" b="1" dirty="0" smtClean="0">
                <a:latin typeface="Arial Black" panose="020B0A04020102020204" pitchFamily="34" charset="0"/>
                <a:cs typeface="Aharoni" panose="02010803020104030203" pitchFamily="2" charset="-79"/>
              </a:rPr>
              <a:t>Machine Language </a:t>
            </a:r>
            <a:endParaRPr lang="en-US" sz="4000" b="1" dirty="0" smtClean="0">
              <a:latin typeface="Arial Black" panose="020B0A04020102020204" pitchFamily="34" charset="0"/>
              <a:cs typeface="Aharoni" panose="02010803020104030203" pitchFamily="2" charset="-79"/>
            </a:endParaRPr>
          </a:p>
          <a:p>
            <a:pPr algn="ctr"/>
            <a:r>
              <a:rPr lang="en-US" sz="3600" b="1" dirty="0" smtClean="0">
                <a:latin typeface="Arial Black" panose="020B0A04020102020204" pitchFamily="34" charset="0"/>
                <a:cs typeface="Aharoni" panose="02010803020104030203" pitchFamily="2" charset="-79"/>
              </a:rPr>
              <a:t>(First generation language)</a:t>
            </a:r>
            <a:endParaRPr lang="en-US" sz="1600" dirty="0"/>
          </a:p>
        </p:txBody>
      </p:sp>
      <p:graphicFrame>
        <p:nvGraphicFramePr>
          <p:cNvPr id="5" name="Table 4"/>
          <p:cNvGraphicFramePr>
            <a:graphicFrameLocks noGrp="1"/>
          </p:cNvGraphicFramePr>
          <p:nvPr/>
        </p:nvGraphicFramePr>
        <p:xfrm>
          <a:off x="990600" y="5181600"/>
          <a:ext cx="7239000" cy="990600"/>
        </p:xfrm>
        <a:graphic>
          <a:graphicData uri="http://schemas.openxmlformats.org/drawingml/2006/table">
            <a:tbl>
              <a:tblPr firstRow="1" bandRow="1">
                <a:tableStyleId>{5C22544A-7EE6-4342-B048-85BDC9FD1C3A}</a:tableStyleId>
              </a:tblPr>
              <a:tblGrid>
                <a:gridCol w="3136900"/>
                <a:gridCol w="4102100"/>
              </a:tblGrid>
              <a:tr h="990600">
                <a:tc>
                  <a:txBody>
                    <a:bodyPr/>
                    <a:lstStyle/>
                    <a:p>
                      <a:pPr algn="ctr"/>
                      <a:r>
                        <a:rPr kumimoji="0" lang="en-US" sz="2400" b="1" kern="1200" dirty="0" smtClean="0">
                          <a:solidFill>
                            <a:schemeClr val="tx1"/>
                          </a:solidFill>
                          <a:latin typeface="+mn-lt"/>
                          <a:ea typeface="+mn-ea"/>
                          <a:cs typeface="+mn-cs"/>
                        </a:rPr>
                        <a:t>OPCODE</a:t>
                      </a:r>
                      <a:endParaRPr kumimoji="0" lang="en-US" sz="2400" b="1" kern="1200" dirty="0" smtClean="0">
                        <a:solidFill>
                          <a:schemeClr val="tx1"/>
                        </a:solidFill>
                        <a:latin typeface="+mn-lt"/>
                        <a:ea typeface="+mn-ea"/>
                        <a:cs typeface="+mn-cs"/>
                      </a:endParaRPr>
                    </a:p>
                    <a:p>
                      <a:pPr algn="ctr"/>
                      <a:r>
                        <a:rPr kumimoji="0" lang="en-US" sz="2400" b="1" kern="1200" dirty="0" smtClean="0">
                          <a:solidFill>
                            <a:schemeClr val="tx1"/>
                          </a:solidFill>
                          <a:latin typeface="+mn-lt"/>
                          <a:ea typeface="+mn-ea"/>
                          <a:cs typeface="+mn-cs"/>
                        </a:rPr>
                        <a:t>(Operation code)</a:t>
                      </a:r>
                      <a:endParaRPr lang="en-US" sz="2400" dirty="0">
                        <a:solidFill>
                          <a:schemeClr val="tx1"/>
                        </a:solidFill>
                      </a:endParaRPr>
                    </a:p>
                  </a:txBody>
                  <a:tcPr>
                    <a:solidFill>
                      <a:schemeClr val="accent3"/>
                    </a:solidFill>
                  </a:tcPr>
                </a:tc>
                <a:tc>
                  <a:txBody>
                    <a:bodyPr/>
                    <a:lstStyle/>
                    <a:p>
                      <a:pPr algn="ctr"/>
                      <a:r>
                        <a:rPr kumimoji="0" lang="en-US" sz="2400" b="1" kern="1200" dirty="0" smtClean="0">
                          <a:solidFill>
                            <a:schemeClr val="tx1"/>
                          </a:solidFill>
                          <a:latin typeface="+mn-lt"/>
                          <a:ea typeface="+mn-ea"/>
                          <a:cs typeface="+mn-cs"/>
                        </a:rPr>
                        <a:t>OPERAND</a:t>
                      </a:r>
                      <a:endParaRPr kumimoji="0" lang="en-US" sz="2400" b="1" kern="1200" dirty="0" smtClean="0">
                        <a:solidFill>
                          <a:schemeClr val="tx1"/>
                        </a:solidFill>
                        <a:latin typeface="+mn-lt"/>
                        <a:ea typeface="+mn-ea"/>
                        <a:cs typeface="+mn-cs"/>
                      </a:endParaRPr>
                    </a:p>
                    <a:p>
                      <a:pPr algn="ctr"/>
                      <a:r>
                        <a:rPr kumimoji="0" lang="en-US" sz="2400" b="1" kern="1200" dirty="0" smtClean="0">
                          <a:solidFill>
                            <a:schemeClr val="tx1"/>
                          </a:solidFill>
                          <a:latin typeface="+mn-lt"/>
                          <a:ea typeface="+mn-ea"/>
                          <a:cs typeface="+mn-cs"/>
                        </a:rPr>
                        <a:t>(Data/Address of data)</a:t>
                      </a:r>
                      <a:endParaRPr lang="en-US" sz="2400" dirty="0">
                        <a:solidFill>
                          <a:schemeClr val="tx1"/>
                        </a:solidFill>
                      </a:endParaRPr>
                    </a:p>
                  </a:txBody>
                  <a:tcPr>
                    <a:solidFill>
                      <a:schemeClr val="accent3"/>
                    </a:solidFill>
                  </a:tcPr>
                </a:tc>
              </a:tr>
            </a:tbl>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linds(horizont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linds(horizont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linds(horizont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Effect transition="in" filter="blinds(horizontal)">
                                      <p:cBhvr>
                                        <p:cTn id="27"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133600"/>
            <a:ext cx="8686800" cy="3339376"/>
          </a:xfrm>
          <a:prstGeom prst="rect">
            <a:avLst/>
          </a:prstGeom>
          <a:noFill/>
        </p:spPr>
        <p:txBody>
          <a:bodyPr wrap="square" rtlCol="0">
            <a:spAutoFit/>
          </a:bodyPr>
          <a:lstStyle/>
          <a:p>
            <a:pPr algn="just">
              <a:spcAft>
                <a:spcPts val="1800"/>
              </a:spcAft>
            </a:pPr>
            <a:r>
              <a:rPr lang="en-US" sz="2800" dirty="0" smtClean="0">
                <a:latin typeface="Arial Rounded MT Bold" panose="020F0704030504030204" pitchFamily="34" charset="0"/>
                <a:cs typeface="Aharoni" panose="02010803020104030203" pitchFamily="2" charset="-79"/>
              </a:rPr>
              <a:t>Hence each instruction tells the computer what operation to perform and the length and locations of the data fields involved in the operation. </a:t>
            </a:r>
            <a:endParaRPr lang="en-US" sz="2800" dirty="0" smtClean="0">
              <a:latin typeface="Arial Rounded MT Bold" panose="020F0704030504030204" pitchFamily="34" charset="0"/>
              <a:cs typeface="Aharoni" panose="02010803020104030203" pitchFamily="2" charset="-79"/>
            </a:endParaRPr>
          </a:p>
          <a:p>
            <a:pPr algn="just">
              <a:spcAft>
                <a:spcPts val="1800"/>
              </a:spcAft>
            </a:pPr>
            <a:r>
              <a:rPr lang="en-US" sz="2800" dirty="0" smtClean="0">
                <a:latin typeface="Arial Rounded MT Bold" panose="020F0704030504030204" pitchFamily="34" charset="0"/>
                <a:cs typeface="Aharoni" panose="02010803020104030203" pitchFamily="2" charset="-79"/>
              </a:rPr>
              <a:t>Every computer has a set of operation codes called its instruction set. Every </a:t>
            </a:r>
            <a:r>
              <a:rPr lang="en-US" sz="2800" dirty="0" err="1" smtClean="0">
                <a:latin typeface="Arial Rounded MT Bold" panose="020F0704030504030204" pitchFamily="34" charset="0"/>
                <a:cs typeface="Aharoni" panose="02010803020104030203" pitchFamily="2" charset="-79"/>
              </a:rPr>
              <a:t>opcode</a:t>
            </a:r>
            <a:r>
              <a:rPr lang="en-US" sz="2800" dirty="0" smtClean="0">
                <a:latin typeface="Arial Rounded MT Bold" panose="020F0704030504030204" pitchFamily="34" charset="0"/>
                <a:cs typeface="Aharoni" panose="02010803020104030203" pitchFamily="2" charset="-79"/>
              </a:rPr>
              <a:t> in the instruction set is meant to perform a specific basic operation or function. </a:t>
            </a:r>
            <a:endParaRPr lang="en-US" sz="2800" i="1" dirty="0" smtClean="0"/>
          </a:p>
        </p:txBody>
      </p:sp>
      <p:sp>
        <p:nvSpPr>
          <p:cNvPr id="4" name="TextBox 3"/>
          <p:cNvSpPr txBox="1"/>
          <p:nvPr/>
        </p:nvSpPr>
        <p:spPr>
          <a:xfrm>
            <a:off x="381000" y="228600"/>
            <a:ext cx="8458200" cy="1261884"/>
          </a:xfrm>
          <a:prstGeom prst="rect">
            <a:avLst/>
          </a:prstGeom>
          <a:solidFill>
            <a:schemeClr val="accent1">
              <a:lumMod val="40000"/>
              <a:lumOff val="60000"/>
            </a:schemeClr>
          </a:solidFill>
        </p:spPr>
        <p:txBody>
          <a:bodyPr wrap="square" rtlCol="0">
            <a:spAutoFit/>
          </a:bodyPr>
          <a:lstStyle/>
          <a:p>
            <a:pPr algn="ctr"/>
            <a:r>
              <a:rPr lang="en-US" sz="4000" b="1" dirty="0" smtClean="0">
                <a:latin typeface="Arial Black" panose="020B0A04020102020204" pitchFamily="34" charset="0"/>
                <a:cs typeface="Aharoni" panose="02010803020104030203" pitchFamily="2" charset="-79"/>
              </a:rPr>
              <a:t>Machine Language </a:t>
            </a:r>
            <a:endParaRPr lang="en-US" sz="4000" b="1" dirty="0" smtClean="0">
              <a:latin typeface="Arial Black" panose="020B0A04020102020204" pitchFamily="34" charset="0"/>
              <a:cs typeface="Aharoni" panose="02010803020104030203" pitchFamily="2" charset="-79"/>
            </a:endParaRPr>
          </a:p>
          <a:p>
            <a:pPr algn="ctr"/>
            <a:r>
              <a:rPr lang="en-US" sz="3600" b="1" dirty="0" smtClean="0">
                <a:latin typeface="Arial Black" panose="020B0A04020102020204" pitchFamily="34" charset="0"/>
                <a:cs typeface="Aharoni" panose="02010803020104030203" pitchFamily="2" charset="-79"/>
              </a:rPr>
              <a:t>(First generation language)</a:t>
            </a:r>
            <a:endParaRPr lang="en-US" sz="16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linds(horizontal)">
                                      <p:cBhvr>
                                        <p:cTn id="12"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1524000"/>
            <a:ext cx="8686800" cy="5293757"/>
          </a:xfrm>
          <a:prstGeom prst="rect">
            <a:avLst/>
          </a:prstGeom>
          <a:noFill/>
        </p:spPr>
        <p:txBody>
          <a:bodyPr wrap="square" rtlCol="0">
            <a:spAutoFit/>
          </a:bodyPr>
          <a:lstStyle/>
          <a:p>
            <a:pPr algn="just">
              <a:spcAft>
                <a:spcPts val="1200"/>
              </a:spcAft>
            </a:pPr>
            <a:r>
              <a:rPr lang="en-US" sz="2800" dirty="0" smtClean="0">
                <a:latin typeface="Arial Rounded MT Bold" panose="020F0704030504030204" pitchFamily="34" charset="0"/>
                <a:cs typeface="Aharoni" panose="02010803020104030203" pitchFamily="2" charset="-79"/>
              </a:rPr>
              <a:t>Typical operations included in the instruction set of a computer are:</a:t>
            </a:r>
            <a:endParaRPr lang="en-US" sz="2800" dirty="0" smtClean="0">
              <a:latin typeface="Arial Rounded MT Bold" panose="020F0704030504030204" pitchFamily="34" charset="0"/>
              <a:cs typeface="Aharoni" panose="02010803020104030203" pitchFamily="2" charset="-79"/>
            </a:endParaRPr>
          </a:p>
          <a:p>
            <a:pPr marL="514350" lvl="0" indent="-514350" algn="just">
              <a:spcAft>
                <a:spcPts val="600"/>
              </a:spcAft>
              <a:buFont typeface="+mj-lt"/>
              <a:buAutoNum type="arabicPeriod"/>
            </a:pPr>
            <a:r>
              <a:rPr lang="en-US" sz="2800" dirty="0" smtClean="0">
                <a:latin typeface="Arial Rounded MT Bold" panose="020F0704030504030204" pitchFamily="34" charset="0"/>
                <a:cs typeface="Aharoni" panose="02010803020104030203" pitchFamily="2" charset="-79"/>
              </a:rPr>
              <a:t>Arithmetic operations</a:t>
            </a:r>
            <a:endParaRPr lang="en-US" sz="2800" dirty="0" smtClean="0">
              <a:latin typeface="Arial Rounded MT Bold" panose="020F0704030504030204" pitchFamily="34" charset="0"/>
              <a:cs typeface="Aharoni" panose="02010803020104030203" pitchFamily="2" charset="-79"/>
            </a:endParaRPr>
          </a:p>
          <a:p>
            <a:pPr marL="514350" lvl="0" indent="-514350" algn="just">
              <a:spcAft>
                <a:spcPts val="600"/>
              </a:spcAft>
              <a:buFont typeface="+mj-lt"/>
              <a:buAutoNum type="arabicPeriod"/>
            </a:pPr>
            <a:r>
              <a:rPr lang="en-US" sz="2800" dirty="0" smtClean="0">
                <a:latin typeface="Arial Rounded MT Bold" panose="020F0704030504030204" pitchFamily="34" charset="0"/>
                <a:cs typeface="Aharoni" panose="02010803020104030203" pitchFamily="2" charset="-79"/>
              </a:rPr>
              <a:t>Logical operations</a:t>
            </a:r>
            <a:endParaRPr lang="en-US" sz="2800" dirty="0" smtClean="0">
              <a:latin typeface="Arial Rounded MT Bold" panose="020F0704030504030204" pitchFamily="34" charset="0"/>
              <a:cs typeface="Aharoni" panose="02010803020104030203" pitchFamily="2" charset="-79"/>
            </a:endParaRPr>
          </a:p>
          <a:p>
            <a:pPr marL="514350" lvl="0" indent="-514350" algn="just">
              <a:spcAft>
                <a:spcPts val="600"/>
              </a:spcAft>
              <a:buFont typeface="+mj-lt"/>
              <a:buAutoNum type="arabicPeriod"/>
            </a:pPr>
            <a:r>
              <a:rPr lang="en-US" sz="2800" dirty="0" smtClean="0">
                <a:latin typeface="Arial Rounded MT Bold" panose="020F0704030504030204" pitchFamily="34" charset="0"/>
                <a:cs typeface="Aharoni" panose="02010803020104030203" pitchFamily="2" charset="-79"/>
              </a:rPr>
              <a:t>Branch operation – for transfer of control to the address given in the operand field</a:t>
            </a:r>
            <a:endParaRPr lang="en-US" sz="2800" dirty="0" smtClean="0">
              <a:latin typeface="Arial Rounded MT Bold" panose="020F0704030504030204" pitchFamily="34" charset="0"/>
              <a:cs typeface="Aharoni" panose="02010803020104030203" pitchFamily="2" charset="-79"/>
            </a:endParaRPr>
          </a:p>
          <a:p>
            <a:pPr marL="514350" lvl="0" indent="-514350" algn="just">
              <a:spcAft>
                <a:spcPts val="600"/>
              </a:spcAft>
              <a:buFont typeface="+mj-lt"/>
              <a:buAutoNum type="arabicPeriod"/>
            </a:pPr>
            <a:r>
              <a:rPr lang="en-US" sz="2800" dirty="0" smtClean="0">
                <a:latin typeface="Arial Rounded MT Bold" panose="020F0704030504030204" pitchFamily="34" charset="0"/>
                <a:cs typeface="Aharoni" panose="02010803020104030203" pitchFamily="2" charset="-79"/>
              </a:rPr>
              <a:t>Data movement operations for moving data between memory locations and registers</a:t>
            </a:r>
            <a:endParaRPr lang="en-US" sz="2800" dirty="0" smtClean="0">
              <a:latin typeface="Arial Rounded MT Bold" panose="020F0704030504030204" pitchFamily="34" charset="0"/>
              <a:cs typeface="Aharoni" panose="02010803020104030203" pitchFamily="2" charset="-79"/>
            </a:endParaRPr>
          </a:p>
          <a:p>
            <a:pPr marL="514350" lvl="0" indent="-514350" algn="just">
              <a:spcAft>
                <a:spcPts val="600"/>
              </a:spcAft>
              <a:buFont typeface="+mj-lt"/>
              <a:buAutoNum type="arabicPeriod"/>
            </a:pPr>
            <a:r>
              <a:rPr lang="en-US" sz="2800" dirty="0" smtClean="0">
                <a:latin typeface="Arial Rounded MT Bold" panose="020F0704030504030204" pitchFamily="34" charset="0"/>
                <a:cs typeface="Aharoni" panose="02010803020104030203" pitchFamily="2" charset="-79"/>
              </a:rPr>
              <a:t>Data movement operations for moving data from input devices to memory or from memory to output devices.</a:t>
            </a:r>
            <a:endParaRPr lang="en-US" sz="2800" dirty="0" smtClean="0">
              <a:latin typeface="Arial Rounded MT Bold" panose="020F0704030504030204" pitchFamily="34" charset="0"/>
              <a:cs typeface="Aharoni" panose="02010803020104030203" pitchFamily="2" charset="-79"/>
            </a:endParaRPr>
          </a:p>
        </p:txBody>
      </p:sp>
      <p:sp>
        <p:nvSpPr>
          <p:cNvPr id="4" name="TextBox 3"/>
          <p:cNvSpPr txBox="1"/>
          <p:nvPr/>
        </p:nvSpPr>
        <p:spPr>
          <a:xfrm>
            <a:off x="381000" y="228600"/>
            <a:ext cx="8458200" cy="1261884"/>
          </a:xfrm>
          <a:prstGeom prst="rect">
            <a:avLst/>
          </a:prstGeom>
          <a:solidFill>
            <a:schemeClr val="accent1">
              <a:lumMod val="40000"/>
              <a:lumOff val="60000"/>
            </a:schemeClr>
          </a:solidFill>
        </p:spPr>
        <p:txBody>
          <a:bodyPr wrap="square" rtlCol="0">
            <a:spAutoFit/>
          </a:bodyPr>
          <a:lstStyle/>
          <a:p>
            <a:pPr algn="ctr"/>
            <a:r>
              <a:rPr lang="en-US" sz="4000" b="1" dirty="0" smtClean="0">
                <a:latin typeface="Arial Black" panose="020B0A04020102020204" pitchFamily="34" charset="0"/>
                <a:cs typeface="Aharoni" panose="02010803020104030203" pitchFamily="2" charset="-79"/>
              </a:rPr>
              <a:t>Machine Language </a:t>
            </a:r>
            <a:endParaRPr lang="en-US" sz="4000" b="1" dirty="0" smtClean="0">
              <a:latin typeface="Arial Black" panose="020B0A04020102020204" pitchFamily="34" charset="0"/>
              <a:cs typeface="Aharoni" panose="02010803020104030203" pitchFamily="2" charset="-79"/>
            </a:endParaRPr>
          </a:p>
          <a:p>
            <a:pPr algn="ctr"/>
            <a:r>
              <a:rPr lang="en-US" sz="3600" b="1" dirty="0" smtClean="0">
                <a:latin typeface="Arial Black" panose="020B0A04020102020204" pitchFamily="34" charset="0"/>
                <a:cs typeface="Aharoni" panose="02010803020104030203" pitchFamily="2" charset="-79"/>
              </a:rPr>
              <a:t>(First generation language)</a:t>
            </a:r>
            <a:endParaRPr lang="en-US" sz="16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linds(horizont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linds(horizont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linds(horizont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linds(horizontal)">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blinds(horizontal)">
                                      <p:cBhvr>
                                        <p:cTn id="32"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1752600"/>
            <a:ext cx="8686800" cy="4062651"/>
          </a:xfrm>
          <a:prstGeom prst="rect">
            <a:avLst/>
          </a:prstGeom>
          <a:noFill/>
        </p:spPr>
        <p:txBody>
          <a:bodyPr wrap="square" rtlCol="0">
            <a:spAutoFit/>
          </a:bodyPr>
          <a:lstStyle/>
          <a:p>
            <a:pPr algn="just">
              <a:spcAft>
                <a:spcPts val="1800"/>
              </a:spcAft>
            </a:pPr>
            <a:r>
              <a:rPr lang="en-US" sz="3200" u="sng" dirty="0" smtClean="0">
                <a:latin typeface="Arial Rounded MT Bold" panose="020F0704030504030204" pitchFamily="34" charset="0"/>
                <a:cs typeface="Aharoni" panose="02010803020104030203" pitchFamily="2" charset="-79"/>
              </a:rPr>
              <a:t>Limitations of Machine Language:</a:t>
            </a:r>
            <a:endParaRPr lang="en-US" sz="3200" u="sng" dirty="0" smtClean="0">
              <a:latin typeface="Arial Rounded MT Bold" panose="020F0704030504030204" pitchFamily="34" charset="0"/>
              <a:cs typeface="Aharoni" panose="02010803020104030203" pitchFamily="2" charset="-79"/>
            </a:endParaRPr>
          </a:p>
          <a:p>
            <a:pPr marL="514350" lvl="0" indent="-514350" algn="just">
              <a:spcAft>
                <a:spcPts val="1800"/>
              </a:spcAft>
              <a:buFont typeface="+mj-lt"/>
              <a:buAutoNum type="arabicPeriod"/>
            </a:pPr>
            <a:r>
              <a:rPr lang="en-US" sz="2800" b="1" u="sng" dirty="0" smtClean="0">
                <a:latin typeface="Arial Rounded MT Bold" panose="020F0704030504030204" pitchFamily="34" charset="0"/>
                <a:cs typeface="Aharoni" panose="02010803020104030203" pitchFamily="2" charset="-79"/>
              </a:rPr>
              <a:t>Machine dependent </a:t>
            </a:r>
            <a:r>
              <a:rPr lang="en-US" sz="2800" dirty="0" smtClean="0">
                <a:latin typeface="Arial Rounded MT Bold" panose="020F0704030504030204" pitchFamily="34" charset="0"/>
                <a:cs typeface="Aharoni" panose="02010803020104030203" pitchFamily="2" charset="-79"/>
              </a:rPr>
              <a:t>– Machine language differs from computer to computer</a:t>
            </a:r>
            <a:endParaRPr lang="en-US" sz="2800" dirty="0" smtClean="0">
              <a:latin typeface="Arial Rounded MT Bold" panose="020F0704030504030204" pitchFamily="34" charset="0"/>
              <a:cs typeface="Aharoni" panose="02010803020104030203" pitchFamily="2" charset="-79"/>
            </a:endParaRPr>
          </a:p>
          <a:p>
            <a:pPr marL="514350" lvl="0" indent="-514350" algn="just">
              <a:spcAft>
                <a:spcPts val="1800"/>
              </a:spcAft>
              <a:buFont typeface="+mj-lt"/>
              <a:buAutoNum type="arabicPeriod"/>
            </a:pPr>
            <a:r>
              <a:rPr lang="en-US" sz="2800" b="1" u="sng" dirty="0" smtClean="0">
                <a:latin typeface="Arial Rounded MT Bold" panose="020F0704030504030204" pitchFamily="34" charset="0"/>
                <a:cs typeface="Aharoni" panose="02010803020104030203" pitchFamily="2" charset="-79"/>
              </a:rPr>
              <a:t>Difficult to program </a:t>
            </a:r>
            <a:r>
              <a:rPr lang="en-US" sz="2800" dirty="0" smtClean="0">
                <a:latin typeface="Arial Rounded MT Bold" panose="020F0704030504030204" pitchFamily="34" charset="0"/>
                <a:cs typeface="Aharoni" panose="02010803020104030203" pitchFamily="2" charset="-79"/>
              </a:rPr>
              <a:t>– Programmers face lot of difficulties to memorize or refer to dozens of </a:t>
            </a:r>
            <a:r>
              <a:rPr lang="en-US" sz="2800" dirty="0" err="1" smtClean="0">
                <a:latin typeface="Arial Rounded MT Bold" panose="020F0704030504030204" pitchFamily="34" charset="0"/>
                <a:cs typeface="Aharoni" panose="02010803020104030203" pitchFamily="2" charset="-79"/>
              </a:rPr>
              <a:t>opcode</a:t>
            </a:r>
            <a:r>
              <a:rPr lang="en-US" sz="2800" dirty="0" smtClean="0">
                <a:latin typeface="Arial Rounded MT Bold" panose="020F0704030504030204" pitchFamily="34" charset="0"/>
                <a:cs typeface="Aharoni" panose="02010803020104030203" pitchFamily="2" charset="-79"/>
              </a:rPr>
              <a:t> numbers for commands in machine language or keep track of the storage location of data and instruction.</a:t>
            </a:r>
            <a:endParaRPr lang="en-US" sz="2800" dirty="0" smtClean="0">
              <a:latin typeface="Arial Rounded MT Bold" panose="020F0704030504030204" pitchFamily="34" charset="0"/>
              <a:cs typeface="Aharoni" panose="02010803020104030203" pitchFamily="2" charset="-79"/>
            </a:endParaRPr>
          </a:p>
        </p:txBody>
      </p:sp>
      <p:sp>
        <p:nvSpPr>
          <p:cNvPr id="4" name="TextBox 3"/>
          <p:cNvSpPr txBox="1"/>
          <p:nvPr/>
        </p:nvSpPr>
        <p:spPr>
          <a:xfrm>
            <a:off x="381000" y="228600"/>
            <a:ext cx="8458200" cy="1261884"/>
          </a:xfrm>
          <a:prstGeom prst="rect">
            <a:avLst/>
          </a:prstGeom>
          <a:solidFill>
            <a:schemeClr val="accent1">
              <a:lumMod val="40000"/>
              <a:lumOff val="60000"/>
            </a:schemeClr>
          </a:solidFill>
        </p:spPr>
        <p:txBody>
          <a:bodyPr wrap="square" rtlCol="0">
            <a:spAutoFit/>
          </a:bodyPr>
          <a:lstStyle/>
          <a:p>
            <a:pPr algn="ctr"/>
            <a:r>
              <a:rPr lang="en-US" sz="4000" b="1" dirty="0" smtClean="0">
                <a:latin typeface="Arial Black" panose="020B0A04020102020204" pitchFamily="34" charset="0"/>
                <a:cs typeface="Aharoni" panose="02010803020104030203" pitchFamily="2" charset="-79"/>
              </a:rPr>
              <a:t>Machine Language </a:t>
            </a:r>
            <a:endParaRPr lang="en-US" sz="4000" b="1" dirty="0" smtClean="0">
              <a:latin typeface="Arial Black" panose="020B0A04020102020204" pitchFamily="34" charset="0"/>
              <a:cs typeface="Aharoni" panose="02010803020104030203" pitchFamily="2" charset="-79"/>
            </a:endParaRPr>
          </a:p>
          <a:p>
            <a:pPr algn="ctr"/>
            <a:r>
              <a:rPr lang="en-US" sz="3600" b="1" dirty="0" smtClean="0">
                <a:latin typeface="Arial Black" panose="020B0A04020102020204" pitchFamily="34" charset="0"/>
                <a:cs typeface="Aharoni" panose="02010803020104030203" pitchFamily="2" charset="-79"/>
              </a:rPr>
              <a:t>(First generation language)</a:t>
            </a:r>
            <a:endParaRPr lang="en-US" sz="16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linds(horizont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linds(horizontal)">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1752600"/>
            <a:ext cx="8686800" cy="4431983"/>
          </a:xfrm>
          <a:prstGeom prst="rect">
            <a:avLst/>
          </a:prstGeom>
          <a:noFill/>
        </p:spPr>
        <p:txBody>
          <a:bodyPr wrap="square" rtlCol="0">
            <a:spAutoFit/>
          </a:bodyPr>
          <a:lstStyle/>
          <a:p>
            <a:pPr marL="514350" lvl="0" indent="-514350" algn="just">
              <a:spcAft>
                <a:spcPts val="1800"/>
              </a:spcAft>
              <a:buFont typeface="+mj-lt"/>
              <a:buAutoNum type="arabicPeriod" startAt="3"/>
            </a:pPr>
            <a:r>
              <a:rPr lang="en-US" sz="2800" b="1" u="sng" dirty="0" smtClean="0">
                <a:latin typeface="Arial Rounded MT Bold" panose="020F0704030504030204" pitchFamily="34" charset="0"/>
                <a:cs typeface="Aharoni" panose="02010803020104030203" pitchFamily="2" charset="-79"/>
              </a:rPr>
              <a:t>Error Prone </a:t>
            </a:r>
            <a:r>
              <a:rPr lang="en-US" sz="2800" dirty="0" smtClean="0">
                <a:latin typeface="Arial Rounded MT Bold" panose="020F0704030504030204" pitchFamily="34" charset="0"/>
                <a:cs typeface="Aharoni" panose="02010803020104030203" pitchFamily="2" charset="-79"/>
              </a:rPr>
              <a:t>– To remember the </a:t>
            </a:r>
            <a:r>
              <a:rPr lang="en-US" sz="2800" dirty="0" err="1" smtClean="0">
                <a:latin typeface="Arial Rounded MT Bold" panose="020F0704030504030204" pitchFamily="34" charset="0"/>
                <a:cs typeface="Aharoni" panose="02010803020104030203" pitchFamily="2" charset="-79"/>
              </a:rPr>
              <a:t>opcodes</a:t>
            </a:r>
            <a:r>
              <a:rPr lang="en-US" sz="2800" dirty="0" smtClean="0">
                <a:latin typeface="Arial Rounded MT Bold" panose="020F0704030504030204" pitchFamily="34" charset="0"/>
                <a:cs typeface="Aharoni" panose="02010803020104030203" pitchFamily="2" charset="-79"/>
              </a:rPr>
              <a:t> and keep track of the storage locations of data and instruction, the programmer cannot concentrate fully on the logic of the program, resulting in programming errors.</a:t>
            </a:r>
            <a:endParaRPr lang="en-US" sz="2800" dirty="0" smtClean="0">
              <a:latin typeface="Arial Rounded MT Bold" panose="020F0704030504030204" pitchFamily="34" charset="0"/>
              <a:cs typeface="Aharoni" panose="02010803020104030203" pitchFamily="2" charset="-79"/>
            </a:endParaRPr>
          </a:p>
          <a:p>
            <a:pPr marL="514350" lvl="0" indent="-514350" algn="just">
              <a:spcAft>
                <a:spcPts val="1800"/>
              </a:spcAft>
              <a:buFont typeface="+mj-lt"/>
              <a:buAutoNum type="arabicPeriod" startAt="3"/>
            </a:pPr>
            <a:r>
              <a:rPr lang="en-US" sz="2800" b="1" u="sng" dirty="0" smtClean="0">
                <a:latin typeface="Arial Rounded MT Bold" panose="020F0704030504030204" pitchFamily="34" charset="0"/>
                <a:cs typeface="Aharoni" panose="02010803020104030203" pitchFamily="2" charset="-79"/>
              </a:rPr>
              <a:t>Difficult to modify</a:t>
            </a:r>
            <a:r>
              <a:rPr lang="en-US" sz="2800" b="1" dirty="0" smtClean="0">
                <a:latin typeface="Arial Rounded MT Bold" panose="020F0704030504030204" pitchFamily="34" charset="0"/>
                <a:cs typeface="Aharoni" panose="02010803020104030203" pitchFamily="2" charset="-79"/>
              </a:rPr>
              <a:t> </a:t>
            </a:r>
            <a:r>
              <a:rPr lang="en-US" sz="2800" dirty="0" smtClean="0">
                <a:latin typeface="Arial Rounded MT Bold" panose="020F0704030504030204" pitchFamily="34" charset="0"/>
                <a:cs typeface="Aharoni" panose="02010803020104030203" pitchFamily="2" charset="-79"/>
              </a:rPr>
              <a:t>– checking machine instructions to locate errors is very difficult and time consuming for the programmers.</a:t>
            </a:r>
            <a:endParaRPr lang="en-US" sz="2800" dirty="0" smtClean="0">
              <a:latin typeface="Arial Rounded MT Bold" panose="020F0704030504030204" pitchFamily="34" charset="0"/>
              <a:cs typeface="Aharoni" panose="02010803020104030203" pitchFamily="2" charset="-79"/>
            </a:endParaRPr>
          </a:p>
          <a:p>
            <a:pPr marL="514350" lvl="0" indent="-514350" algn="just">
              <a:spcAft>
                <a:spcPts val="1800"/>
              </a:spcAft>
            </a:pPr>
            <a:endParaRPr lang="en-US" sz="2800" dirty="0" smtClean="0">
              <a:latin typeface="Arial Rounded MT Bold" panose="020F0704030504030204" pitchFamily="34" charset="0"/>
              <a:cs typeface="Aharoni" panose="02010803020104030203" pitchFamily="2" charset="-79"/>
            </a:endParaRPr>
          </a:p>
        </p:txBody>
      </p:sp>
      <p:sp>
        <p:nvSpPr>
          <p:cNvPr id="4" name="TextBox 3"/>
          <p:cNvSpPr txBox="1"/>
          <p:nvPr/>
        </p:nvSpPr>
        <p:spPr>
          <a:xfrm>
            <a:off x="381000" y="228600"/>
            <a:ext cx="8458200" cy="1261884"/>
          </a:xfrm>
          <a:prstGeom prst="rect">
            <a:avLst/>
          </a:prstGeom>
          <a:solidFill>
            <a:schemeClr val="accent1">
              <a:lumMod val="40000"/>
              <a:lumOff val="60000"/>
            </a:schemeClr>
          </a:solidFill>
        </p:spPr>
        <p:txBody>
          <a:bodyPr wrap="square" rtlCol="0">
            <a:spAutoFit/>
          </a:bodyPr>
          <a:lstStyle/>
          <a:p>
            <a:pPr algn="ctr"/>
            <a:r>
              <a:rPr lang="en-US" sz="4000" b="1" dirty="0" smtClean="0">
                <a:latin typeface="Arial Black" panose="020B0A04020102020204" pitchFamily="34" charset="0"/>
                <a:cs typeface="Aharoni" panose="02010803020104030203" pitchFamily="2" charset="-79"/>
              </a:rPr>
              <a:t>Machine Language </a:t>
            </a:r>
            <a:endParaRPr lang="en-US" sz="4000" b="1" dirty="0" smtClean="0">
              <a:latin typeface="Arial Black" panose="020B0A04020102020204" pitchFamily="34" charset="0"/>
              <a:cs typeface="Aharoni" panose="02010803020104030203" pitchFamily="2" charset="-79"/>
            </a:endParaRPr>
          </a:p>
          <a:p>
            <a:pPr algn="ctr"/>
            <a:r>
              <a:rPr lang="en-US" sz="3600" b="1" dirty="0" smtClean="0">
                <a:latin typeface="Arial Black" panose="020B0A04020102020204" pitchFamily="34" charset="0"/>
                <a:cs typeface="Aharoni" panose="02010803020104030203" pitchFamily="2" charset="-79"/>
              </a:rPr>
              <a:t>(First generation language)</a:t>
            </a:r>
            <a:endParaRPr lang="en-US" sz="16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linds(horizontal)">
                                      <p:cBhvr>
                                        <p:cTn id="12"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228600"/>
            <a:ext cx="8458200" cy="1261884"/>
          </a:xfrm>
          <a:prstGeom prst="rect">
            <a:avLst/>
          </a:prstGeom>
          <a:solidFill>
            <a:schemeClr val="accent1">
              <a:lumMod val="40000"/>
              <a:lumOff val="60000"/>
            </a:schemeClr>
          </a:solidFill>
        </p:spPr>
        <p:txBody>
          <a:bodyPr wrap="square" rtlCol="0">
            <a:spAutoFit/>
          </a:bodyPr>
          <a:lstStyle/>
          <a:p>
            <a:pPr algn="ctr"/>
            <a:r>
              <a:rPr lang="en-US" sz="4000" b="1" dirty="0" smtClean="0">
                <a:latin typeface="Arial Black" panose="020B0A04020102020204" pitchFamily="34" charset="0"/>
                <a:cs typeface="Aharoni" panose="02010803020104030203" pitchFamily="2" charset="-79"/>
              </a:rPr>
              <a:t>Assembly</a:t>
            </a:r>
            <a:r>
              <a:rPr lang="en-US" sz="4000" b="1" dirty="0" smtClean="0"/>
              <a:t> </a:t>
            </a:r>
            <a:r>
              <a:rPr lang="en-US" sz="4000" b="1" dirty="0" smtClean="0">
                <a:latin typeface="Arial Black" panose="020B0A04020102020204" pitchFamily="34" charset="0"/>
                <a:cs typeface="Aharoni" panose="02010803020104030203" pitchFamily="2" charset="-79"/>
              </a:rPr>
              <a:t>Language </a:t>
            </a:r>
            <a:endParaRPr lang="en-US" sz="4000" b="1" dirty="0" smtClean="0">
              <a:latin typeface="Arial Black" panose="020B0A04020102020204" pitchFamily="34" charset="0"/>
              <a:cs typeface="Aharoni" panose="02010803020104030203" pitchFamily="2" charset="-79"/>
            </a:endParaRPr>
          </a:p>
          <a:p>
            <a:pPr algn="ctr"/>
            <a:r>
              <a:rPr lang="en-US" sz="3600" b="1" dirty="0" smtClean="0">
                <a:latin typeface="Arial Black" panose="020B0A04020102020204" pitchFamily="34" charset="0"/>
                <a:cs typeface="Aharoni" panose="02010803020104030203" pitchFamily="2" charset="-79"/>
              </a:rPr>
              <a:t>(Second generation language)</a:t>
            </a:r>
            <a:endParaRPr lang="en-US" sz="1600" dirty="0"/>
          </a:p>
        </p:txBody>
      </p:sp>
      <p:sp>
        <p:nvSpPr>
          <p:cNvPr id="5" name="TextBox 4"/>
          <p:cNvSpPr txBox="1"/>
          <p:nvPr/>
        </p:nvSpPr>
        <p:spPr>
          <a:xfrm>
            <a:off x="228600" y="1600200"/>
            <a:ext cx="8686800" cy="4862870"/>
          </a:xfrm>
          <a:prstGeom prst="rect">
            <a:avLst/>
          </a:prstGeom>
          <a:noFill/>
        </p:spPr>
        <p:txBody>
          <a:bodyPr wrap="square" rtlCol="0">
            <a:spAutoFit/>
          </a:bodyPr>
          <a:lstStyle/>
          <a:p>
            <a:pPr algn="just">
              <a:spcAft>
                <a:spcPts val="1800"/>
              </a:spcAft>
            </a:pPr>
            <a:r>
              <a:rPr lang="en-US" sz="2800" dirty="0" smtClean="0">
                <a:latin typeface="Arial Rounded MT Bold" panose="020F0704030504030204" pitchFamily="34" charset="0"/>
                <a:cs typeface="Aharoni" panose="02010803020104030203" pitchFamily="2" charset="-79"/>
              </a:rPr>
              <a:t>Since it was difficult for people to communicate with computers in the language of 0’s and 1’s, the binary instructions were given in abbreviated form by using hexadecimal code system. </a:t>
            </a:r>
            <a:endParaRPr lang="en-US" sz="2800" dirty="0" smtClean="0">
              <a:latin typeface="Arial Rounded MT Bold" panose="020F0704030504030204" pitchFamily="34" charset="0"/>
              <a:cs typeface="Aharoni" panose="02010803020104030203" pitchFamily="2" charset="-79"/>
            </a:endParaRPr>
          </a:p>
          <a:p>
            <a:pPr algn="just">
              <a:spcAft>
                <a:spcPts val="1800"/>
              </a:spcAft>
            </a:pPr>
            <a:r>
              <a:rPr lang="en-US" sz="2800" dirty="0" smtClean="0">
                <a:latin typeface="Arial Rounded MT Bold" panose="020F0704030504030204" pitchFamily="34" charset="0"/>
                <a:cs typeface="Aharoni" panose="02010803020104030203" pitchFamily="2" charset="-79"/>
              </a:rPr>
              <a:t>But </a:t>
            </a:r>
            <a:r>
              <a:rPr lang="en-US" sz="2800" dirty="0" err="1" smtClean="0">
                <a:latin typeface="Arial Rounded MT Bold" panose="020F0704030504030204" pitchFamily="34" charset="0"/>
                <a:cs typeface="Aharoni" panose="02010803020104030203" pitchFamily="2" charset="-79"/>
              </a:rPr>
              <a:t>inspite</a:t>
            </a:r>
            <a:r>
              <a:rPr lang="en-US" sz="2800" dirty="0" smtClean="0">
                <a:latin typeface="Arial Rounded MT Bold" panose="020F0704030504030204" pitchFamily="34" charset="0"/>
                <a:cs typeface="Aharoni" panose="02010803020104030203" pitchFamily="2" charset="-79"/>
              </a:rPr>
              <a:t> of it, it was difficult to understand a program written in hexadecimal numbers. </a:t>
            </a:r>
            <a:endParaRPr lang="en-US" sz="2800" dirty="0" smtClean="0">
              <a:latin typeface="Arial Rounded MT Bold" panose="020F0704030504030204" pitchFamily="34" charset="0"/>
              <a:cs typeface="Aharoni" panose="02010803020104030203" pitchFamily="2" charset="-79"/>
            </a:endParaRPr>
          </a:p>
          <a:p>
            <a:pPr algn="just">
              <a:spcAft>
                <a:spcPts val="1800"/>
              </a:spcAft>
            </a:pPr>
            <a:r>
              <a:rPr lang="en-US" sz="2800" dirty="0" smtClean="0">
                <a:latin typeface="Arial Rounded MT Bold" panose="020F0704030504030204" pitchFamily="34" charset="0"/>
                <a:cs typeface="Aharoni" panose="02010803020104030203" pitchFamily="2" charset="-79"/>
              </a:rPr>
              <a:t>This problem led each manufacturer of microprocessor to device </a:t>
            </a:r>
            <a:r>
              <a:rPr lang="en-US" sz="2800" u="sng" dirty="0" smtClean="0">
                <a:latin typeface="Arial Rounded MT Bold" panose="020F0704030504030204" pitchFamily="34" charset="0"/>
                <a:cs typeface="Aharoni" panose="02010803020104030203" pitchFamily="2" charset="-79"/>
              </a:rPr>
              <a:t>a new symbolic code for each instruction, called </a:t>
            </a:r>
            <a:r>
              <a:rPr lang="en-US" sz="2800" b="1" u="sng" dirty="0" smtClean="0">
                <a:latin typeface="Arial Rounded MT Bold" panose="020F0704030504030204" pitchFamily="34" charset="0"/>
                <a:cs typeface="Aharoni" panose="02010803020104030203" pitchFamily="2" charset="-79"/>
              </a:rPr>
              <a:t>mnemonic</a:t>
            </a:r>
            <a:r>
              <a:rPr lang="en-US" sz="2800" dirty="0" smtClean="0">
                <a:latin typeface="Arial Rounded MT Bold" panose="020F0704030504030204" pitchFamily="34" charset="0"/>
                <a:cs typeface="Aharoni" panose="02010803020104030203" pitchFamily="2" charset="-79"/>
              </a:rPr>
              <a:t>, which form the </a:t>
            </a:r>
            <a:r>
              <a:rPr lang="en-US" sz="2800" b="1" dirty="0" smtClean="0">
                <a:latin typeface="Arial Rounded MT Bold" panose="020F0704030504030204" pitchFamily="34" charset="0"/>
                <a:cs typeface="Aharoni" panose="02010803020104030203" pitchFamily="2" charset="-79"/>
              </a:rPr>
              <a:t>assembly language</a:t>
            </a:r>
            <a:r>
              <a:rPr lang="en-US" sz="2800" dirty="0" smtClean="0">
                <a:latin typeface="Arial Rounded MT Bold" panose="020F0704030504030204" pitchFamily="34" charset="0"/>
                <a:cs typeface="Aharoni" panose="02010803020104030203" pitchFamily="2" charset="-79"/>
              </a:rPr>
              <a:t>. </a:t>
            </a:r>
            <a:endParaRPr lang="en-US" dirty="0"/>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Equity</Template>
  <TotalTime>0</TotalTime>
  <Words>14560</Words>
  <Application>WPS Presentation</Application>
  <PresentationFormat>On-screen Show (4:3)</PresentationFormat>
  <Paragraphs>280</Paragraphs>
  <Slides>34</Slides>
  <Notes>0</Notes>
  <HiddenSlides>0</HiddenSlides>
  <MMClips>0</MMClips>
  <ScaleCrop>false</ScaleCrop>
  <HeadingPairs>
    <vt:vector size="6" baseType="variant">
      <vt:variant>
        <vt:lpstr>已用的字体</vt:lpstr>
      </vt:variant>
      <vt:variant>
        <vt:i4>14</vt:i4>
      </vt:variant>
      <vt:variant>
        <vt:lpstr>主题</vt:lpstr>
      </vt:variant>
      <vt:variant>
        <vt:i4>1</vt:i4>
      </vt:variant>
      <vt:variant>
        <vt:lpstr>幻灯片标题</vt:lpstr>
      </vt:variant>
      <vt:variant>
        <vt:i4>34</vt:i4>
      </vt:variant>
    </vt:vector>
  </HeadingPairs>
  <TitlesOfParts>
    <vt:vector size="49" baseType="lpstr">
      <vt:lpstr>Arial</vt:lpstr>
      <vt:lpstr>SimSun</vt:lpstr>
      <vt:lpstr>Wingdings</vt:lpstr>
      <vt:lpstr>Wingdings 2</vt:lpstr>
      <vt:lpstr>Aharoni</vt:lpstr>
      <vt:lpstr>Arial Rounded MT Bold</vt:lpstr>
      <vt:lpstr>Arial Black</vt:lpstr>
      <vt:lpstr>Perpetua</vt:lpstr>
      <vt:lpstr>Franklin Gothic Book</vt:lpstr>
      <vt:lpstr>Microsoft YaHei</vt:lpstr>
      <vt:lpstr>Arial Unicode MS</vt:lpstr>
      <vt:lpstr>Calibri</vt:lpstr>
      <vt:lpstr>Calibri</vt:lpstr>
      <vt:lpstr>Times New Roman</vt:lpstr>
      <vt:lpstr>Equity</vt:lpstr>
      <vt:lpstr>Computer Languages Group A: General Concepts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Operating System</dc:title>
  <dc:creator>user</dc:creator>
  <cp:lastModifiedBy>Raja</cp:lastModifiedBy>
  <cp:revision>130</cp:revision>
  <dcterms:created xsi:type="dcterms:W3CDTF">2006-08-16T00:00:00Z</dcterms:created>
  <dcterms:modified xsi:type="dcterms:W3CDTF">2020-07-27T06:59:54Z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1033-11.2.0.9453</vt:lpwstr>
  </property>
</Properties>
</file>