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991600" cy="6555641"/>
          </a:xfrm>
          <a:prstGeom prst="rect">
            <a:avLst/>
          </a:prstGeom>
          <a:noFill/>
        </p:spPr>
        <p:txBody>
          <a:bodyPr wrap="square" rtlCol="0">
            <a:spAutoFit/>
          </a:bodyPr>
          <a:lstStyle/>
          <a:p>
            <a:r>
              <a:rPr lang="en-US" sz="1600" b="1" dirty="0" smtClean="0">
                <a:solidFill>
                  <a:srgbClr val="FF0000"/>
                </a:solidFill>
              </a:rPr>
              <a:t>Introduction</a:t>
            </a:r>
          </a:p>
          <a:p>
            <a:r>
              <a:rPr lang="en-US" sz="1600" dirty="0" smtClean="0"/>
              <a:t>Field work in geographical studies refers to the systematic collection of data and information through direct observation, measurement and analysis of physical and human phenomena in their natural environments. It entails exploring diverse landscapes, conducting surveys, mapping areas and interacting with local communities to understand the spatial relationships, processes and dynamics that shape the natural and cultural features.</a:t>
            </a:r>
          </a:p>
          <a:p>
            <a:r>
              <a:rPr lang="en-US" sz="1600" dirty="0" smtClean="0"/>
              <a:t> </a:t>
            </a:r>
          </a:p>
          <a:p>
            <a:r>
              <a:rPr lang="en-US" sz="1600" b="1" dirty="0" smtClean="0">
                <a:solidFill>
                  <a:srgbClr val="FF0000"/>
                </a:solidFill>
              </a:rPr>
              <a:t>The Role of Field Work in Geography</a:t>
            </a:r>
            <a:endParaRPr lang="en-US" sz="1600" dirty="0" smtClean="0">
              <a:solidFill>
                <a:srgbClr val="FF0000"/>
              </a:solidFill>
            </a:endParaRPr>
          </a:p>
          <a:p>
            <a:r>
              <a:rPr lang="en-US" sz="1600" dirty="0" smtClean="0"/>
              <a:t> </a:t>
            </a:r>
          </a:p>
          <a:p>
            <a:r>
              <a:rPr lang="en-US" sz="1600" b="1" dirty="0" smtClean="0">
                <a:solidFill>
                  <a:srgbClr val="FF0000"/>
                </a:solidFill>
              </a:rPr>
              <a:t>Enhancing Practical Knowledge and Skills</a:t>
            </a:r>
            <a:endParaRPr lang="en-US" sz="1600" dirty="0" smtClean="0">
              <a:solidFill>
                <a:srgbClr val="FF0000"/>
              </a:solidFill>
            </a:endParaRPr>
          </a:p>
          <a:p>
            <a:r>
              <a:rPr lang="en-US" sz="1600" dirty="0" smtClean="0"/>
              <a:t>Field work plays a vital role in developing practical knowledge and skills among geographers. By stepping out of the classroom or office, they gain hands-on experience in using field equipment, conducting surveys, employing geographical techniques and navigating different terrains. This first-hand experience provides a deeper understanding of geographical concepts and methodologies.</a:t>
            </a:r>
          </a:p>
          <a:p>
            <a:r>
              <a:rPr lang="en-US" sz="1600" b="1" dirty="0" smtClean="0"/>
              <a:t> </a:t>
            </a:r>
            <a:r>
              <a:rPr lang="en-US" sz="1600" b="1" dirty="0" smtClean="0">
                <a:solidFill>
                  <a:srgbClr val="FF0000"/>
                </a:solidFill>
              </a:rPr>
              <a:t>Collecting Primary Data</a:t>
            </a:r>
            <a:endParaRPr lang="en-US" sz="1600" dirty="0" smtClean="0">
              <a:solidFill>
                <a:srgbClr val="FF0000"/>
              </a:solidFill>
            </a:endParaRPr>
          </a:p>
          <a:p>
            <a:r>
              <a:rPr lang="en-US" sz="1600" dirty="0" smtClean="0"/>
              <a:t>One of the primary purposes of field work is to collect primary data. While secondary data sources, such as books and databases, are valuable, they may lack the specificity and timeliness required for certain research projects. Field work allows geographers to gather first-hand information about specific locations, phenomena and communities, ensuring the accuracy and relevance of their studies.</a:t>
            </a:r>
            <a:r>
              <a:rPr lang="en-US" sz="1600" b="1" dirty="0" smtClean="0"/>
              <a:t> </a:t>
            </a:r>
          </a:p>
          <a:p>
            <a:r>
              <a:rPr lang="en-US" sz="1600" b="1" dirty="0" smtClean="0">
                <a:solidFill>
                  <a:srgbClr val="FF0000"/>
                </a:solidFill>
              </a:rPr>
              <a:t>Observing and </a:t>
            </a:r>
            <a:r>
              <a:rPr lang="en-US" sz="1600" b="1" dirty="0" err="1" smtClean="0">
                <a:solidFill>
                  <a:srgbClr val="FF0000"/>
                </a:solidFill>
              </a:rPr>
              <a:t>Analysing</a:t>
            </a:r>
            <a:r>
              <a:rPr lang="en-US" sz="1600" b="1" dirty="0" smtClean="0">
                <a:solidFill>
                  <a:srgbClr val="FF0000"/>
                </a:solidFill>
              </a:rPr>
              <a:t> Physical and Human Phenomena</a:t>
            </a:r>
            <a:endParaRPr lang="en-US" sz="1600" dirty="0" smtClean="0">
              <a:solidFill>
                <a:srgbClr val="FF0000"/>
              </a:solidFill>
            </a:endParaRPr>
          </a:p>
          <a:p>
            <a:r>
              <a:rPr lang="en-US" sz="1600" dirty="0" smtClean="0"/>
              <a:t>Field work enables geographers to observe physical and human phenomena directly. Whether studying landforms, ecosystems, urban landscapes or cultural practices, being present in the field provides an opportunity to witness and </a:t>
            </a:r>
            <a:r>
              <a:rPr lang="en-US" sz="1600" dirty="0" err="1" smtClean="0"/>
              <a:t>analyse</a:t>
            </a:r>
            <a:r>
              <a:rPr lang="en-US" sz="1600" dirty="0" smtClean="0"/>
              <a:t> these phenomena in real time. It allows for detailed observation of spatial patterns, human interactions and the interplay between physical and human geography</a:t>
            </a:r>
          </a:p>
          <a:p>
            <a:r>
              <a:rPr lang="en-US"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839200" cy="369332"/>
          </a:xfrm>
          <a:prstGeom prst="rect">
            <a:avLst/>
          </a:prstGeom>
          <a:noFill/>
        </p:spPr>
        <p:txBody>
          <a:bodyPr wrap="square" rtlCol="0">
            <a:spAutoFit/>
          </a:bodyPr>
          <a:lstStyle/>
          <a:p>
            <a:r>
              <a:rPr lang="en-US" dirty="0" smtClean="0"/>
              <a:t>.</a:t>
            </a:r>
            <a:endParaRPr lang="en-US" dirty="0"/>
          </a:p>
        </p:txBody>
      </p:sp>
      <p:sp>
        <p:nvSpPr>
          <p:cNvPr id="3" name="TextBox 2"/>
          <p:cNvSpPr txBox="1"/>
          <p:nvPr/>
        </p:nvSpPr>
        <p:spPr>
          <a:xfrm>
            <a:off x="152400" y="0"/>
            <a:ext cx="8458200" cy="6524863"/>
          </a:xfrm>
          <a:prstGeom prst="rect">
            <a:avLst/>
          </a:prstGeom>
          <a:noFill/>
        </p:spPr>
        <p:txBody>
          <a:bodyPr wrap="square" rtlCol="0">
            <a:spAutoFit/>
          </a:bodyPr>
          <a:lstStyle/>
          <a:p>
            <a:r>
              <a:rPr lang="en-US" sz="2000" b="1" dirty="0" smtClean="0">
                <a:solidFill>
                  <a:srgbClr val="FF0000"/>
                </a:solidFill>
              </a:rPr>
              <a:t>The Value of Field Work in Geography</a:t>
            </a:r>
            <a:endParaRPr lang="en-US" sz="2000" dirty="0" smtClean="0">
              <a:solidFill>
                <a:srgbClr val="FF0000"/>
              </a:solidFill>
            </a:endParaRPr>
          </a:p>
          <a:p>
            <a:r>
              <a:rPr lang="en-US" sz="2000" dirty="0" smtClean="0">
                <a:solidFill>
                  <a:srgbClr val="FF0000"/>
                </a:solidFill>
              </a:rPr>
              <a:t> </a:t>
            </a:r>
          </a:p>
          <a:p>
            <a:r>
              <a:rPr lang="en-US" b="1" dirty="0" smtClean="0">
                <a:solidFill>
                  <a:srgbClr val="FF0000"/>
                </a:solidFill>
              </a:rPr>
              <a:t>Understanding Spatial Patterns and Relationships</a:t>
            </a:r>
            <a:endParaRPr lang="en-US" dirty="0" smtClean="0">
              <a:solidFill>
                <a:srgbClr val="FF0000"/>
              </a:solidFill>
            </a:endParaRPr>
          </a:p>
          <a:p>
            <a:r>
              <a:rPr lang="en-US" dirty="0" smtClean="0"/>
              <a:t>Field work offers a unique perspective on spatial patterns and relationships. By immersing themselves in different environments, geographers can better understand the interconnections between landforms, climate, vegetation and human activities. This understanding is crucial for spatial analysis, regional planning and the development of sustainable solutions to geographical challenges.</a:t>
            </a:r>
          </a:p>
          <a:p>
            <a:r>
              <a:rPr lang="en-US" dirty="0" smtClean="0"/>
              <a:t> </a:t>
            </a:r>
          </a:p>
          <a:p>
            <a:r>
              <a:rPr lang="en-US" b="1" dirty="0" smtClean="0">
                <a:solidFill>
                  <a:srgbClr val="FF0000"/>
                </a:solidFill>
              </a:rPr>
              <a:t>Enriching Research and Academic Studies</a:t>
            </a:r>
            <a:endParaRPr lang="en-US" dirty="0" smtClean="0">
              <a:solidFill>
                <a:srgbClr val="FF0000"/>
              </a:solidFill>
            </a:endParaRPr>
          </a:p>
          <a:p>
            <a:r>
              <a:rPr lang="en-US" dirty="0" smtClean="0"/>
              <a:t>Field work significantly enriches research and academic studies in geography. It adds depth and authenticity to scholarly work by providing first-hand data and insights. Researchers can incorporate field observations, measurements and interviews into their studies, resulting in more comprehensive and nuanced findings. Field work also allows researchers to identify gaps in existing knowledge, propose new </a:t>
            </a:r>
            <a:r>
              <a:rPr lang="en-US" dirty="0" err="1" smtClean="0"/>
              <a:t>hypot</a:t>
            </a:r>
            <a:endParaRPr lang="en-US" dirty="0" smtClean="0"/>
          </a:p>
          <a:p>
            <a:r>
              <a:rPr lang="en-US" dirty="0" err="1" smtClean="0"/>
              <a:t>heses</a:t>
            </a:r>
            <a:r>
              <a:rPr lang="en-US" dirty="0" smtClean="0"/>
              <a:t> and contribute to the advancement of geographical theories and concepts.</a:t>
            </a:r>
          </a:p>
          <a:p>
            <a:r>
              <a:rPr lang="en-US" b="1" dirty="0" smtClean="0">
                <a:solidFill>
                  <a:srgbClr val="FF0000"/>
                </a:solidFill>
              </a:rPr>
              <a:t> The Ethics of Field Work in Geography</a:t>
            </a:r>
            <a:endParaRPr lang="en-US" dirty="0" smtClean="0">
              <a:solidFill>
                <a:srgbClr val="FF0000"/>
              </a:solidFill>
            </a:endParaRPr>
          </a:p>
          <a:p>
            <a:r>
              <a:rPr lang="en-US" dirty="0" smtClean="0"/>
              <a:t>Field work in geography is not only about data collection and analysis but also about upholding ethical considerations. Geographers must be aware of and adhere to ethical guidelines to ensure the responsible and respectful conduct of their research.</a:t>
            </a:r>
          </a:p>
          <a:p>
            <a:r>
              <a:rPr lang="en-US" dirty="0" smtClean="0"/>
              <a:t> </a:t>
            </a:r>
          </a:p>
          <a:p>
            <a:endParaRPr lang="en-US" dirty="0" smtClean="0"/>
          </a:p>
          <a:p>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56138"/>
            <a:ext cx="9067800" cy="6801862"/>
          </a:xfrm>
          <a:prstGeom prst="rect">
            <a:avLst/>
          </a:prstGeom>
          <a:noFill/>
        </p:spPr>
        <p:txBody>
          <a:bodyPr wrap="square" rtlCol="0">
            <a:spAutoFit/>
          </a:bodyPr>
          <a:lstStyle/>
          <a:p>
            <a:r>
              <a:rPr lang="en-US" sz="2000" b="1" dirty="0" smtClean="0">
                <a:solidFill>
                  <a:srgbClr val="C00000"/>
                </a:solidFill>
              </a:rPr>
              <a:t>Selection of study area and objectives </a:t>
            </a:r>
          </a:p>
          <a:p>
            <a:r>
              <a:rPr lang="en-US" dirty="0" smtClean="0"/>
              <a:t>Area-specific study</a:t>
            </a:r>
          </a:p>
          <a:p>
            <a:r>
              <a:rPr lang="en-US" dirty="0" smtClean="0"/>
              <a:t> Problem specific study</a:t>
            </a:r>
          </a:p>
          <a:p>
            <a:r>
              <a:rPr lang="en-US" sz="2000" b="1" dirty="0" smtClean="0">
                <a:solidFill>
                  <a:srgbClr val="0070C0"/>
                </a:solidFill>
              </a:rPr>
              <a:t> Objectives-</a:t>
            </a:r>
          </a:p>
          <a:p>
            <a:r>
              <a:rPr lang="en-US" dirty="0" smtClean="0"/>
              <a:t> Major objectives of the field study are—</a:t>
            </a:r>
          </a:p>
          <a:p>
            <a:r>
              <a:rPr lang="en-US" dirty="0" smtClean="0"/>
              <a:t>- ● Field requires investigation from different angles which is related to literature and practical experience.</a:t>
            </a:r>
          </a:p>
          <a:p>
            <a:r>
              <a:rPr lang="en-US" dirty="0" smtClean="0"/>
              <a:t> ● To study the natural or physical objects like topography, drainage, climate, soil and natural vegetation. </a:t>
            </a:r>
          </a:p>
          <a:p>
            <a:r>
              <a:rPr lang="en-US" dirty="0" smtClean="0"/>
              <a:t>● To find out the economic, social and cultural realities of the region.</a:t>
            </a:r>
          </a:p>
          <a:p>
            <a:r>
              <a:rPr lang="en-US" dirty="0" smtClean="0"/>
              <a:t> ● All the studies are based on empirical evidence.</a:t>
            </a:r>
          </a:p>
          <a:p>
            <a:r>
              <a:rPr lang="en-US" dirty="0" smtClean="0"/>
              <a:t> ● To illustrate the relationship between natural and socio-cultural environment</a:t>
            </a:r>
          </a:p>
          <a:p>
            <a:r>
              <a:rPr lang="en-US" dirty="0" smtClean="0"/>
              <a:t>. ● Finally, field study is directed towards the solution of problem. Methods and techniques of field work Generally, Field study is divided into three stages--- Pre-field work, Field work and Post field work Pre-field work Before reaching the study area it is essential for a surveyor to collect the preliminary knowledge regarding the concerned area. So it is important to collect data about the area already published either in various books, journals, magazines even newspapers. Because subsequently in case of descriptive analysis the writings prove themselves as conductive to the data. In this stage necessary maps and other secondary data are collected. Such kind of maps are Topographical map, District Planning Series maps, city maps, soil map, geological map and other thematic maps. These maps are available in Survey of India, National Atlas and Thematic Mapping organization (NATMO), Geological Survey of India (GSI) other government organizations. Another important part of this stage is to prepare necessary questionnaire and schedule for collecting primary data.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247864"/>
          </a:xfrm>
          <a:prstGeom prst="rect">
            <a:avLst/>
          </a:prstGeom>
          <a:noFill/>
        </p:spPr>
        <p:txBody>
          <a:bodyPr wrap="square" rtlCol="0">
            <a:spAutoFit/>
          </a:bodyPr>
          <a:lstStyle/>
          <a:p>
            <a:r>
              <a:rPr lang="en-US" sz="2000" dirty="0" smtClean="0">
                <a:solidFill>
                  <a:srgbClr val="0070C0"/>
                </a:solidFill>
                <a:latin typeface="Algerian" pitchFamily="82" charset="0"/>
              </a:rPr>
              <a:t>Framing of questionnaire-schedule </a:t>
            </a:r>
          </a:p>
          <a:p>
            <a:r>
              <a:rPr lang="en-US" sz="2000" dirty="0" smtClean="0"/>
              <a:t>The term „questionnaire‟ was first coined by Sir Francis Galton. Questionnaire-schedule is a set of questions arranged in a systematic manner. Questionnaire survey is a popular method to </a:t>
            </a:r>
            <a:r>
              <a:rPr lang="en-US" sz="2000" dirty="0" err="1" smtClean="0"/>
              <a:t>investigat</a:t>
            </a:r>
            <a:r>
              <a:rPr lang="en-US" sz="2000" dirty="0" smtClean="0"/>
              <a:t> ‘</a:t>
            </a:r>
            <a:r>
              <a:rPr lang="en-US" sz="2000" dirty="0" err="1" smtClean="0"/>
              <a:t>questioe</a:t>
            </a:r>
            <a:r>
              <a:rPr lang="en-US" sz="2000" dirty="0" smtClean="0"/>
              <a:t> socio-economic condition of an area.</a:t>
            </a:r>
          </a:p>
          <a:p>
            <a:r>
              <a:rPr lang="en-US" sz="2000" dirty="0" smtClean="0"/>
              <a:t> </a:t>
            </a:r>
            <a:r>
              <a:rPr lang="en-US" sz="2000" b="1" dirty="0" smtClean="0">
                <a:solidFill>
                  <a:srgbClr val="FF0000"/>
                </a:solidFill>
              </a:rPr>
              <a:t>Difference </a:t>
            </a:r>
            <a:r>
              <a:rPr lang="en-US" sz="2000" b="1" dirty="0" err="1" smtClean="0">
                <a:solidFill>
                  <a:srgbClr val="FF0000"/>
                </a:solidFill>
              </a:rPr>
              <a:t>betweennnaire</a:t>
            </a:r>
            <a:r>
              <a:rPr lang="en-US" sz="2000" b="1" dirty="0" smtClean="0">
                <a:solidFill>
                  <a:srgbClr val="FF0000"/>
                </a:solidFill>
              </a:rPr>
              <a:t>’ and ‘schedule</a:t>
            </a:r>
            <a:r>
              <a:rPr lang="en-US" sz="2000" dirty="0" smtClean="0">
                <a:solidFill>
                  <a:srgbClr val="FF0000"/>
                </a:solidFill>
              </a:rPr>
              <a:t>’</a:t>
            </a:r>
          </a:p>
          <a:p>
            <a:r>
              <a:rPr lang="en-US" sz="2000" dirty="0" smtClean="0"/>
              <a:t> Research schedule are being filled by the enumerators who are specially appointed for these purpose. On the contrary, questionnaire in technical term is the set of questions which is mailed to the respondents, respondents will send the filled questionnaire.</a:t>
            </a:r>
          </a:p>
          <a:p>
            <a:r>
              <a:rPr lang="en-US" sz="2000" dirty="0" smtClean="0"/>
              <a:t> </a:t>
            </a:r>
            <a:r>
              <a:rPr lang="en-US" sz="2000" b="1" dirty="0" smtClean="0">
                <a:solidFill>
                  <a:srgbClr val="FF0000"/>
                </a:solidFill>
              </a:rPr>
              <a:t>Types of questions</a:t>
            </a:r>
          </a:p>
          <a:p>
            <a:r>
              <a:rPr lang="en-US" sz="2000" dirty="0" smtClean="0"/>
              <a:t> A good questionnaire or schedule consist of different types of questions like contingency question, matrix question, leading question, </a:t>
            </a:r>
            <a:r>
              <a:rPr lang="en-US" sz="2000" dirty="0" err="1" smtClean="0"/>
              <a:t>Likert</a:t>
            </a:r>
            <a:r>
              <a:rPr lang="en-US" sz="2000" dirty="0" smtClean="0"/>
              <a:t> question, dichotomous question, bipolar question, rating scale question, buying propensity question, open ended and double or multiple option type question.</a:t>
            </a:r>
          </a:p>
          <a:p>
            <a:r>
              <a:rPr lang="en-US" sz="2000" dirty="0" smtClean="0"/>
              <a:t> </a:t>
            </a:r>
            <a:r>
              <a:rPr lang="en-US" sz="2000" b="1" dirty="0" smtClean="0">
                <a:solidFill>
                  <a:srgbClr val="FF0000"/>
                </a:solidFill>
              </a:rPr>
              <a:t>Sample and sampling</a:t>
            </a:r>
          </a:p>
          <a:p>
            <a:r>
              <a:rPr lang="en-US" sz="2000" dirty="0" smtClean="0"/>
              <a:t> All the items under consideration in any field on inquiry constitute a „universe‟ of „population‟. A complete enumeration of all the items in the „population‟ is known as a census inquiry. A surveyor selects only a few items from the universe for our study purpose. The items so selected constitute what is technically called a sample. On the other hand, sampling is a method of collecting sample. Sampling techniques may be broadly classified as non-probability and probability</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9144000" cy="6555641"/>
          </a:xfrm>
          <a:prstGeom prst="rect">
            <a:avLst/>
          </a:prstGeom>
          <a:noFill/>
        </p:spPr>
        <p:txBody>
          <a:bodyPr wrap="square" rtlCol="0">
            <a:spAutoFit/>
          </a:bodyPr>
          <a:lstStyle/>
          <a:p>
            <a:r>
              <a:rPr lang="en-US" sz="2400" b="1" dirty="0" smtClean="0">
                <a:solidFill>
                  <a:srgbClr val="FF0000"/>
                </a:solidFill>
              </a:rPr>
              <a:t>Field work</a:t>
            </a:r>
          </a:p>
          <a:p>
            <a:r>
              <a:rPr lang="en-US" dirty="0" smtClean="0"/>
              <a:t> Some common techniques for collecting primary data are observation, transect walk, interview, focused group, audio-visual media etc</a:t>
            </a:r>
          </a:p>
          <a:p>
            <a:r>
              <a:rPr lang="en-US" dirty="0" smtClean="0"/>
              <a:t>. According to purpose it may be of two types—survey on physical objects and socio-economic aspects. A student or researcher of physical geography is mainly interested in topography, terrain and slope character, character of river or drainage, physical and chemical properties of soil and nature of vegetation etc. During the survey a researcher should carry the useful instruments like Prismatic Compass, Dumpy or Auto Level, Transit </a:t>
            </a:r>
            <a:r>
              <a:rPr lang="en-US" dirty="0" err="1" smtClean="0"/>
              <a:t>Theodolite</a:t>
            </a:r>
            <a:r>
              <a:rPr lang="en-US" dirty="0" smtClean="0"/>
              <a:t>, Abney Level, </a:t>
            </a:r>
            <a:r>
              <a:rPr lang="en-US" dirty="0" err="1" smtClean="0"/>
              <a:t>Clinometer</a:t>
            </a:r>
            <a:r>
              <a:rPr lang="en-US" dirty="0" smtClean="0"/>
              <a:t>, Laser Distance Meter, Geological hammer, shovel, ground pin, tape, measuring staff, soil sampler, sediment sampler and current meter, chain etc. Recently Global Positioning System (GPS) becomes popular for ground survey. Except these, board, clip, field book, paper, tracing paper, pen, pencil and eraser are also must give place in the checklist of vital equipment.</a:t>
            </a:r>
          </a:p>
          <a:p>
            <a:r>
              <a:rPr lang="en-US" dirty="0" smtClean="0"/>
              <a:t> Ground survey or topographical survey involves determining the horizontal and vertical </a:t>
            </a:r>
            <a:r>
              <a:rPr lang="en-US" dirty="0" err="1" smtClean="0"/>
              <a:t>posion</a:t>
            </a:r>
            <a:r>
              <a:rPr lang="en-US" dirty="0" smtClean="0"/>
              <a:t> of objects on earth surface. Ground survey may be done by either traversing method or triangulation method. In the method of traversing the whole area is enclosed by „closed traversing‟. The magnetic bearing of each line is measured by prismatic compass. Sometimes open traversing may be useful for making alignment for a road or a narrow channel. Besides Dumpy or Auto level is used for </a:t>
            </a:r>
            <a:r>
              <a:rPr lang="en-US" dirty="0" err="1" smtClean="0"/>
              <a:t>levelling</a:t>
            </a:r>
            <a:r>
              <a:rPr lang="en-US" dirty="0" smtClean="0"/>
              <a:t> and contouring i.e. vertical position or altitude of different stations.</a:t>
            </a:r>
          </a:p>
          <a:p>
            <a:r>
              <a:rPr lang="en-US" dirty="0" smtClean="0"/>
              <a:t> Apart from topography a researcher can be interested in studying river or drainage pattern. For knowing their changing course or problem of sedimentation depth and velocity should be measured. Collection of soil sample is important for knowing its physical and chemical properties like texture, soil PH.</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370975"/>
          </a:xfrm>
          <a:prstGeom prst="rect">
            <a:avLst/>
          </a:prstGeom>
          <a:noFill/>
        </p:spPr>
        <p:txBody>
          <a:bodyPr wrap="square" rtlCol="0">
            <a:spAutoFit/>
          </a:bodyPr>
          <a:lstStyle/>
          <a:p>
            <a:r>
              <a:rPr lang="en-US" sz="2400" dirty="0" smtClean="0">
                <a:solidFill>
                  <a:srgbClr val="FF0000"/>
                </a:solidFill>
              </a:rPr>
              <a:t>Post Field Work</a:t>
            </a:r>
          </a:p>
          <a:p>
            <a:r>
              <a:rPr lang="en-US" sz="1600" dirty="0" smtClean="0"/>
              <a:t> The steps to be followed in this stage are--- </a:t>
            </a:r>
            <a:endParaRPr lang="en-US" sz="1600" dirty="0" smtClean="0"/>
          </a:p>
          <a:p>
            <a:r>
              <a:rPr lang="en-US" sz="1600" b="1" i="1" u="sng" dirty="0" smtClean="0">
                <a:solidFill>
                  <a:srgbClr val="FF0000"/>
                </a:solidFill>
              </a:rPr>
              <a:t>Tabulation</a:t>
            </a:r>
            <a:endParaRPr lang="en-US" sz="1600" b="1" i="1" u="sng" dirty="0" smtClean="0">
              <a:solidFill>
                <a:srgbClr val="FF0000"/>
              </a:solidFill>
            </a:endParaRPr>
          </a:p>
          <a:p>
            <a:r>
              <a:rPr lang="en-US" sz="1600" dirty="0" smtClean="0"/>
              <a:t> Statistical table is a systematic arrangement of quantitative data under appropriate heads in rows and columns. Thus, tabulation may be defined as the logical and systematic organization of statistical data. Raw data should be tabulated so that the whole information can be viewed at a glance. The advantages of tabulation are----</a:t>
            </a:r>
          </a:p>
          <a:p>
            <a:r>
              <a:rPr lang="en-US" sz="1600" dirty="0" smtClean="0"/>
              <a:t> ● Tabulation enables the significance of data reading understood and leaves a lasting impression than textual presentation.</a:t>
            </a:r>
          </a:p>
          <a:p>
            <a:r>
              <a:rPr lang="en-US" sz="1600" dirty="0" smtClean="0"/>
              <a:t> ● It facilitates quick comparison to statistical data shown between row and columns.</a:t>
            </a:r>
          </a:p>
          <a:p>
            <a:r>
              <a:rPr lang="en-US" sz="1600" dirty="0" smtClean="0"/>
              <a:t>  ● Representation of explanatory terms and phrases can be avoided, and the concise tabular form clearly reveals the characteristics of data.</a:t>
            </a:r>
          </a:p>
          <a:p>
            <a:r>
              <a:rPr lang="en-US" sz="1600" dirty="0" smtClean="0"/>
              <a:t> Representation of data</a:t>
            </a:r>
          </a:p>
          <a:p>
            <a:r>
              <a:rPr lang="en-US" sz="1600" dirty="0" smtClean="0"/>
              <a:t> There are many methods and techniques of representation of data. Some of these are mapping, graphical representation, diagram and cartograms and descriptive analysis. </a:t>
            </a:r>
          </a:p>
          <a:p>
            <a:r>
              <a:rPr lang="en-US" sz="1600" b="1" u="sng" dirty="0" smtClean="0">
                <a:solidFill>
                  <a:srgbClr val="FF0000"/>
                </a:solidFill>
              </a:rPr>
              <a:t>Mapping</a:t>
            </a:r>
          </a:p>
          <a:p>
            <a:r>
              <a:rPr lang="en-US" sz="1600" dirty="0" smtClean="0"/>
              <a:t> A map is a symbolic representation of selected characteristics of a place, usually drawn on a flat surface. Maps present information about the world in a simple, visual way. They teach about the world by showing sizes and shapes of countries, locations of features, and distances between places (Source: National Geographic Society)</a:t>
            </a:r>
          </a:p>
          <a:p>
            <a:r>
              <a:rPr lang="en-US" sz="1600" dirty="0" smtClean="0"/>
              <a:t> Many thematic maps are now made with the help of geographic information system (GIS) technology. GIS are computer systems that capture, store, and display data related to positions on </a:t>
            </a:r>
            <a:r>
              <a:rPr lang="en-US" sz="1600" dirty="0" err="1" smtClean="0"/>
              <a:t>Earth‟s</a:t>
            </a:r>
            <a:r>
              <a:rPr lang="en-US" sz="1600" dirty="0" smtClean="0"/>
              <a:t> surface. This technology combines information from maps with other data about people, the landscape, climate, soil, land use and land cover and much more, allowing multiple sets of data to be displayed on a single map.</a:t>
            </a:r>
          </a:p>
          <a:p>
            <a:r>
              <a:rPr lang="en-US" sz="1600" dirty="0" smtClean="0"/>
              <a:t> </a:t>
            </a: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17693"/>
            <a:ext cx="8991600" cy="6740307"/>
          </a:xfrm>
          <a:prstGeom prst="rect">
            <a:avLst/>
          </a:prstGeom>
          <a:noFill/>
        </p:spPr>
        <p:txBody>
          <a:bodyPr wrap="square" rtlCol="0">
            <a:spAutoFit/>
          </a:bodyPr>
          <a:lstStyle/>
          <a:p>
            <a:pPr marL="342900" indent="-342900"/>
            <a:r>
              <a:rPr lang="en-US" sz="1600" dirty="0" smtClean="0">
                <a:solidFill>
                  <a:srgbClr val="FF3399"/>
                </a:solidFill>
              </a:rPr>
              <a:t>Different types of socio-economic data can be represented graphically or with the help of cartograms</a:t>
            </a:r>
            <a:r>
              <a:rPr lang="en-US" sz="1600" dirty="0" smtClean="0"/>
              <a:t>. Some popular graphical techniques are Line graph, </a:t>
            </a:r>
            <a:r>
              <a:rPr lang="en-US" sz="1600" dirty="0" err="1" smtClean="0"/>
              <a:t>Climograph</a:t>
            </a:r>
            <a:r>
              <a:rPr lang="en-US" sz="1600" dirty="0" smtClean="0"/>
              <a:t>, Normal </a:t>
            </a:r>
            <a:r>
              <a:rPr lang="en-US" sz="1600" dirty="0" err="1" smtClean="0"/>
              <a:t>rainfalltemperature</a:t>
            </a:r>
            <a:r>
              <a:rPr lang="en-US" sz="1600" dirty="0" smtClean="0"/>
              <a:t> graph, Relative Temperature graph, </a:t>
            </a:r>
            <a:r>
              <a:rPr lang="en-US" sz="1600" dirty="0" err="1" smtClean="0"/>
              <a:t>Hythergraph</a:t>
            </a:r>
            <a:r>
              <a:rPr lang="en-US" sz="1600" dirty="0" smtClean="0"/>
              <a:t>, </a:t>
            </a:r>
            <a:r>
              <a:rPr lang="en-US" sz="1600" dirty="0" err="1" smtClean="0"/>
              <a:t>Stargraph</a:t>
            </a:r>
            <a:r>
              <a:rPr lang="en-US" sz="1600" dirty="0" smtClean="0"/>
              <a:t>, Hypsometric curve, </a:t>
            </a:r>
            <a:r>
              <a:rPr lang="en-US" sz="1600" dirty="0" err="1" smtClean="0"/>
              <a:t>Ergograph</a:t>
            </a:r>
            <a:r>
              <a:rPr lang="en-US" sz="1600" dirty="0" smtClean="0"/>
              <a:t> and many more. Apart from this there are many cartograms like different types Bar diagram, Pyramidal diagram, Pie diagram, Square diagram, Triangle diagram, Ternary graph, Flow diagram etc.</a:t>
            </a:r>
          </a:p>
          <a:p>
            <a:pPr marL="342900" indent="-342900"/>
            <a:r>
              <a:rPr lang="en-US" sz="1600" dirty="0" smtClean="0"/>
              <a:t> </a:t>
            </a:r>
            <a:r>
              <a:rPr lang="en-US" sz="1600" b="1" i="1" dirty="0" smtClean="0">
                <a:solidFill>
                  <a:srgbClr val="C00000"/>
                </a:solidFill>
              </a:rPr>
              <a:t>Descriptive analysis </a:t>
            </a:r>
          </a:p>
          <a:p>
            <a:pPr marL="342900" indent="-342900"/>
            <a:r>
              <a:rPr lang="en-US" sz="1600" dirty="0" smtClean="0"/>
              <a:t>After preparing maps and diagrams on the basis primary and secondary data a surveyor starts to a field report. Obviously it should be based on objectives of field work and the nature and range of collected information. Before writing report a draft of chapter contents should be kept ready. A student of geography (not researcher) can prepare a field report under the following the following chapters.</a:t>
            </a:r>
          </a:p>
          <a:p>
            <a:pPr marL="342900" indent="-342900"/>
            <a:endParaRPr lang="en-US" sz="1600" dirty="0" smtClean="0"/>
          </a:p>
          <a:p>
            <a:pPr marL="342900" indent="-342900"/>
            <a:r>
              <a:rPr lang="en-US" sz="1600" dirty="0" smtClean="0"/>
              <a:t>The first chapter is always an introductory chapter which contains a) definition and purpose of field study b) methods of field work c) selection of the study area d) database and methodology adopted in present field work e) limitation of field study</a:t>
            </a:r>
          </a:p>
          <a:p>
            <a:pPr marL="342900" indent="-342900"/>
            <a:r>
              <a:rPr lang="en-US" sz="1600" dirty="0" smtClean="0"/>
              <a:t> The subject matter of the second chapter is the physical account of this locality and its adjacent area. The topics covered in this chapter are a) location of the study area b) historical background (if any) c) geology </a:t>
            </a:r>
            <a:r>
              <a:rPr lang="en-US" sz="1600" dirty="0" err="1" smtClean="0"/>
              <a:t>physiography</a:t>
            </a:r>
            <a:r>
              <a:rPr lang="en-US" sz="1600" dirty="0" smtClean="0"/>
              <a:t> d) climate e) soil and vegetation. The descriptions must be factual and informative but not so lengthy. It is better to incorporate necessary maps, diagrams and images properly within the theoretical description. </a:t>
            </a:r>
          </a:p>
          <a:p>
            <a:pPr marL="342900" indent="-342900"/>
            <a:r>
              <a:rPr lang="en-US" sz="1600" dirty="0" smtClean="0"/>
              <a:t>Third chapter is mostly related to the socio-economic and cultural realities. The subthemes of this section are a) a brief note on study area b) general land use and land cover c) Demography (i.e. sex ratio, age-group, family size, caste, religion, language etc.) d) Education e) Occupation, income and expenditure, standard of living f) Transport and communication g) Market and other establishment g) Tourism.</a:t>
            </a:r>
          </a:p>
          <a:p>
            <a:pPr marL="342900" indent="-342900"/>
            <a:r>
              <a:rPr lang="en-US" sz="1600" dirty="0" smtClean="0"/>
              <a:t> The concluding chapter must be analytical. Here physical and socio-economic issues or problems are taken into account. Impact of human activities on environment as well as environmental impact on human society --- is a vital part of discussion. Students can include some own view in this regard. </a:t>
            </a:r>
          </a:p>
          <a:p>
            <a:pPr marL="342900" indent="-342900"/>
            <a:r>
              <a:rPr lang="en-US" sz="1600" dirty="0" smtClean="0"/>
              <a:t>Lastly annexure and bibliography must be added at the end of the report.</a:t>
            </a:r>
            <a:endParaRPr lang="en-US" sz="1600" b="1" dirty="0">
              <a:solidFill>
                <a:srgbClr val="C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1665</Words>
  <Application>Microsoft Office PowerPoint</Application>
  <PresentationFormat>On-screen Show (4:3)</PresentationFormat>
  <Paragraphs>72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KHUSHI</dc:creator>
  <cp:lastModifiedBy>KHUSHI</cp:lastModifiedBy>
  <cp:revision>9</cp:revision>
  <dcterms:created xsi:type="dcterms:W3CDTF">2006-08-16T00:00:00Z</dcterms:created>
  <dcterms:modified xsi:type="dcterms:W3CDTF">2024-09-18T10:36:26Z</dcterms:modified>
</cp:coreProperties>
</file>