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9" r:id="rId4"/>
    <p:sldId id="258" r:id="rId5"/>
    <p:sldId id="265" r:id="rId6"/>
    <p:sldId id="260" r:id="rId7"/>
    <p:sldId id="266" r:id="rId8"/>
    <p:sldId id="268" r:id="rId9"/>
    <p:sldId id="267" r:id="rId10"/>
    <p:sldId id="269" r:id="rId11"/>
    <p:sldId id="270" r:id="rId12"/>
    <p:sldId id="271" r:id="rId13"/>
    <p:sldId id="273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98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235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297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386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605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5698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390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62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49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510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603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9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69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14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911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895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7CE29-C610-4BD4-89D6-1AAD610E224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2E3321-9E8C-4F3B-A62D-228DFB109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3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4EFEAB78-1BCD-4A3F-8FB4-54A58966A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363" y="3121888"/>
            <a:ext cx="9439564" cy="1042075"/>
          </a:xfrm>
        </p:spPr>
        <p:txBody>
          <a:bodyPr>
            <a:noAutofit/>
          </a:bodyPr>
          <a:lstStyle/>
          <a:p>
            <a:pPr algn="ctr"/>
            <a:r>
              <a:rPr lang="en-IN" sz="7200" b="1" dirty="0">
                <a:solidFill>
                  <a:schemeClr val="accent1">
                    <a:lumMod val="50000"/>
                  </a:schemeClr>
                </a:solidFill>
                <a:latin typeface="Bahnschrift Condensed" panose="020B0502040204020203" pitchFamily="34" charset="0"/>
              </a:rPr>
              <a:t>Methods of Data Collection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31949324-6F9C-4B6B-B17B-29B31F6A2561}"/>
              </a:ext>
            </a:extLst>
          </p:cNvPr>
          <p:cNvSpPr txBox="1">
            <a:spLocks/>
          </p:cNvSpPr>
          <p:nvPr/>
        </p:nvSpPr>
        <p:spPr>
          <a:xfrm>
            <a:off x="558394" y="4818695"/>
            <a:ext cx="10804124" cy="30050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7030A0"/>
                </a:solidFill>
                <a:latin typeface="Consolas" panose="020B0609020204030204" pitchFamily="49" charset="0"/>
              </a:rPr>
              <a:t>Dr. </a:t>
            </a:r>
            <a:r>
              <a:rPr lang="en-US" sz="2400" b="1" dirty="0" err="1" smtClean="0">
                <a:solidFill>
                  <a:srgbClr val="7030A0"/>
                </a:solidFill>
                <a:latin typeface="Consolas" panose="020B0609020204030204" pitchFamily="49" charset="0"/>
              </a:rPr>
              <a:t>Faruk</a:t>
            </a:r>
            <a:r>
              <a:rPr lang="en-US" sz="2400" b="1" dirty="0" smtClean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onsolas" panose="020B0609020204030204" pitchFamily="49" charset="0"/>
              </a:rPr>
              <a:t>Mallick</a:t>
            </a:r>
            <a:endParaRPr lang="en-US" sz="2400" b="1" dirty="0">
              <a:solidFill>
                <a:srgbClr val="7030A0"/>
              </a:solidFill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7030A0"/>
                </a:solidFill>
                <a:latin typeface="Consolas" panose="020B0609020204030204" pitchFamily="49" charset="0"/>
              </a:rPr>
              <a:t>Assistant Professor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7030A0"/>
                </a:solidFill>
                <a:latin typeface="Consolas" panose="020B0609020204030204" pitchFamily="49" charset="0"/>
              </a:rPr>
              <a:t>Department of </a:t>
            </a:r>
            <a:r>
              <a:rPr lang="en-US" sz="2400" b="1" dirty="0" smtClean="0">
                <a:solidFill>
                  <a:srgbClr val="7030A0"/>
                </a:solidFill>
                <a:latin typeface="Consolas" panose="020B0609020204030204" pitchFamily="49" charset="0"/>
              </a:rPr>
              <a:t>Geography</a:t>
            </a:r>
            <a:endParaRPr lang="en-US" sz="2400" b="1" dirty="0">
              <a:solidFill>
                <a:srgbClr val="7030A0"/>
              </a:solidFill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 smtClean="0">
                <a:solidFill>
                  <a:srgbClr val="7030A0"/>
                </a:solidFill>
                <a:latin typeface="Consolas" panose="020B0609020204030204" pitchFamily="49" charset="0"/>
              </a:rPr>
              <a:t>Saheed</a:t>
            </a:r>
            <a:r>
              <a:rPr lang="en-US" sz="2400" b="1" dirty="0" smtClean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Consolas" panose="020B0609020204030204" pitchFamily="49" charset="0"/>
              </a:rPr>
              <a:t>Anurup</a:t>
            </a:r>
            <a:r>
              <a:rPr lang="en-US" sz="2400" b="1" dirty="0" smtClean="0">
                <a:solidFill>
                  <a:srgbClr val="7030A0"/>
                </a:solidFill>
                <a:latin typeface="Consolas" panose="020B0609020204030204" pitchFamily="49" charset="0"/>
              </a:rPr>
              <a:t> Chandra </a:t>
            </a:r>
            <a:r>
              <a:rPr lang="en-US" sz="2400" b="1" dirty="0" err="1" smtClean="0">
                <a:solidFill>
                  <a:srgbClr val="7030A0"/>
                </a:solidFill>
                <a:latin typeface="Consolas" panose="020B0609020204030204" pitchFamily="49" charset="0"/>
              </a:rPr>
              <a:t>Mahavidyalaya</a:t>
            </a:r>
            <a:endParaRPr lang="en-IN" sz="2400" b="1" dirty="0">
              <a:solidFill>
                <a:srgbClr val="7030A0"/>
              </a:solidFill>
              <a:latin typeface="Consolas" panose="020B0609020204030204" pitchFamily="49" charset="0"/>
            </a:endParaRP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E613D45-F77D-E23F-F78C-209EC6C2B5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414" y="65323"/>
            <a:ext cx="1847461" cy="18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5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DD89FB8-EFE9-453A-9972-F8F9BF09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406" y="559233"/>
            <a:ext cx="8912225" cy="128111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300" b="1" dirty="0">
                <a:solidFill>
                  <a:srgbClr val="C00000"/>
                </a:solidFill>
              </a:rPr>
              <a:t>Types of Observation Method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b="1" dirty="0">
                <a:solidFill>
                  <a:srgbClr val="C00000"/>
                </a:solidFill>
              </a:rPr>
              <a:t>Classification-III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BB2CD10-3820-422B-A11A-29BA5DF33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619" y="2105891"/>
            <a:ext cx="10211521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Controlled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When the observation is taking place according to prearranged plans with experimental procedure. </a:t>
            </a:r>
          </a:p>
          <a:p>
            <a:pPr marL="0" indent="0" algn="just">
              <a:buNone/>
            </a:pPr>
            <a:endParaRPr lang="en-US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Uncontrolled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When the observation is taking place naturally and spontaneously.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84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DD89FB8-EFE9-453A-9972-F8F9BF09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6" y="559232"/>
            <a:ext cx="9823594" cy="1482003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300" b="1" dirty="0">
                <a:solidFill>
                  <a:srgbClr val="C00000"/>
                </a:solidFill>
              </a:rPr>
              <a:t>Advantages of Observation Method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BB2CD10-3820-422B-A11A-29BA5DF33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619" y="2299854"/>
            <a:ext cx="10211521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Large quantities of data obtained.</a:t>
            </a:r>
          </a:p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This technique can be start or stopped any time.</a:t>
            </a:r>
          </a:p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All data are useful. </a:t>
            </a:r>
          </a:p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Large quantity of Data produced.</a:t>
            </a:r>
          </a:p>
          <a:p>
            <a:pPr marL="0" indent="0" algn="just">
              <a:buNone/>
            </a:pPr>
            <a:endParaRPr lang="en-US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7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DD89FB8-EFE9-453A-9972-F8F9BF09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6" y="559232"/>
            <a:ext cx="9823594" cy="1482003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300" b="1" dirty="0">
                <a:solidFill>
                  <a:srgbClr val="C00000"/>
                </a:solidFill>
              </a:rPr>
              <a:t>Disadvantages of Observation Method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BB2CD10-3820-422B-A11A-29BA5DF33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619" y="2299854"/>
            <a:ext cx="10211521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Extensive training is required.</a:t>
            </a:r>
          </a:p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Limited information.</a:t>
            </a:r>
          </a:p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Expensive method.</a:t>
            </a:r>
          </a:p>
          <a:p>
            <a:pPr marL="0" indent="0" algn="just">
              <a:buNone/>
            </a:pPr>
            <a:endParaRPr lang="en-US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39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DD89FB8-EFE9-453A-9972-F8F9BF09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6" y="559232"/>
            <a:ext cx="9823594" cy="1482003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600" b="1" dirty="0">
                <a:solidFill>
                  <a:srgbClr val="C00000"/>
                </a:solidFill>
              </a:rPr>
              <a:t>Steps for an effective Observation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BB2CD10-3820-422B-A11A-29BA5DF33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5" y="2355272"/>
            <a:ext cx="4581236" cy="60960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Determination of what to observe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483E1D8-7057-4ED8-BA3A-31E9E3DC080F}"/>
              </a:ext>
            </a:extLst>
          </p:cNvPr>
          <p:cNvSpPr txBox="1">
            <a:spLocks/>
          </p:cNvSpPr>
          <p:nvPr/>
        </p:nvSpPr>
        <p:spPr>
          <a:xfrm>
            <a:off x="4488875" y="2964873"/>
            <a:ext cx="4581236" cy="60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Selection of Participant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C0FD8B9-8522-4251-9C7E-AA81091E04A5}"/>
              </a:ext>
            </a:extLst>
          </p:cNvPr>
          <p:cNvSpPr txBox="1">
            <a:spLocks/>
          </p:cNvSpPr>
          <p:nvPr/>
        </p:nvSpPr>
        <p:spPr>
          <a:xfrm>
            <a:off x="5190839" y="3625257"/>
            <a:ext cx="4581236" cy="60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Conduction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CBE092FA-A58C-4916-A09E-9D45F880ADD9}"/>
              </a:ext>
            </a:extLst>
          </p:cNvPr>
          <p:cNvSpPr txBox="1">
            <a:spLocks/>
          </p:cNvSpPr>
          <p:nvPr/>
        </p:nvSpPr>
        <p:spPr>
          <a:xfrm>
            <a:off x="4738257" y="4320276"/>
            <a:ext cx="2863271" cy="48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Compilation of data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83026BBF-206C-49CB-9BE1-981738C2F3FA}"/>
              </a:ext>
            </a:extLst>
          </p:cNvPr>
          <p:cNvSpPr txBox="1">
            <a:spLocks/>
          </p:cNvSpPr>
          <p:nvPr/>
        </p:nvSpPr>
        <p:spPr>
          <a:xfrm>
            <a:off x="5073434" y="4980660"/>
            <a:ext cx="4581236" cy="60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Analyzing data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3A64B7CD-EBD7-44C9-833A-28677D31E038}"/>
              </a:ext>
            </a:extLst>
          </p:cNvPr>
          <p:cNvSpPr txBox="1">
            <a:spLocks/>
          </p:cNvSpPr>
          <p:nvPr/>
        </p:nvSpPr>
        <p:spPr>
          <a:xfrm>
            <a:off x="4671652" y="5818880"/>
            <a:ext cx="4581236" cy="60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4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Interpretation of data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="" xmlns:a16="http://schemas.microsoft.com/office/drawing/2014/main" id="{CB8C1706-84B8-4F12-96A4-8D04EC5B779B}"/>
              </a:ext>
            </a:extLst>
          </p:cNvPr>
          <p:cNvCxnSpPr>
            <a:cxnSpLocks/>
          </p:cNvCxnSpPr>
          <p:nvPr/>
        </p:nvCxnSpPr>
        <p:spPr>
          <a:xfrm>
            <a:off x="6096000" y="2729329"/>
            <a:ext cx="0" cy="3279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605E9B26-2620-4D84-BC12-A52E4CD9F8C8}"/>
              </a:ext>
            </a:extLst>
          </p:cNvPr>
          <p:cNvCxnSpPr>
            <a:cxnSpLocks/>
          </p:cNvCxnSpPr>
          <p:nvPr/>
        </p:nvCxnSpPr>
        <p:spPr>
          <a:xfrm>
            <a:off x="6146801" y="3410520"/>
            <a:ext cx="0" cy="3279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F5CB026E-ACD9-4272-A6FF-2AAF0FFB91FA}"/>
              </a:ext>
            </a:extLst>
          </p:cNvPr>
          <p:cNvCxnSpPr>
            <a:cxnSpLocks/>
          </p:cNvCxnSpPr>
          <p:nvPr/>
        </p:nvCxnSpPr>
        <p:spPr>
          <a:xfrm>
            <a:off x="6169892" y="4050114"/>
            <a:ext cx="0" cy="3279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74D91F57-7C77-40BF-B107-A7F2B0C3F2EC}"/>
              </a:ext>
            </a:extLst>
          </p:cNvPr>
          <p:cNvCxnSpPr>
            <a:cxnSpLocks/>
          </p:cNvCxnSpPr>
          <p:nvPr/>
        </p:nvCxnSpPr>
        <p:spPr>
          <a:xfrm>
            <a:off x="6160656" y="4802882"/>
            <a:ext cx="0" cy="3279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CEF72D18-B841-442C-91C1-340CDC1365A5}"/>
              </a:ext>
            </a:extLst>
          </p:cNvPr>
          <p:cNvCxnSpPr>
            <a:cxnSpLocks/>
          </p:cNvCxnSpPr>
          <p:nvPr/>
        </p:nvCxnSpPr>
        <p:spPr>
          <a:xfrm>
            <a:off x="6146801" y="5490972"/>
            <a:ext cx="0" cy="3279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8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50F672-5A1E-41FF-8027-9A1752587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855" y="1905000"/>
            <a:ext cx="9712757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Publications of the central, state are local governments</a:t>
            </a: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Publications of foreign governments or of international bodies </a:t>
            </a: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Books, magazines and newspapers</a:t>
            </a: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Public records and Statistics</a:t>
            </a: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Historical documents</a:t>
            </a: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06701780-3C3D-4B6C-AAD0-A8B30A61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855" y="623888"/>
            <a:ext cx="10012217" cy="1281112"/>
          </a:xfrm>
        </p:spPr>
        <p:txBody>
          <a:bodyPr>
            <a:normAutofit fontScale="90000"/>
          </a:bodyPr>
          <a:lstStyle/>
          <a:p>
            <a:r>
              <a:rPr lang="en-IN" sz="6000" b="1" dirty="0">
                <a:solidFill>
                  <a:srgbClr val="C00000"/>
                </a:solidFill>
              </a:rPr>
              <a:t>Collection of Secondary Data</a:t>
            </a:r>
          </a:p>
        </p:txBody>
      </p:sp>
    </p:spTree>
    <p:extLst>
      <p:ext uri="{BB962C8B-B14F-4D97-AF65-F5344CB8AC3E}">
        <p14:creationId xmlns:p14="http://schemas.microsoft.com/office/powerpoint/2010/main" val="174767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0C4FCE-F2F0-4476-9CBB-23381B8A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503" y="213360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0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YOU!!!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9A95A99-17E8-4A87-AD5B-A0EC4507E920}"/>
              </a:ext>
            </a:extLst>
          </p:cNvPr>
          <p:cNvCxnSpPr>
            <a:cxnSpLocks/>
          </p:cNvCxnSpPr>
          <p:nvPr/>
        </p:nvCxnSpPr>
        <p:spPr>
          <a:xfrm>
            <a:off x="2318327" y="3786911"/>
            <a:ext cx="772160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C1D5016-15FA-4561-9330-9A86FBC0EC95}"/>
              </a:ext>
            </a:extLst>
          </p:cNvPr>
          <p:cNvCxnSpPr>
            <a:cxnSpLocks/>
          </p:cNvCxnSpPr>
          <p:nvPr/>
        </p:nvCxnSpPr>
        <p:spPr>
          <a:xfrm>
            <a:off x="4108233" y="4197926"/>
            <a:ext cx="480594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21327D47-A327-4127-B25E-8A84BEEE11D1}"/>
              </a:ext>
            </a:extLst>
          </p:cNvPr>
          <p:cNvCxnSpPr>
            <a:cxnSpLocks/>
          </p:cNvCxnSpPr>
          <p:nvPr/>
        </p:nvCxnSpPr>
        <p:spPr>
          <a:xfrm>
            <a:off x="5357090" y="4645890"/>
            <a:ext cx="2567709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4EF2A791-293E-493F-A9E7-47825D22BD5E}"/>
              </a:ext>
            </a:extLst>
          </p:cNvPr>
          <p:cNvCxnSpPr>
            <a:cxnSpLocks/>
          </p:cNvCxnSpPr>
          <p:nvPr/>
        </p:nvCxnSpPr>
        <p:spPr>
          <a:xfrm>
            <a:off x="6096000" y="5066145"/>
            <a:ext cx="1205345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15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2FAB73-B444-4A0A-AE5E-CE0682F0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1167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IN" sz="6000" b="1" dirty="0">
                <a:solidFill>
                  <a:srgbClr val="C00000"/>
                </a:solidFill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ACC99C-C552-4F30-82B9-55668C20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1" y="1782618"/>
            <a:ext cx="10249333" cy="3777622"/>
          </a:xfrm>
        </p:spPr>
        <p:txBody>
          <a:bodyPr/>
          <a:lstStyle/>
          <a:p>
            <a:pPr algn="just"/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  <a:cs typeface="Tahoma" panose="020B0604030504040204" pitchFamily="34" charset="0"/>
              </a:rPr>
              <a:t>It is the information gathered by a researcher on relevant variables, then observing, analysing and interpreting the results. </a:t>
            </a:r>
            <a:endParaRPr lang="en-IN" sz="2800" b="1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565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215AFF-ADF8-4706-9852-3AB57F8A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651819"/>
            <a:ext cx="8890721" cy="1280890"/>
          </a:xfrm>
        </p:spPr>
        <p:txBody>
          <a:bodyPr>
            <a:normAutofit/>
          </a:bodyPr>
          <a:lstStyle/>
          <a:p>
            <a:pPr algn="ctr"/>
            <a:r>
              <a:rPr lang="en-IN" sz="6000" b="1" dirty="0">
                <a:solidFill>
                  <a:srgbClr val="C00000"/>
                </a:solidFill>
              </a:rPr>
              <a:t>Types of Data</a:t>
            </a:r>
            <a:endParaRPr lang="en-IN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F73E5A-BC13-4FBA-B5EC-60B439C8D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673" y="2133600"/>
            <a:ext cx="10266939" cy="3777622"/>
          </a:xfrm>
        </p:spPr>
        <p:txBody>
          <a:bodyPr>
            <a:normAutofit/>
          </a:bodyPr>
          <a:lstStyle/>
          <a:p>
            <a:pPr algn="just"/>
            <a:r>
              <a:rPr lang="en-IN" sz="2800" b="1" u="sng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Primary Data</a:t>
            </a:r>
            <a:r>
              <a:rPr lang="en-IN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They are collected for the first time and are original in character.</a:t>
            </a:r>
          </a:p>
          <a:p>
            <a:pPr marL="0" indent="0" algn="just">
              <a:buNone/>
            </a:pP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n-IN" sz="2800" b="1" u="sng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Secondary Data</a:t>
            </a:r>
            <a:r>
              <a:rPr lang="en-IN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They have already been collected by someone</a:t>
            </a:r>
          </a:p>
          <a:p>
            <a:pPr marL="0" indent="0" algn="just">
              <a:buNone/>
            </a:pP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  else and are passed through the statistical process.</a:t>
            </a:r>
          </a:p>
          <a:p>
            <a:pPr marL="0" indent="0">
              <a:buNone/>
            </a:pP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65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579B22-34E9-440F-98D3-E0C87B0E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345" y="2022764"/>
            <a:ext cx="10045267" cy="388845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It is a process of collecting information from all the relevant sources to find answers to the research problem and evaluate the outcomes.</a:t>
            </a: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A1558A1D-E21A-4DDF-9D86-F835873C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297" y="642361"/>
            <a:ext cx="8912225" cy="1281112"/>
          </a:xfrm>
        </p:spPr>
        <p:txBody>
          <a:bodyPr>
            <a:normAutofit/>
          </a:bodyPr>
          <a:lstStyle/>
          <a:p>
            <a:pPr algn="ctr"/>
            <a:r>
              <a:rPr lang="en-IN" sz="6000" b="1" dirty="0">
                <a:solidFill>
                  <a:srgbClr val="C00000"/>
                </a:solidFill>
              </a:rPr>
              <a:t>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30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579B22-34E9-440F-98D3-E0C87B0E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345" y="2198254"/>
            <a:ext cx="10045267" cy="3888458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Which data to collect?</a:t>
            </a:r>
          </a:p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How to collect Data?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When to Collect Data?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Who to collect Data?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A1558A1D-E21A-4DDF-9D86-F835873C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10" y="356032"/>
            <a:ext cx="10418617" cy="1454295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>
                <a:solidFill>
                  <a:srgbClr val="C00000"/>
                </a:solidFill>
              </a:rPr>
              <a:t>Things to take into consideration </a:t>
            </a:r>
          </a:p>
        </p:txBody>
      </p:sp>
    </p:spTree>
    <p:extLst>
      <p:ext uri="{BB962C8B-B14F-4D97-AF65-F5344CB8AC3E}">
        <p14:creationId xmlns:p14="http://schemas.microsoft.com/office/powerpoint/2010/main" val="70704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50F672-5A1E-41FF-8027-9A1752587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667" y="2050472"/>
            <a:ext cx="8915400" cy="3777622"/>
          </a:xfrm>
        </p:spPr>
        <p:txBody>
          <a:bodyPr/>
          <a:lstStyle/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Experiments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Surveys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Interviews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Observation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Questionnaires</a:t>
            </a:r>
          </a:p>
          <a:p>
            <a:r>
              <a:rPr lang="en-I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Schedules</a:t>
            </a:r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06701780-3C3D-4B6C-AAD0-A8B30A61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827" y="623888"/>
            <a:ext cx="8912225" cy="128111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6000" b="1" dirty="0">
                <a:solidFill>
                  <a:srgbClr val="C00000"/>
                </a:solidFill>
              </a:rPr>
              <a:t>Collection of Primary Data</a:t>
            </a:r>
          </a:p>
        </p:txBody>
      </p:sp>
    </p:spTree>
    <p:extLst>
      <p:ext uri="{BB962C8B-B14F-4D97-AF65-F5344CB8AC3E}">
        <p14:creationId xmlns:p14="http://schemas.microsoft.com/office/powerpoint/2010/main" val="313620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9B4F6E-51B5-4B83-A571-3CB5D547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952" y="485564"/>
            <a:ext cx="8911687" cy="1084618"/>
          </a:xfrm>
        </p:spPr>
        <p:txBody>
          <a:bodyPr>
            <a:normAutofit/>
          </a:bodyPr>
          <a:lstStyle/>
          <a:p>
            <a:pPr algn="ctr"/>
            <a:r>
              <a:rPr lang="en-IN" sz="5400" b="1" dirty="0">
                <a:solidFill>
                  <a:srgbClr val="C00000"/>
                </a:solidFill>
              </a:rPr>
              <a:t>Observation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D69626-057E-4955-A6D4-AECA77D04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82" y="1766454"/>
            <a:ext cx="10211521" cy="377762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It is the method under which the data from the field is collected with the help of observation by observer or by personally going to field.</a:t>
            </a:r>
            <a:endParaRPr lang="en-IN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5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9B4F6E-51B5-4B83-A571-3CB5D547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73" y="485564"/>
            <a:ext cx="9531927" cy="15372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300" b="1" dirty="0">
                <a:solidFill>
                  <a:srgbClr val="C00000"/>
                </a:solidFill>
              </a:rPr>
              <a:t>Types of Observation Method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b="1" dirty="0">
                <a:solidFill>
                  <a:srgbClr val="C00000"/>
                </a:solidFill>
              </a:rPr>
              <a:t>Classification-I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D69626-057E-4955-A6D4-AECA77D04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82" y="2022764"/>
            <a:ext cx="10211521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Structured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It is when the observation is characterized by careful definition of units to be observed, particular style of recording them under standard conditions. </a:t>
            </a:r>
          </a:p>
          <a:p>
            <a:pPr marL="0" indent="0" algn="just">
              <a:buNone/>
            </a:pPr>
            <a:endParaRPr lang="en-US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Unstructured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It is when the observation is carried without any thought process and planning. </a:t>
            </a:r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98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DD89FB8-EFE9-453A-9972-F8F9BF09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406" y="559233"/>
            <a:ext cx="8912225" cy="128111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300" b="1" dirty="0">
                <a:solidFill>
                  <a:srgbClr val="C00000"/>
                </a:solidFill>
              </a:rPr>
              <a:t>Types of Observation Method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r>
              <a:rPr lang="en-IN" b="1" dirty="0">
                <a:solidFill>
                  <a:srgbClr val="C00000"/>
                </a:solidFill>
              </a:rPr>
              <a:t>Classification-II</a:t>
            </a:r>
            <a:r>
              <a:rPr lang="en-IN" sz="5400" b="1" dirty="0">
                <a:solidFill>
                  <a:srgbClr val="C00000"/>
                </a:solidFill>
              </a:rPr>
              <a:t/>
            </a:r>
            <a:br>
              <a:rPr lang="en-IN" sz="5400" b="1" dirty="0">
                <a:solidFill>
                  <a:srgbClr val="C00000"/>
                </a:solidFill>
              </a:rPr>
            </a:br>
            <a:endParaRPr lang="en-IN" sz="54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BB2CD10-3820-422B-A11A-29BA5DF33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619" y="2105891"/>
            <a:ext cx="10211521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Participant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When the observer is member of the group which he is observing.</a:t>
            </a:r>
          </a:p>
          <a:p>
            <a:pPr marL="0" indent="0" algn="just">
              <a:buNone/>
            </a:pPr>
            <a:endParaRPr lang="en-US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Non Participant Observation : 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When the observer is observing people without giving any information to them.</a:t>
            </a:r>
          </a:p>
          <a:p>
            <a:pPr algn="just"/>
            <a:endParaRPr lang="en-IN" sz="2800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371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391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Bahnschrift Condensed</vt:lpstr>
      <vt:lpstr>Cambria Math</vt:lpstr>
      <vt:lpstr>Century Gothic</vt:lpstr>
      <vt:lpstr>Consolas</vt:lpstr>
      <vt:lpstr>Tahoma</vt:lpstr>
      <vt:lpstr>Wingdings 3</vt:lpstr>
      <vt:lpstr>Wisp</vt:lpstr>
      <vt:lpstr>Methods of Data Collection</vt:lpstr>
      <vt:lpstr>Data</vt:lpstr>
      <vt:lpstr>Types of Data</vt:lpstr>
      <vt:lpstr>Data Collection</vt:lpstr>
      <vt:lpstr>Things to take into consideration </vt:lpstr>
      <vt:lpstr>Collection of Primary Data</vt:lpstr>
      <vt:lpstr>Observation Method</vt:lpstr>
      <vt:lpstr>Types of Observation Method Classification-I </vt:lpstr>
      <vt:lpstr>Types of Observation Method Classification-II </vt:lpstr>
      <vt:lpstr>Types of Observation Method Classification-III </vt:lpstr>
      <vt:lpstr>Advantages of Observation Method  </vt:lpstr>
      <vt:lpstr>Disadvantages of Observation Method  </vt:lpstr>
      <vt:lpstr>Steps for an effective Observation  </vt:lpstr>
      <vt:lpstr>Collection of Secondary Data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Data Collection</dc:title>
  <dc:creator>Arindip Diwan</dc:creator>
  <cp:lastModifiedBy>mrf</cp:lastModifiedBy>
  <cp:revision>24</cp:revision>
  <dcterms:created xsi:type="dcterms:W3CDTF">2020-05-12T07:03:06Z</dcterms:created>
  <dcterms:modified xsi:type="dcterms:W3CDTF">2024-11-21T08:41:01Z</dcterms:modified>
</cp:coreProperties>
</file>