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6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1C65-7367-40B5-8AB4-4485D3767CC3}" type="datetimeFigureOut">
              <a:rPr lang="en-US" smtClean="0"/>
              <a:t>24-Apr-23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C61-759B-43D0-8559-5D6B9EF6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205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1C65-7367-40B5-8AB4-4485D3767CC3}" type="datetimeFigureOut">
              <a:rPr lang="en-US" smtClean="0"/>
              <a:t>24-Apr-23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C61-759B-43D0-8559-5D6B9EF6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22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1C65-7367-40B5-8AB4-4485D3767CC3}" type="datetimeFigureOut">
              <a:rPr lang="en-US" smtClean="0"/>
              <a:t>24-Apr-23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C61-759B-43D0-8559-5D6B9EF6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385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1C65-7367-40B5-8AB4-4485D3767CC3}" type="datetimeFigureOut">
              <a:rPr lang="en-US" smtClean="0"/>
              <a:t>24-Apr-23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C61-759B-43D0-8559-5D6B9EF6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567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1C65-7367-40B5-8AB4-4485D3767CC3}" type="datetimeFigureOut">
              <a:rPr lang="en-US" smtClean="0"/>
              <a:t>24-Apr-23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C61-759B-43D0-8559-5D6B9EF6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57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1C65-7367-40B5-8AB4-4485D3767CC3}" type="datetimeFigureOut">
              <a:rPr lang="en-US" smtClean="0"/>
              <a:t>24-Apr-23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C61-759B-43D0-8559-5D6B9EF6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247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1C65-7367-40B5-8AB4-4485D3767CC3}" type="datetimeFigureOut">
              <a:rPr lang="en-US" smtClean="0"/>
              <a:t>24-Apr-23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C61-759B-43D0-8559-5D6B9EF6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94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1C65-7367-40B5-8AB4-4485D3767CC3}" type="datetimeFigureOut">
              <a:rPr lang="en-US" smtClean="0"/>
              <a:t>24-Apr-23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C61-759B-43D0-8559-5D6B9EF6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445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1C65-7367-40B5-8AB4-4485D3767CC3}" type="datetimeFigureOut">
              <a:rPr lang="en-US" smtClean="0"/>
              <a:t>24-Apr-23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C61-759B-43D0-8559-5D6B9EF6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27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1C65-7367-40B5-8AB4-4485D3767CC3}" type="datetimeFigureOut">
              <a:rPr lang="en-US" smtClean="0"/>
              <a:t>24-Apr-23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C61-759B-43D0-8559-5D6B9EF6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71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1C65-7367-40B5-8AB4-4485D3767CC3}" type="datetimeFigureOut">
              <a:rPr lang="en-US" smtClean="0"/>
              <a:t>24-Apr-23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C61-759B-43D0-8559-5D6B9EF6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758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A1C65-7367-40B5-8AB4-4485D3767CC3}" type="datetimeFigureOut">
              <a:rPr lang="en-US" smtClean="0"/>
              <a:t>24-Apr-23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6AC61-759B-43D0-8559-5D6B9EF65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692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slide" Target="slide10.xml"/><Relationship Id="rId2" Type="http://schemas.openxmlformats.org/officeDocument/2006/relationships/slide" Target="slide5.xml"/><Relationship Id="rId1" Type="http://schemas.openxmlformats.org/officeDocument/2006/relationships/slideLayout" Target="../slideLayouts/slideLayout5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68375"/>
            <a:ext cx="7772400" cy="1851025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Cost &amp; Management-1</a:t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Sem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-II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4800" dirty="0" err="1" smtClean="0">
                <a:latin typeface="Arial Black" pitchFamily="34" charset="0"/>
              </a:rPr>
              <a:t>Labour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Chiranjit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Ghosh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Department of Commerce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86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381000" y="4953000"/>
            <a:ext cx="4800600" cy="9144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dirty="0" smtClean="0"/>
              <a:t>Premium Bonus Plans </a:t>
            </a:r>
            <a:r>
              <a:rPr lang="en-US" sz="4000" dirty="0" smtClean="0"/>
              <a:t>- </a:t>
            </a:r>
            <a:r>
              <a:rPr lang="en-US" sz="4000" b="1" i="1" dirty="0" smtClean="0"/>
              <a:t>Rowan Scheme</a:t>
            </a:r>
            <a:endParaRPr lang="en-US" sz="3600" b="1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19200"/>
                <a:ext cx="8229600" cy="5334000"/>
              </a:xfrm>
            </p:spPr>
            <p:txBody>
              <a:bodyPr>
                <a:normAutofit/>
              </a:bodyPr>
              <a:lstStyle/>
              <a:p>
                <a:pPr marL="633413" indent="-633413">
                  <a:buFont typeface="Wingdings" pitchFamily="2" charset="2"/>
                  <a:buChar char="Ø"/>
                </a:pPr>
                <a:r>
                  <a:rPr lang="en-US" dirty="0" smtClean="0"/>
                  <a:t>Introduce by </a:t>
                </a:r>
                <a:r>
                  <a:rPr lang="en-US" sz="3600" b="1" dirty="0" smtClean="0">
                    <a:solidFill>
                      <a:srgbClr val="00B050"/>
                    </a:solidFill>
                  </a:rPr>
                  <a:t>David Rowan</a:t>
                </a:r>
              </a:p>
              <a:p>
                <a:pPr marL="0" indent="0">
                  <a:buNone/>
                </a:pPr>
                <a:r>
                  <a:rPr lang="en-US" sz="1600" b="1" dirty="0" smtClean="0">
                    <a:solidFill>
                      <a:srgbClr val="FFC000"/>
                    </a:solidFill>
                  </a:rPr>
                  <a:t>Wages System-</a:t>
                </a:r>
              </a:p>
              <a:p>
                <a:pPr marL="633413" indent="517525"/>
                <a:r>
                  <a:rPr lang="en-US" sz="1600" dirty="0" smtClean="0">
                    <a:solidFill>
                      <a:srgbClr val="92D050"/>
                    </a:solidFill>
                  </a:rPr>
                  <a:t>Guaranteed wages for all workers</a:t>
                </a:r>
              </a:p>
              <a:p>
                <a:pPr marL="633413" indent="517525"/>
                <a:r>
                  <a:rPr lang="en-US" sz="1600" dirty="0" smtClean="0">
                    <a:solidFill>
                      <a:srgbClr val="92D050"/>
                    </a:solidFill>
                  </a:rPr>
                  <a:t>Plus </a:t>
                </a:r>
                <a:r>
                  <a:rPr lang="en-US" sz="1600" b="1" dirty="0" smtClean="0">
                    <a:solidFill>
                      <a:srgbClr val="00B0F0"/>
                    </a:solidFill>
                  </a:rPr>
                  <a:t>Bonus</a:t>
                </a:r>
                <a:r>
                  <a:rPr lang="en-US" sz="1600" dirty="0" smtClean="0">
                    <a:solidFill>
                      <a:srgbClr val="92D050"/>
                    </a:solidFill>
                  </a:rPr>
                  <a:t> for efficient </a:t>
                </a:r>
                <a:r>
                  <a:rPr lang="en-US" sz="1600" dirty="0" smtClean="0">
                    <a:solidFill>
                      <a:srgbClr val="92D050"/>
                    </a:solidFill>
                  </a:rPr>
                  <a:t>workers  </a:t>
                </a:r>
                <a:r>
                  <a:rPr lang="en-US" sz="1600" b="1" i="1" dirty="0" smtClean="0"/>
                  <a:t>(</a:t>
                </a:r>
                <a:r>
                  <a:rPr lang="en-US" sz="1600" b="1" i="1" dirty="0" smtClean="0"/>
                  <a:t>Bonus = Proportion of time saved.)</a:t>
                </a:r>
              </a:p>
              <a:p>
                <a:pPr marL="0" indent="0">
                  <a:buNone/>
                </a:pPr>
                <a:endParaRPr lang="en-US" sz="2400" b="1" i="1" dirty="0" smtClean="0"/>
              </a:p>
              <a:p>
                <a:pPr marL="0" indent="0">
                  <a:buNone/>
                </a:pPr>
                <a:r>
                  <a:rPr lang="en-US" sz="2000" b="1" i="1" dirty="0" smtClean="0">
                    <a:solidFill>
                      <a:srgbClr val="7030A0"/>
                    </a:solidFill>
                  </a:rPr>
                  <a:t>                             Actual </a:t>
                </a:r>
                <a:r>
                  <a:rPr lang="en-US" sz="2000" b="1" i="1" dirty="0" smtClean="0">
                    <a:solidFill>
                      <a:srgbClr val="7030A0"/>
                    </a:solidFill>
                  </a:rPr>
                  <a:t>time </a:t>
                </a:r>
                <a:r>
                  <a:rPr lang="en-US" sz="2000" b="1" i="1" dirty="0" smtClean="0">
                    <a:solidFill>
                      <a:srgbClr val="7030A0"/>
                    </a:solidFill>
                  </a:rPr>
                  <a:t>taken(A)</a:t>
                </a:r>
                <a:r>
                  <a:rPr lang="en-US" sz="2000" b="1" i="1" dirty="0" smtClean="0"/>
                  <a:t> </a:t>
                </a:r>
                <a:r>
                  <a:rPr lang="en-US" sz="2000" b="1" i="1" dirty="0" smtClean="0"/>
                  <a:t>x Hourly wage rate </a:t>
                </a:r>
                <a:r>
                  <a:rPr lang="en-US" sz="2000" b="1" i="1" dirty="0" smtClean="0"/>
                  <a:t>        = </a:t>
                </a:r>
                <a:r>
                  <a:rPr lang="en-US" sz="2000" b="1" i="1" dirty="0" smtClean="0"/>
                  <a:t>*******</a:t>
                </a: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00B0F0"/>
                    </a:solidFill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𝑻𝒊𝒎𝒆</m:t>
                        </m:r>
                        <m:r>
                          <a:rPr lang="en-US" sz="2000" b="1" i="1">
                            <a:solidFill>
                              <a:srgbClr val="00B0F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1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𝑺𝒂𝒗𝒆𝒅</m:t>
                        </m:r>
                        <m:r>
                          <a:rPr lang="en-US" sz="2000" b="1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2000" b="1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𝑻𝑺</m:t>
                        </m:r>
                        <m:r>
                          <a:rPr lang="en-US" sz="2000" b="1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𝑺𝒕𝒂𝒏𝒅𝒂𝒓𝒅</m:t>
                        </m:r>
                        <m:r>
                          <a:rPr lang="en-US" sz="2000" b="1" i="1">
                            <a:solidFill>
                              <a:srgbClr val="00B0F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1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𝑻𝒊𝒎𝒆</m:t>
                        </m:r>
                        <m:r>
                          <a:rPr lang="en-US" sz="2000" b="1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2000" b="1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𝑺</m:t>
                        </m:r>
                        <m:r>
                          <a:rPr lang="en-US" sz="2000" b="1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000" b="1" i="1" dirty="0" smtClean="0">
                    <a:solidFill>
                      <a:srgbClr val="00B0F0"/>
                    </a:solidFill>
                  </a:rPr>
                  <a:t> </a:t>
                </a:r>
                <a:r>
                  <a:rPr lang="en-US" sz="2000" b="1" i="1" dirty="0" smtClean="0"/>
                  <a:t>x </a:t>
                </a:r>
                <a:r>
                  <a:rPr lang="en-US" sz="2000" b="1" i="1" dirty="0" smtClean="0"/>
                  <a:t>Actual </a:t>
                </a:r>
                <a:r>
                  <a:rPr lang="en-US" sz="2000" b="1" i="1" dirty="0" smtClean="0"/>
                  <a:t>time taken X </a:t>
                </a:r>
                <a:r>
                  <a:rPr lang="en-US" sz="2000" b="1" i="1" dirty="0" smtClean="0"/>
                  <a:t>Hourly </a:t>
                </a:r>
                <a:r>
                  <a:rPr lang="en-US" sz="2000" b="1" i="1" dirty="0" smtClean="0"/>
                  <a:t>wage </a:t>
                </a:r>
                <a:r>
                  <a:rPr lang="en-US" sz="2000" b="1" i="1" dirty="0" smtClean="0"/>
                  <a:t>rate(R)  =  </a:t>
                </a:r>
                <a:r>
                  <a:rPr lang="en-US" sz="2000" b="1" i="1" dirty="0" smtClean="0"/>
                  <a:t>*******</a:t>
                </a:r>
              </a:p>
              <a:p>
                <a:pPr marL="0" indent="0">
                  <a:buNone/>
                </a:pPr>
                <a:r>
                  <a:rPr lang="en-US" sz="2000" b="1" i="1" dirty="0"/>
                  <a:t>	</a:t>
                </a:r>
                <a:r>
                  <a:rPr lang="en-US" sz="2000" b="1" i="1" dirty="0" smtClean="0"/>
                  <a:t>				     </a:t>
                </a:r>
                <a:r>
                  <a:rPr lang="en-US" sz="2000" b="1" i="1" dirty="0" smtClean="0"/>
                  <a:t>                             Total </a:t>
                </a:r>
                <a:r>
                  <a:rPr lang="en-US" sz="2000" b="1" i="1" dirty="0" smtClean="0"/>
                  <a:t>Wages</a:t>
                </a:r>
              </a:p>
              <a:p>
                <a:pPr marL="0" indent="0">
                  <a:buNone/>
                </a:pPr>
                <a:endParaRPr lang="en-US" sz="1600" b="1" dirty="0" smtClean="0"/>
              </a:p>
              <a:p>
                <a:pPr marL="0" indent="0" algn="ctr">
                  <a:buNone/>
                </a:pPr>
                <a:r>
                  <a:rPr lang="en-US" sz="1600" b="1" i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Time Saved = Standard time allowed – Actual time </a:t>
                </a:r>
                <a:r>
                  <a:rPr lang="en-US" sz="1600" b="1" i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taken</a:t>
                </a:r>
              </a:p>
              <a:p>
                <a:pPr marL="0" indent="0" algn="ctr">
                  <a:buNone/>
                </a:pPr>
                <a:endParaRPr lang="en-US" sz="1600" i="1" dirty="0" smtClean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:r>
                  <a:rPr lang="en-US" sz="2800" i="1" dirty="0" smtClean="0">
                    <a:solidFill>
                      <a:srgbClr val="FF0000"/>
                    </a:solidFill>
                  </a:rPr>
                  <a:t>Total </a:t>
                </a:r>
                <a:r>
                  <a:rPr lang="en-US" sz="2800" i="1" dirty="0">
                    <a:solidFill>
                      <a:srgbClr val="FF0000"/>
                    </a:solidFill>
                  </a:rPr>
                  <a:t>Wages </a:t>
                </a:r>
                <a:r>
                  <a:rPr lang="en-US" sz="2800" i="1" dirty="0"/>
                  <a:t>= </a:t>
                </a:r>
                <a:r>
                  <a:rPr lang="en-US" sz="2800" b="1" i="1" dirty="0" smtClean="0"/>
                  <a:t>A </a:t>
                </a:r>
                <a:r>
                  <a:rPr lang="en-US" sz="2000" b="1" i="1" dirty="0" smtClean="0"/>
                  <a:t>X</a:t>
                </a:r>
                <a:r>
                  <a:rPr lang="en-US" sz="2800" b="1" i="1" dirty="0" smtClean="0"/>
                  <a:t> R +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/>
                          </a:rPr>
                          <m:t>𝑻</m:t>
                        </m:r>
                        <m:r>
                          <a:rPr lang="en-US" sz="2800" b="1" i="1" smtClean="0">
                            <a:latin typeface="Cambria Math"/>
                          </a:rPr>
                          <m:t>𝑺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</a:rPr>
                          <m:t>𝑺</m:t>
                        </m:r>
                      </m:den>
                    </m:f>
                  </m:oMath>
                </a14:m>
                <a:r>
                  <a:rPr lang="en-US" sz="2800" b="1" i="1" dirty="0"/>
                  <a:t> </a:t>
                </a:r>
                <a:r>
                  <a:rPr lang="en-US" sz="2000" b="1" i="1" dirty="0" smtClean="0"/>
                  <a:t>X</a:t>
                </a:r>
                <a:r>
                  <a:rPr lang="en-US" sz="2800" b="1" i="1" dirty="0" smtClean="0"/>
                  <a:t> A  </a:t>
                </a:r>
                <a:r>
                  <a:rPr lang="en-US" sz="2400" b="1" i="1" dirty="0"/>
                  <a:t>x</a:t>
                </a:r>
                <a:r>
                  <a:rPr lang="en-US" sz="2800" b="1" i="1" dirty="0"/>
                  <a:t> </a:t>
                </a:r>
                <a:r>
                  <a:rPr lang="en-US" sz="2800" b="1" i="1" dirty="0" smtClean="0"/>
                  <a:t>R)</a:t>
                </a:r>
                <a:endParaRPr lang="en-US" sz="2800" b="1" i="1" dirty="0"/>
              </a:p>
              <a:p>
                <a:pPr marL="0" indent="0" algn="ctr">
                  <a:buNone/>
                </a:pPr>
                <a:endParaRPr lang="en-US" sz="1600" b="1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19200"/>
                <a:ext cx="8229600" cy="5334000"/>
              </a:xfrm>
              <a:blipFill rotWithShape="1">
                <a:blip r:embed="rId3"/>
                <a:stretch>
                  <a:fillRect l="-1630" t="-1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6629400" y="4038600"/>
            <a:ext cx="1981200" cy="457200"/>
            <a:chOff x="6172200" y="4038600"/>
            <a:chExt cx="1981200" cy="45720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6172200" y="4038600"/>
              <a:ext cx="1981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6172200" y="4495800"/>
              <a:ext cx="1981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2844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Types of </a:t>
            </a:r>
            <a:r>
              <a:rPr lang="en-US" dirty="0" err="1" smtClean="0"/>
              <a:t>Labour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7475" indent="0">
              <a:buNone/>
            </a:pPr>
            <a:r>
              <a:rPr lang="en-US" sz="2400" b="1" dirty="0" smtClean="0"/>
              <a:t>Engagement:</a:t>
            </a:r>
          </a:p>
          <a:p>
            <a:pPr marL="914400" indent="-457200"/>
            <a:r>
              <a:rPr lang="en-US" sz="2000" dirty="0" smtClean="0"/>
              <a:t>Regular </a:t>
            </a:r>
            <a:r>
              <a:rPr lang="en-US" sz="2000" dirty="0" err="1" smtClean="0"/>
              <a:t>Labours</a:t>
            </a:r>
            <a:r>
              <a:rPr lang="en-US" sz="2000" dirty="0" smtClean="0"/>
              <a:t>.</a:t>
            </a:r>
          </a:p>
          <a:p>
            <a:pPr marL="914400" indent="-457200"/>
            <a:r>
              <a:rPr lang="en-US" sz="2000" dirty="0" smtClean="0"/>
              <a:t>Casual </a:t>
            </a:r>
            <a:r>
              <a:rPr lang="en-US" sz="2000" dirty="0" err="1" smtClean="0"/>
              <a:t>Labours</a:t>
            </a:r>
            <a:r>
              <a:rPr lang="en-US" sz="2000" dirty="0" smtClean="0"/>
              <a:t>.</a:t>
            </a:r>
          </a:p>
          <a:p>
            <a:pPr marL="914400" indent="-457200"/>
            <a:r>
              <a:rPr lang="en-US" sz="2000" dirty="0" smtClean="0"/>
              <a:t>Hired </a:t>
            </a:r>
            <a:r>
              <a:rPr lang="en-US" sz="2000" dirty="0" err="1" smtClean="0"/>
              <a:t>Labours</a:t>
            </a:r>
            <a:r>
              <a:rPr lang="en-US" sz="2000" dirty="0" smtClean="0"/>
              <a:t>.</a:t>
            </a:r>
          </a:p>
          <a:p>
            <a:pPr marL="914400" indent="-457200"/>
            <a:r>
              <a:rPr lang="en-US" sz="2000" dirty="0" smtClean="0"/>
              <a:t>Out Workers.</a:t>
            </a:r>
          </a:p>
          <a:p>
            <a:pPr marL="857250" lvl="1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	</a:t>
            </a:r>
            <a:r>
              <a:rPr lang="en-US" sz="2400" dirty="0" smtClean="0"/>
              <a:t>	</a:t>
            </a:r>
            <a:r>
              <a:rPr lang="en-US" sz="3200" b="1" dirty="0" smtClean="0">
                <a:solidFill>
                  <a:srgbClr val="00B050"/>
                </a:solidFill>
              </a:rPr>
              <a:t>Skilled:</a:t>
            </a:r>
          </a:p>
          <a:p>
            <a:pPr marL="4457700" lvl="8" indent="-457200">
              <a:buFont typeface="Wingdings" pitchFamily="2" charset="2"/>
              <a:buChar char="ü"/>
            </a:pPr>
            <a:r>
              <a:rPr lang="en-US" sz="2800" dirty="0" smtClean="0">
                <a:solidFill>
                  <a:srgbClr val="0070C0"/>
                </a:solidFill>
              </a:rPr>
              <a:t>Skilled </a:t>
            </a:r>
            <a:r>
              <a:rPr lang="en-US" sz="2800" dirty="0" err="1" smtClean="0">
                <a:solidFill>
                  <a:srgbClr val="0070C0"/>
                </a:solidFill>
              </a:rPr>
              <a:t>Labour</a:t>
            </a:r>
            <a:endParaRPr lang="en-US" sz="2800" dirty="0" smtClean="0">
              <a:solidFill>
                <a:srgbClr val="0070C0"/>
              </a:solidFill>
            </a:endParaRPr>
          </a:p>
          <a:p>
            <a:pPr marL="4457700" lvl="8" indent="-457200">
              <a:buFont typeface="Wingdings" pitchFamily="2" charset="2"/>
              <a:buChar char="ü"/>
            </a:pPr>
            <a:r>
              <a:rPr lang="en-US" sz="2800" dirty="0" smtClean="0">
                <a:solidFill>
                  <a:srgbClr val="0070C0"/>
                </a:solidFill>
              </a:rPr>
              <a:t>Unskilled </a:t>
            </a:r>
            <a:r>
              <a:rPr lang="en-US" sz="2800" dirty="0" err="1" smtClean="0">
                <a:solidFill>
                  <a:srgbClr val="0070C0"/>
                </a:solidFill>
              </a:rPr>
              <a:t>Labour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9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Time Keeping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535113"/>
            <a:ext cx="3581400" cy="6397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Manual Recording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2174875"/>
            <a:ext cx="3810000" cy="395128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Hand Recording</a:t>
            </a:r>
          </a:p>
          <a:p>
            <a:r>
              <a:rPr lang="en-US" sz="2800" dirty="0" err="1" smtClean="0"/>
              <a:t>Dise</a:t>
            </a:r>
            <a:r>
              <a:rPr lang="en-US" sz="2800" dirty="0" smtClean="0"/>
              <a:t>/Token Recording</a:t>
            </a:r>
            <a:endParaRPr lang="en-US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3200400"/>
            <a:ext cx="4041775" cy="6397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Mechanical Recording 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3851275"/>
            <a:ext cx="4038600" cy="201612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Time clock Method</a:t>
            </a:r>
          </a:p>
          <a:p>
            <a:r>
              <a:rPr lang="en-US" sz="2800" dirty="0" smtClean="0"/>
              <a:t>Dial Recording Method</a:t>
            </a:r>
          </a:p>
          <a:p>
            <a:r>
              <a:rPr lang="en-US" sz="2800" dirty="0" smtClean="0"/>
              <a:t>Key Recording Method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5598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of Remuneration/Wages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On the basis of Time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Time Rate System</a:t>
            </a:r>
          </a:p>
          <a:p>
            <a:r>
              <a:rPr lang="en-US" dirty="0" smtClean="0"/>
              <a:t>High Wages Plan</a:t>
            </a:r>
          </a:p>
          <a:p>
            <a:r>
              <a:rPr lang="en-US" dirty="0" smtClean="0">
                <a:hlinkClick r:id="rId2" action="ppaction://hlinksldjump"/>
              </a:rPr>
              <a:t>Graduated Time Rate System</a:t>
            </a: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Differential Time Rate System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On the basis of Output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454525"/>
          </a:xfrm>
        </p:spPr>
        <p:txBody>
          <a:bodyPr/>
          <a:lstStyle/>
          <a:p>
            <a:r>
              <a:rPr lang="en-US" dirty="0" smtClean="0"/>
              <a:t>Straight Piece Rate System</a:t>
            </a:r>
          </a:p>
          <a:p>
            <a:r>
              <a:rPr lang="en-US" dirty="0" smtClean="0">
                <a:hlinkClick r:id="rId4" action="ppaction://hlinksldjump"/>
              </a:rPr>
              <a:t>Taylor Differential Piece Rate System</a:t>
            </a:r>
            <a:endParaRPr lang="en-US" dirty="0" smtClean="0"/>
          </a:p>
          <a:p>
            <a:r>
              <a:rPr lang="en-US" dirty="0" smtClean="0">
                <a:hlinkClick r:id="rId5" action="ppaction://hlinksldjump"/>
              </a:rPr>
              <a:t>Merrick Differential Piece Rate System</a:t>
            </a:r>
            <a:endParaRPr lang="en-US" dirty="0" smtClean="0"/>
          </a:p>
          <a:p>
            <a:r>
              <a:rPr lang="en-US" dirty="0" smtClean="0"/>
              <a:t>Gantt Task Bonus System</a:t>
            </a:r>
          </a:p>
          <a:p>
            <a:r>
              <a:rPr lang="en-US" dirty="0" smtClean="0"/>
              <a:t>Emersion Efficiency system</a:t>
            </a:r>
          </a:p>
          <a:p>
            <a:r>
              <a:rPr lang="en-US" dirty="0" smtClean="0"/>
              <a:t>Premium Bonus Plans</a:t>
            </a:r>
          </a:p>
          <a:p>
            <a:pPr lvl="1"/>
            <a:r>
              <a:rPr lang="en-US" dirty="0" smtClean="0">
                <a:hlinkClick r:id="rId6" action="ppaction://hlinksldjump"/>
              </a:rPr>
              <a:t>Halsey Scheme</a:t>
            </a:r>
            <a:endParaRPr lang="en-US" dirty="0" smtClean="0"/>
          </a:p>
          <a:p>
            <a:pPr lvl="1"/>
            <a:r>
              <a:rPr lang="en-US" dirty="0" smtClean="0">
                <a:hlinkClick r:id="rId7" action="ppaction://hlinksldjump"/>
              </a:rPr>
              <a:t>Rowan Scheme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49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Graduated Time Rate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latin typeface="Arial Black" pitchFamily="34" charset="0"/>
              </a:rPr>
              <a:t>Fixed Rate </a:t>
            </a:r>
            <a:r>
              <a:rPr lang="en-US" sz="2400" dirty="0" smtClean="0"/>
              <a:t>(depends on nature of work) </a:t>
            </a:r>
          </a:p>
          <a:p>
            <a:pPr marL="0" indent="0" algn="ctr">
              <a:buNone/>
            </a:pPr>
            <a:r>
              <a:rPr lang="en-US" sz="4400" dirty="0" smtClean="0">
                <a:latin typeface="Arial Black" pitchFamily="34" charset="0"/>
              </a:rPr>
              <a:t>+</a:t>
            </a:r>
            <a:r>
              <a:rPr lang="en-US" dirty="0" smtClean="0">
                <a:latin typeface="Arial Black" pitchFamily="34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C000"/>
                </a:solidFill>
                <a:latin typeface="Arial Black" pitchFamily="34" charset="0"/>
              </a:rPr>
              <a:t>Variable Rate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sz="2400" dirty="0" smtClean="0"/>
              <a:t>(depends on individual merit/cost of living)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066800" y="4876800"/>
            <a:ext cx="3200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eeform 5"/>
          <p:cNvSpPr/>
          <p:nvPr/>
        </p:nvSpPr>
        <p:spPr>
          <a:xfrm>
            <a:off x="4218039" y="4527755"/>
            <a:ext cx="3878826" cy="353961"/>
          </a:xfrm>
          <a:custGeom>
            <a:avLst/>
            <a:gdLst>
              <a:gd name="connsiteX0" fmla="*/ 0 w 3878826"/>
              <a:gd name="connsiteY0" fmla="*/ 353961 h 353961"/>
              <a:gd name="connsiteX1" fmla="*/ 73742 w 3878826"/>
              <a:gd name="connsiteY1" fmla="*/ 280219 h 353961"/>
              <a:gd name="connsiteX2" fmla="*/ 103238 w 3878826"/>
              <a:gd name="connsiteY2" fmla="*/ 235974 h 353961"/>
              <a:gd name="connsiteX3" fmla="*/ 191729 w 3878826"/>
              <a:gd name="connsiteY3" fmla="*/ 162232 h 353961"/>
              <a:gd name="connsiteX4" fmla="*/ 250722 w 3878826"/>
              <a:gd name="connsiteY4" fmla="*/ 73742 h 353961"/>
              <a:gd name="connsiteX5" fmla="*/ 265471 w 3878826"/>
              <a:gd name="connsiteY5" fmla="*/ 29497 h 353961"/>
              <a:gd name="connsiteX6" fmla="*/ 309716 w 3878826"/>
              <a:gd name="connsiteY6" fmla="*/ 14748 h 353961"/>
              <a:gd name="connsiteX7" fmla="*/ 427703 w 3878826"/>
              <a:gd name="connsiteY7" fmla="*/ 29497 h 353961"/>
              <a:gd name="connsiteX8" fmla="*/ 471948 w 3878826"/>
              <a:gd name="connsiteY8" fmla="*/ 73742 h 353961"/>
              <a:gd name="connsiteX9" fmla="*/ 516193 w 3878826"/>
              <a:gd name="connsiteY9" fmla="*/ 88490 h 353961"/>
              <a:gd name="connsiteX10" fmla="*/ 604684 w 3878826"/>
              <a:gd name="connsiteY10" fmla="*/ 162232 h 353961"/>
              <a:gd name="connsiteX11" fmla="*/ 693174 w 3878826"/>
              <a:gd name="connsiteY11" fmla="*/ 221226 h 353961"/>
              <a:gd name="connsiteX12" fmla="*/ 722671 w 3878826"/>
              <a:gd name="connsiteY12" fmla="*/ 265471 h 353961"/>
              <a:gd name="connsiteX13" fmla="*/ 766916 w 3878826"/>
              <a:gd name="connsiteY13" fmla="*/ 280219 h 353961"/>
              <a:gd name="connsiteX14" fmla="*/ 811161 w 3878826"/>
              <a:gd name="connsiteY14" fmla="*/ 324464 h 353961"/>
              <a:gd name="connsiteX15" fmla="*/ 899651 w 3878826"/>
              <a:gd name="connsiteY15" fmla="*/ 265471 h 353961"/>
              <a:gd name="connsiteX16" fmla="*/ 914400 w 3878826"/>
              <a:gd name="connsiteY16" fmla="*/ 221226 h 353961"/>
              <a:gd name="connsiteX17" fmla="*/ 973393 w 3878826"/>
              <a:gd name="connsiteY17" fmla="*/ 132735 h 353961"/>
              <a:gd name="connsiteX18" fmla="*/ 1002890 w 3878826"/>
              <a:gd name="connsiteY18" fmla="*/ 88490 h 353961"/>
              <a:gd name="connsiteX19" fmla="*/ 1017638 w 3878826"/>
              <a:gd name="connsiteY19" fmla="*/ 44245 h 353961"/>
              <a:gd name="connsiteX20" fmla="*/ 1061884 w 3878826"/>
              <a:gd name="connsiteY20" fmla="*/ 14748 h 353961"/>
              <a:gd name="connsiteX21" fmla="*/ 1386348 w 3878826"/>
              <a:gd name="connsiteY21" fmla="*/ 29497 h 353961"/>
              <a:gd name="connsiteX22" fmla="*/ 1474838 w 3878826"/>
              <a:gd name="connsiteY22" fmla="*/ 88490 h 353961"/>
              <a:gd name="connsiteX23" fmla="*/ 1519084 w 3878826"/>
              <a:gd name="connsiteY23" fmla="*/ 117987 h 353961"/>
              <a:gd name="connsiteX24" fmla="*/ 1578077 w 3878826"/>
              <a:gd name="connsiteY24" fmla="*/ 162232 h 353961"/>
              <a:gd name="connsiteX25" fmla="*/ 1607574 w 3878826"/>
              <a:gd name="connsiteY25" fmla="*/ 206477 h 353961"/>
              <a:gd name="connsiteX26" fmla="*/ 1681316 w 3878826"/>
              <a:gd name="connsiteY26" fmla="*/ 309716 h 353961"/>
              <a:gd name="connsiteX27" fmla="*/ 1725561 w 3878826"/>
              <a:gd name="connsiteY27" fmla="*/ 294968 h 353961"/>
              <a:gd name="connsiteX28" fmla="*/ 1755058 w 3878826"/>
              <a:gd name="connsiteY28" fmla="*/ 206477 h 353961"/>
              <a:gd name="connsiteX29" fmla="*/ 1784555 w 3878826"/>
              <a:gd name="connsiteY29" fmla="*/ 162232 h 353961"/>
              <a:gd name="connsiteX30" fmla="*/ 1814051 w 3878826"/>
              <a:gd name="connsiteY30" fmla="*/ 58993 h 353961"/>
              <a:gd name="connsiteX31" fmla="*/ 1843548 w 3878826"/>
              <a:gd name="connsiteY31" fmla="*/ 14748 h 353961"/>
              <a:gd name="connsiteX32" fmla="*/ 2109019 w 3878826"/>
              <a:gd name="connsiteY32" fmla="*/ 44245 h 353961"/>
              <a:gd name="connsiteX33" fmla="*/ 2153264 w 3878826"/>
              <a:gd name="connsiteY33" fmla="*/ 58993 h 353961"/>
              <a:gd name="connsiteX34" fmla="*/ 2182761 w 3878826"/>
              <a:gd name="connsiteY34" fmla="*/ 103239 h 353961"/>
              <a:gd name="connsiteX35" fmla="*/ 2271251 w 3878826"/>
              <a:gd name="connsiteY35" fmla="*/ 191729 h 353961"/>
              <a:gd name="connsiteX36" fmla="*/ 2330245 w 3878826"/>
              <a:gd name="connsiteY36" fmla="*/ 280219 h 353961"/>
              <a:gd name="connsiteX37" fmla="*/ 2359742 w 3878826"/>
              <a:gd name="connsiteY37" fmla="*/ 324464 h 353961"/>
              <a:gd name="connsiteX38" fmla="*/ 2403987 w 3878826"/>
              <a:gd name="connsiteY38" fmla="*/ 235974 h 353961"/>
              <a:gd name="connsiteX39" fmla="*/ 2433484 w 3878826"/>
              <a:gd name="connsiteY39" fmla="*/ 191729 h 353961"/>
              <a:gd name="connsiteX40" fmla="*/ 2477729 w 3878826"/>
              <a:gd name="connsiteY40" fmla="*/ 103239 h 353961"/>
              <a:gd name="connsiteX41" fmla="*/ 2492477 w 3878826"/>
              <a:gd name="connsiteY41" fmla="*/ 58993 h 353961"/>
              <a:gd name="connsiteX42" fmla="*/ 2580967 w 3878826"/>
              <a:gd name="connsiteY42" fmla="*/ 0 h 353961"/>
              <a:gd name="connsiteX43" fmla="*/ 2728451 w 3878826"/>
              <a:gd name="connsiteY43" fmla="*/ 14748 h 353961"/>
              <a:gd name="connsiteX44" fmla="*/ 2772696 w 3878826"/>
              <a:gd name="connsiteY44" fmla="*/ 29497 h 353961"/>
              <a:gd name="connsiteX45" fmla="*/ 2861187 w 3878826"/>
              <a:gd name="connsiteY45" fmla="*/ 132735 h 353961"/>
              <a:gd name="connsiteX46" fmla="*/ 2979174 w 3878826"/>
              <a:gd name="connsiteY46" fmla="*/ 221226 h 353961"/>
              <a:gd name="connsiteX47" fmla="*/ 3082413 w 3878826"/>
              <a:gd name="connsiteY47" fmla="*/ 353961 h 353961"/>
              <a:gd name="connsiteX48" fmla="*/ 3141406 w 3878826"/>
              <a:gd name="connsiteY48" fmla="*/ 339213 h 353961"/>
              <a:gd name="connsiteX49" fmla="*/ 3185651 w 3878826"/>
              <a:gd name="connsiteY49" fmla="*/ 221226 h 353961"/>
              <a:gd name="connsiteX50" fmla="*/ 3229896 w 3878826"/>
              <a:gd name="connsiteY50" fmla="*/ 176980 h 353961"/>
              <a:gd name="connsiteX51" fmla="*/ 3244645 w 3878826"/>
              <a:gd name="connsiteY51" fmla="*/ 117987 h 353961"/>
              <a:gd name="connsiteX52" fmla="*/ 3288890 w 3878826"/>
              <a:gd name="connsiteY52" fmla="*/ 88490 h 353961"/>
              <a:gd name="connsiteX53" fmla="*/ 3377380 w 3878826"/>
              <a:gd name="connsiteY53" fmla="*/ 14748 h 353961"/>
              <a:gd name="connsiteX54" fmla="*/ 3436374 w 3878826"/>
              <a:gd name="connsiteY54" fmla="*/ 0 h 353961"/>
              <a:gd name="connsiteX55" fmla="*/ 3554361 w 3878826"/>
              <a:gd name="connsiteY55" fmla="*/ 14748 h 353961"/>
              <a:gd name="connsiteX56" fmla="*/ 3642851 w 3878826"/>
              <a:gd name="connsiteY56" fmla="*/ 73742 h 353961"/>
              <a:gd name="connsiteX57" fmla="*/ 3731342 w 3878826"/>
              <a:gd name="connsiteY57" fmla="*/ 147484 h 353961"/>
              <a:gd name="connsiteX58" fmla="*/ 3775587 w 3878826"/>
              <a:gd name="connsiteY58" fmla="*/ 176980 h 353961"/>
              <a:gd name="connsiteX59" fmla="*/ 3834580 w 3878826"/>
              <a:gd name="connsiteY59" fmla="*/ 280219 h 353961"/>
              <a:gd name="connsiteX60" fmla="*/ 3878826 w 3878826"/>
              <a:gd name="connsiteY60" fmla="*/ 324464 h 353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3878826" h="353961">
                <a:moveTo>
                  <a:pt x="0" y="353961"/>
                </a:moveTo>
                <a:cubicBezTo>
                  <a:pt x="24581" y="329380"/>
                  <a:pt x="50851" y="306380"/>
                  <a:pt x="73742" y="280219"/>
                </a:cubicBezTo>
                <a:cubicBezTo>
                  <a:pt x="85414" y="266879"/>
                  <a:pt x="91891" y="249591"/>
                  <a:pt x="103238" y="235974"/>
                </a:cubicBezTo>
                <a:cubicBezTo>
                  <a:pt x="138723" y="193392"/>
                  <a:pt x="148226" y="191234"/>
                  <a:pt x="191729" y="162232"/>
                </a:cubicBezTo>
                <a:cubicBezTo>
                  <a:pt x="211393" y="132735"/>
                  <a:pt x="239511" y="107373"/>
                  <a:pt x="250722" y="73742"/>
                </a:cubicBezTo>
                <a:cubicBezTo>
                  <a:pt x="255638" y="58994"/>
                  <a:pt x="254478" y="40490"/>
                  <a:pt x="265471" y="29497"/>
                </a:cubicBezTo>
                <a:cubicBezTo>
                  <a:pt x="276464" y="18504"/>
                  <a:pt x="294968" y="19664"/>
                  <a:pt x="309716" y="14748"/>
                </a:cubicBezTo>
                <a:cubicBezTo>
                  <a:pt x="349045" y="19664"/>
                  <a:pt x="390454" y="15952"/>
                  <a:pt x="427703" y="29497"/>
                </a:cubicBezTo>
                <a:cubicBezTo>
                  <a:pt x="447305" y="36625"/>
                  <a:pt x="454594" y="62173"/>
                  <a:pt x="471948" y="73742"/>
                </a:cubicBezTo>
                <a:cubicBezTo>
                  <a:pt x="484883" y="82365"/>
                  <a:pt x="501445" y="83574"/>
                  <a:pt x="516193" y="88490"/>
                </a:cubicBezTo>
                <a:cubicBezTo>
                  <a:pt x="645454" y="217751"/>
                  <a:pt x="481485" y="59567"/>
                  <a:pt x="604684" y="162232"/>
                </a:cubicBezTo>
                <a:cubicBezTo>
                  <a:pt x="678336" y="223608"/>
                  <a:pt x="615417" y="195306"/>
                  <a:pt x="693174" y="221226"/>
                </a:cubicBezTo>
                <a:cubicBezTo>
                  <a:pt x="703006" y="235974"/>
                  <a:pt x="708830" y="254398"/>
                  <a:pt x="722671" y="265471"/>
                </a:cubicBezTo>
                <a:cubicBezTo>
                  <a:pt x="734810" y="275182"/>
                  <a:pt x="753981" y="271596"/>
                  <a:pt x="766916" y="280219"/>
                </a:cubicBezTo>
                <a:cubicBezTo>
                  <a:pt x="784270" y="291788"/>
                  <a:pt x="796413" y="309716"/>
                  <a:pt x="811161" y="324464"/>
                </a:cubicBezTo>
                <a:cubicBezTo>
                  <a:pt x="857548" y="309002"/>
                  <a:pt x="868086" y="312818"/>
                  <a:pt x="899651" y="265471"/>
                </a:cubicBezTo>
                <a:cubicBezTo>
                  <a:pt x="908275" y="252536"/>
                  <a:pt x="906850" y="234816"/>
                  <a:pt x="914400" y="221226"/>
                </a:cubicBezTo>
                <a:cubicBezTo>
                  <a:pt x="931616" y="190236"/>
                  <a:pt x="953729" y="162232"/>
                  <a:pt x="973393" y="132735"/>
                </a:cubicBezTo>
                <a:lnTo>
                  <a:pt x="1002890" y="88490"/>
                </a:lnTo>
                <a:cubicBezTo>
                  <a:pt x="1007806" y="73742"/>
                  <a:pt x="1007926" y="56384"/>
                  <a:pt x="1017638" y="44245"/>
                </a:cubicBezTo>
                <a:cubicBezTo>
                  <a:pt x="1028711" y="30404"/>
                  <a:pt x="1044173" y="15456"/>
                  <a:pt x="1061884" y="14748"/>
                </a:cubicBezTo>
                <a:lnTo>
                  <a:pt x="1386348" y="29497"/>
                </a:lnTo>
                <a:lnTo>
                  <a:pt x="1474838" y="88490"/>
                </a:lnTo>
                <a:cubicBezTo>
                  <a:pt x="1489587" y="98322"/>
                  <a:pt x="1504904" y="107352"/>
                  <a:pt x="1519084" y="117987"/>
                </a:cubicBezTo>
                <a:cubicBezTo>
                  <a:pt x="1538748" y="132735"/>
                  <a:pt x="1560696" y="144851"/>
                  <a:pt x="1578077" y="162232"/>
                </a:cubicBezTo>
                <a:cubicBezTo>
                  <a:pt x="1590611" y="174766"/>
                  <a:pt x="1597271" y="192053"/>
                  <a:pt x="1607574" y="206477"/>
                </a:cubicBezTo>
                <a:cubicBezTo>
                  <a:pt x="1699041" y="334531"/>
                  <a:pt x="1611801" y="205444"/>
                  <a:pt x="1681316" y="309716"/>
                </a:cubicBezTo>
                <a:cubicBezTo>
                  <a:pt x="1696064" y="304800"/>
                  <a:pt x="1716525" y="307618"/>
                  <a:pt x="1725561" y="294968"/>
                </a:cubicBezTo>
                <a:cubicBezTo>
                  <a:pt x="1743633" y="269667"/>
                  <a:pt x="1737811" y="232347"/>
                  <a:pt x="1755058" y="206477"/>
                </a:cubicBezTo>
                <a:lnTo>
                  <a:pt x="1784555" y="162232"/>
                </a:lnTo>
                <a:cubicBezTo>
                  <a:pt x="1789280" y="143333"/>
                  <a:pt x="1803473" y="80149"/>
                  <a:pt x="1814051" y="58993"/>
                </a:cubicBezTo>
                <a:cubicBezTo>
                  <a:pt x="1821978" y="43139"/>
                  <a:pt x="1833716" y="29496"/>
                  <a:pt x="1843548" y="14748"/>
                </a:cubicBezTo>
                <a:cubicBezTo>
                  <a:pt x="1932038" y="24580"/>
                  <a:pt x="2020879" y="31654"/>
                  <a:pt x="2109019" y="44245"/>
                </a:cubicBezTo>
                <a:cubicBezTo>
                  <a:pt x="2124409" y="46444"/>
                  <a:pt x="2141125" y="49281"/>
                  <a:pt x="2153264" y="58993"/>
                </a:cubicBezTo>
                <a:cubicBezTo>
                  <a:pt x="2167105" y="70066"/>
                  <a:pt x="2170985" y="89991"/>
                  <a:pt x="2182761" y="103239"/>
                </a:cubicBezTo>
                <a:cubicBezTo>
                  <a:pt x="2210475" y="134417"/>
                  <a:pt x="2248112" y="157020"/>
                  <a:pt x="2271251" y="191729"/>
                </a:cubicBezTo>
                <a:lnTo>
                  <a:pt x="2330245" y="280219"/>
                </a:lnTo>
                <a:lnTo>
                  <a:pt x="2359742" y="324464"/>
                </a:lnTo>
                <a:cubicBezTo>
                  <a:pt x="2444279" y="197655"/>
                  <a:pt x="2342921" y="358103"/>
                  <a:pt x="2403987" y="235974"/>
                </a:cubicBezTo>
                <a:cubicBezTo>
                  <a:pt x="2411914" y="220120"/>
                  <a:pt x="2423652" y="206477"/>
                  <a:pt x="2433484" y="191729"/>
                </a:cubicBezTo>
                <a:cubicBezTo>
                  <a:pt x="2470555" y="80515"/>
                  <a:pt x="2420548" y="217603"/>
                  <a:pt x="2477729" y="103239"/>
                </a:cubicBezTo>
                <a:cubicBezTo>
                  <a:pt x="2484681" y="89334"/>
                  <a:pt x="2483854" y="71928"/>
                  <a:pt x="2492477" y="58993"/>
                </a:cubicBezTo>
                <a:cubicBezTo>
                  <a:pt x="2524041" y="11646"/>
                  <a:pt x="2534580" y="15462"/>
                  <a:pt x="2580967" y="0"/>
                </a:cubicBezTo>
                <a:cubicBezTo>
                  <a:pt x="2630128" y="4916"/>
                  <a:pt x="2679619" y="7235"/>
                  <a:pt x="2728451" y="14748"/>
                </a:cubicBezTo>
                <a:cubicBezTo>
                  <a:pt x="2743816" y="17112"/>
                  <a:pt x="2760046" y="20461"/>
                  <a:pt x="2772696" y="29497"/>
                </a:cubicBezTo>
                <a:cubicBezTo>
                  <a:pt x="2961886" y="164632"/>
                  <a:pt x="2741269" y="24808"/>
                  <a:pt x="2861187" y="132735"/>
                </a:cubicBezTo>
                <a:cubicBezTo>
                  <a:pt x="2897728" y="165622"/>
                  <a:pt x="2951904" y="180321"/>
                  <a:pt x="2979174" y="221226"/>
                </a:cubicBezTo>
                <a:cubicBezTo>
                  <a:pt x="3049737" y="327071"/>
                  <a:pt x="3013099" y="284649"/>
                  <a:pt x="3082413" y="353961"/>
                </a:cubicBezTo>
                <a:cubicBezTo>
                  <a:pt x="3102077" y="349045"/>
                  <a:pt x="3125835" y="352189"/>
                  <a:pt x="3141406" y="339213"/>
                </a:cubicBezTo>
                <a:cubicBezTo>
                  <a:pt x="3184351" y="303425"/>
                  <a:pt x="3161529" y="263440"/>
                  <a:pt x="3185651" y="221226"/>
                </a:cubicBezTo>
                <a:cubicBezTo>
                  <a:pt x="3195999" y="203117"/>
                  <a:pt x="3215148" y="191729"/>
                  <a:pt x="3229896" y="176980"/>
                </a:cubicBezTo>
                <a:cubicBezTo>
                  <a:pt x="3234812" y="157316"/>
                  <a:pt x="3233401" y="134852"/>
                  <a:pt x="3244645" y="117987"/>
                </a:cubicBezTo>
                <a:cubicBezTo>
                  <a:pt x="3254477" y="103239"/>
                  <a:pt x="3275273" y="99838"/>
                  <a:pt x="3288890" y="88490"/>
                </a:cubicBezTo>
                <a:cubicBezTo>
                  <a:pt x="3326409" y="57224"/>
                  <a:pt x="3332149" y="34133"/>
                  <a:pt x="3377380" y="14748"/>
                </a:cubicBezTo>
                <a:cubicBezTo>
                  <a:pt x="3396011" y="6763"/>
                  <a:pt x="3416709" y="4916"/>
                  <a:pt x="3436374" y="0"/>
                </a:cubicBezTo>
                <a:cubicBezTo>
                  <a:pt x="3475703" y="4916"/>
                  <a:pt x="3517035" y="1417"/>
                  <a:pt x="3554361" y="14748"/>
                </a:cubicBezTo>
                <a:cubicBezTo>
                  <a:pt x="3587746" y="26671"/>
                  <a:pt x="3613354" y="54077"/>
                  <a:pt x="3642851" y="73742"/>
                </a:cubicBezTo>
                <a:cubicBezTo>
                  <a:pt x="3752709" y="146982"/>
                  <a:pt x="3617776" y="52847"/>
                  <a:pt x="3731342" y="147484"/>
                </a:cubicBezTo>
                <a:cubicBezTo>
                  <a:pt x="3744959" y="158831"/>
                  <a:pt x="3760839" y="167148"/>
                  <a:pt x="3775587" y="176980"/>
                </a:cubicBezTo>
                <a:cubicBezTo>
                  <a:pt x="3793616" y="213039"/>
                  <a:pt x="3808525" y="248953"/>
                  <a:pt x="3834580" y="280219"/>
                </a:cubicBezTo>
                <a:cubicBezTo>
                  <a:pt x="3847933" y="296242"/>
                  <a:pt x="3878826" y="324464"/>
                  <a:pt x="3878826" y="324464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76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Differential Time Rate System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Efficiency Level :	</a:t>
            </a:r>
            <a:r>
              <a:rPr lang="en-US" dirty="0" smtClean="0"/>
              <a:t>		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  Wage Rate </a:t>
            </a:r>
            <a:r>
              <a:rPr lang="en-US" sz="1800" dirty="0" smtClean="0">
                <a:solidFill>
                  <a:srgbClr val="00B0F0"/>
                </a:solidFill>
              </a:rPr>
              <a:t>(</a:t>
            </a:r>
            <a:r>
              <a:rPr lang="en-US" sz="1800" dirty="0" err="1" smtClean="0">
                <a:solidFill>
                  <a:srgbClr val="00B0F0"/>
                </a:solidFill>
              </a:rPr>
              <a:t>Rs</a:t>
            </a:r>
            <a:r>
              <a:rPr lang="en-US" sz="1800" dirty="0" smtClean="0">
                <a:solidFill>
                  <a:srgbClr val="00B0F0"/>
                </a:solidFill>
              </a:rPr>
              <a:t>.)</a:t>
            </a:r>
            <a:endParaRPr lang="en-US" sz="40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= 60%		 	2.00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&gt;60% but &lt;/=65%	2.20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&gt;65% but &lt;/=70%	2.40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&gt;70% but &lt;/=75%	2.60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so on………	</a:t>
            </a:r>
          </a:p>
          <a:p>
            <a:pPr marL="0" indent="0">
              <a:buNone/>
            </a:pPr>
            <a:r>
              <a:rPr lang="en-US" dirty="0" smtClean="0"/>
              <a:t>			</a:t>
            </a:r>
            <a:endParaRPr lang="en-US" dirty="0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81000" y="5257800"/>
            <a:ext cx="8382000" cy="1371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90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228600" y="2971800"/>
            <a:ext cx="1524000" cy="3657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Taylor Differential Piece Rate </a:t>
            </a:r>
            <a:r>
              <a:rPr lang="en-US" dirty="0" smtClean="0"/>
              <a:t>System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029200"/>
              </a:xfrm>
            </p:spPr>
            <p:txBody>
              <a:bodyPr>
                <a:normAutofit/>
              </a:bodyPr>
              <a:lstStyle/>
              <a:p>
                <a:pPr marL="633413" indent="-633413">
                  <a:buFont typeface="Wingdings" pitchFamily="2" charset="2"/>
                  <a:buChar char="Ø"/>
                </a:pPr>
                <a:r>
                  <a:rPr lang="en-US" dirty="0" smtClean="0"/>
                  <a:t>Introduce by </a:t>
                </a:r>
                <a:r>
                  <a:rPr lang="en-US" sz="3600" b="1" dirty="0" err="1" smtClean="0">
                    <a:solidFill>
                      <a:srgbClr val="00B050"/>
                    </a:solidFill>
                  </a:rPr>
                  <a:t>F.W.Taylor</a:t>
                </a:r>
                <a:endParaRPr lang="en-US" sz="3600" b="1" dirty="0" smtClean="0">
                  <a:solidFill>
                    <a:srgbClr val="00B050"/>
                  </a:solidFill>
                </a:endParaRPr>
              </a:p>
              <a:p>
                <a:pPr marL="0" indent="0">
                  <a:buNone/>
                </a:pPr>
                <a:r>
                  <a:rPr lang="en-US" sz="2800" b="1" dirty="0" smtClean="0">
                    <a:solidFill>
                      <a:srgbClr val="FFC000"/>
                    </a:solidFill>
                  </a:rPr>
                  <a:t>Efficiency Level:			Wage rate</a:t>
                </a:r>
              </a:p>
              <a:p>
                <a:pPr marL="0" indent="0">
                  <a:buNone/>
                </a:pPr>
                <a:r>
                  <a:rPr lang="en-US" sz="3600" b="1" dirty="0" smtClean="0"/>
                  <a:t>	   </a:t>
                </a:r>
                <a:r>
                  <a:rPr lang="en-US" sz="2400" b="1" dirty="0" smtClean="0"/>
                  <a:t>&lt; 100%		83% of time rate </a:t>
                </a:r>
                <a:r>
                  <a:rPr lang="en-US" sz="2400" dirty="0" smtClean="0"/>
                  <a:t>(lower rate)</a:t>
                </a:r>
              </a:p>
              <a:p>
                <a:pPr marL="0" indent="0">
                  <a:buNone/>
                </a:pPr>
                <a:r>
                  <a:rPr lang="en-US" sz="2400" b="1" dirty="0"/>
                  <a:t>	 </a:t>
                </a:r>
                <a:r>
                  <a:rPr lang="en-US" sz="2400" b="1" dirty="0" smtClean="0"/>
                  <a:t>    =/&gt; 100%		125% of time rate </a:t>
                </a:r>
                <a:r>
                  <a:rPr lang="en-US" sz="2400" dirty="0" smtClean="0"/>
                  <a:t>(higher rate) </a:t>
                </a:r>
                <a:r>
                  <a:rPr lang="en-US" sz="2800" b="1" dirty="0" smtClean="0"/>
                  <a:t>+</a:t>
                </a:r>
              </a:p>
              <a:p>
                <a:pPr marL="0" indent="0">
                  <a:buNone/>
                </a:pPr>
                <a:r>
                  <a:rPr lang="en-US" sz="2800" b="1" dirty="0"/>
                  <a:t>	</a:t>
                </a:r>
                <a:r>
                  <a:rPr lang="en-US" sz="2800" b="1" dirty="0" smtClean="0"/>
                  <a:t>			Incentive </a:t>
                </a:r>
                <a:r>
                  <a:rPr lang="en-US" sz="2400" dirty="0" smtClean="0"/>
                  <a:t>(50% of time rate) </a:t>
                </a:r>
              </a:p>
              <a:p>
                <a:pPr marL="0" indent="0">
                  <a:buNone/>
                </a:pPr>
                <a:endParaRPr lang="en-US" sz="2400" i="1" dirty="0"/>
              </a:p>
              <a:p>
                <a:pPr marL="0" indent="0">
                  <a:buNone/>
                </a:pPr>
                <a:r>
                  <a:rPr lang="en-US" sz="2000" dirty="0" smtClean="0"/>
                  <a:t>       On the basis of time: </a:t>
                </a:r>
                <a:r>
                  <a:rPr lang="en-US" sz="1600" dirty="0" smtClean="0"/>
                  <a:t>      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% 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𝑬𝒇𝒇𝒊𝒄𝒊𝒆𝒏𝒄𝒚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𝑺𝒕𝒂𝒏𝒅𝒂𝒓𝒅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𝑻𝒊𝒎𝒆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𝑨𝒄𝒕𝒖𝒂𝒍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𝑻𝒊𝒎𝒆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𝑻𝒂𝒌𝒆𝒏</m:t>
                        </m:r>
                      </m:den>
                    </m:f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𝒙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𝟏𝟎𝟎</m:t>
                    </m:r>
                  </m:oMath>
                </a14:m>
                <a:endParaRPr lang="en-US" sz="1600" b="1" dirty="0" smtClean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endParaRPr lang="en-US" sz="1600" i="1" dirty="0" smtClean="0"/>
              </a:p>
              <a:p>
                <a:pPr marL="0" indent="0">
                  <a:buNone/>
                </a:pPr>
                <a:endParaRPr lang="en-US" sz="1600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𝑂𝑛</m:t>
                      </m:r>
                      <m:r>
                        <a:rPr lang="en-US" sz="2000" b="0" i="1" smtClean="0">
                          <a:latin typeface="Cambria Math"/>
                        </a:rPr>
                        <m:t> </m:t>
                      </m:r>
                      <m:r>
                        <a:rPr lang="en-US" sz="2000" b="0" i="1" smtClean="0">
                          <a:latin typeface="Cambria Math"/>
                        </a:rPr>
                        <m:t>𝑡h𝑒</m:t>
                      </m:r>
                      <m:r>
                        <a:rPr lang="en-US" sz="2000" b="0" i="1" smtClean="0">
                          <a:latin typeface="Cambria Math"/>
                        </a:rPr>
                        <m:t> </m:t>
                      </m:r>
                      <m:r>
                        <a:rPr lang="en-US" sz="2000" b="0" i="1" smtClean="0">
                          <a:latin typeface="Cambria Math"/>
                        </a:rPr>
                        <m:t>𝑏𝑎𝑖𝑠</m:t>
                      </m:r>
                      <m:r>
                        <a:rPr lang="en-US" sz="2000" b="0" i="1" smtClean="0">
                          <a:latin typeface="Cambria Math"/>
                        </a:rPr>
                        <m:t> </m:t>
                      </m:r>
                      <m:r>
                        <a:rPr lang="en-US" sz="2000" b="0" i="1" smtClean="0">
                          <a:latin typeface="Cambria Math"/>
                        </a:rPr>
                        <m:t>𝑜𝑓</m:t>
                      </m:r>
                      <m:r>
                        <a:rPr lang="en-US" sz="2000" b="0" i="1" smtClean="0">
                          <a:latin typeface="Cambria Math"/>
                        </a:rPr>
                        <m:t> </m:t>
                      </m:r>
                      <m:r>
                        <a:rPr lang="en-US" sz="2000" b="0" i="1" smtClean="0">
                          <a:latin typeface="Cambria Math"/>
                        </a:rPr>
                        <m:t>𝑜𝑢𝑡𝑝𝑢𝑡</m:t>
                      </m:r>
                      <m:r>
                        <a:rPr lang="en-US" sz="2000" b="0" i="1" smtClean="0">
                          <a:latin typeface="Cambria Math"/>
                        </a:rPr>
                        <m:t>:         </m:t>
                      </m:r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% </m:t>
                      </m:r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𝑬𝒇𝒇𝒊𝒄𝒊𝒆𝒏𝒄𝒚</m:t>
                      </m:r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𝑨𝒄𝒕𝒖𝒂𝒍</m:t>
                          </m:r>
                          <m:r>
                            <a:rPr lang="en-US" sz="2000" b="1" i="1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000" b="1" i="1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𝑶𝒖𝒕𝒑𝒖𝒕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𝑺𝒕𝒂𝒏𝒅𝒂𝒓𝒅</m:t>
                          </m:r>
                          <m:r>
                            <a:rPr lang="en-US" sz="2000" b="1" i="1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000" b="1" i="1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𝑶𝒖𝒕𝒑𝒖𝒕</m:t>
                          </m:r>
                        </m:den>
                      </m:f>
                      <m:r>
                        <a:rPr lang="en-US" sz="2000" b="1" i="1">
                          <a:solidFill>
                            <a:srgbClr val="7030A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000" b="1" i="1">
                          <a:solidFill>
                            <a:srgbClr val="7030A0"/>
                          </a:solidFill>
                          <a:latin typeface="Cambria Math"/>
                        </a:rPr>
                        <m:t>𝟏𝟎𝟎</m:t>
                      </m:r>
                    </m:oMath>
                  </m:oMathPara>
                </a14:m>
                <a:endParaRPr lang="en-US" sz="1600" b="1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029200"/>
              </a:xfrm>
              <a:blipFill rotWithShape="1">
                <a:blip r:embed="rId3"/>
                <a:stretch>
                  <a:fillRect l="-2222" t="-1818" r="-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611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Merrick Differential Piece Rate </a:t>
            </a:r>
            <a:r>
              <a:rPr lang="en-US" dirty="0" smtClean="0"/>
              <a:t>System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 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Also known as </a:t>
                </a:r>
                <a:r>
                  <a:rPr lang="en-US" b="1" i="1" dirty="0" smtClean="0"/>
                  <a:t>Multiple piece rate system</a:t>
                </a:r>
              </a:p>
              <a:p>
                <a:pPr marL="0" indent="0">
                  <a:buNone/>
                </a:pPr>
                <a:endParaRPr lang="en-US" sz="2400" b="1" i="1" dirty="0"/>
              </a:p>
              <a:p>
                <a:pPr marL="0" indent="0">
                  <a:buNone/>
                </a:pPr>
                <a:r>
                  <a:rPr lang="en-US" sz="2400" b="1" i="1" dirty="0" smtClean="0">
                    <a:solidFill>
                      <a:srgbClr val="00B0F0"/>
                    </a:solidFill>
                  </a:rPr>
                  <a:t>Efficiency Level:</a:t>
                </a:r>
              </a:p>
              <a:p>
                <a:pPr marL="0" indent="0">
                  <a:buNone/>
                </a:pPr>
                <a:r>
                  <a:rPr lang="en-US" sz="2400" b="1" i="1" dirty="0" smtClean="0">
                    <a:solidFill>
                      <a:srgbClr val="00B0F0"/>
                    </a:solidFill>
                  </a:rPr>
                  <a:t>	</a:t>
                </a:r>
                <a:r>
                  <a:rPr lang="en-US" sz="2400" dirty="0" smtClean="0">
                    <a:solidFill>
                      <a:srgbClr val="00B050"/>
                    </a:solidFill>
                  </a:rPr>
                  <a:t>upto83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2400" i="1">
                        <a:solidFill>
                          <a:srgbClr val="00B050"/>
                        </a:solidFill>
                        <a:latin typeface="Cambria Math"/>
                      </a:rPr>
                      <m:t>%</m:t>
                    </m:r>
                  </m:oMath>
                </a14:m>
                <a:r>
                  <a:rPr lang="en-US" sz="2400" dirty="0" smtClean="0">
                    <a:solidFill>
                      <a:srgbClr val="00B050"/>
                    </a:solidFill>
                  </a:rPr>
                  <a:t>			Normal Rate </a:t>
                </a:r>
                <a:endParaRPr lang="en-US" sz="2400" dirty="0" smtClean="0">
                  <a:solidFill>
                    <a:srgbClr val="00B050"/>
                  </a:solidFill>
                </a:endParaRPr>
              </a:p>
              <a:p>
                <a:pPr marL="0" indent="0">
                  <a:buNone/>
                </a:pPr>
                <a:r>
                  <a:rPr lang="en-US" sz="2400" dirty="0"/>
                  <a:t>	</a:t>
                </a:r>
                <a:r>
                  <a:rPr lang="en-US" sz="2400" dirty="0" smtClean="0">
                    <a:solidFill>
                      <a:srgbClr val="0070C0"/>
                    </a:solidFill>
                  </a:rPr>
                  <a:t>between </a:t>
                </a:r>
                <a:r>
                  <a:rPr lang="en-US" sz="2400" dirty="0">
                    <a:solidFill>
                      <a:srgbClr val="0070C0"/>
                    </a:solidFill>
                  </a:rPr>
                  <a:t>83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2400" i="1">
                        <a:solidFill>
                          <a:srgbClr val="0070C0"/>
                        </a:solidFill>
                        <a:latin typeface="Cambria Math"/>
                      </a:rPr>
                      <m:t>%</m:t>
                    </m:r>
                  </m:oMath>
                </a14:m>
                <a:r>
                  <a:rPr lang="en-US" sz="2400" dirty="0" smtClean="0">
                    <a:solidFill>
                      <a:srgbClr val="0070C0"/>
                    </a:solidFill>
                  </a:rPr>
                  <a:t> &amp; 100%	</a:t>
                </a:r>
                <a:r>
                  <a:rPr lang="en-US" sz="2400" dirty="0" smtClean="0">
                    <a:solidFill>
                      <a:srgbClr val="0070C0"/>
                    </a:solidFill>
                  </a:rPr>
                  <a:t>110% of Normal </a:t>
                </a:r>
                <a:r>
                  <a:rPr lang="en-US" sz="2400" dirty="0" smtClean="0">
                    <a:solidFill>
                      <a:srgbClr val="0070C0"/>
                    </a:solidFill>
                  </a:rPr>
                  <a:t>rate </a:t>
                </a:r>
                <a:endParaRPr lang="en-US" sz="2400" dirty="0" smtClean="0"/>
              </a:p>
              <a:p>
                <a:pPr marL="398463" indent="0">
                  <a:buNone/>
                </a:pPr>
                <a:r>
                  <a:rPr lang="en-US" sz="2400" dirty="0"/>
                  <a:t>	</a:t>
                </a:r>
                <a:r>
                  <a:rPr lang="en-US" sz="2400" dirty="0" smtClean="0"/>
                  <a:t>above 100%			</a:t>
                </a:r>
                <a:r>
                  <a:rPr lang="en-US" sz="2400" dirty="0" smtClean="0"/>
                  <a:t>130% Normal </a:t>
                </a:r>
                <a:r>
                  <a:rPr lang="en-US" sz="2400" dirty="0" smtClean="0"/>
                  <a:t>rate </a:t>
                </a: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b="1" i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hlinkClick r:id="rId3" action="ppaction://hlinksldjump"/>
          </p:cNvPr>
          <p:cNvSpPr/>
          <p:nvPr/>
        </p:nvSpPr>
        <p:spPr>
          <a:xfrm>
            <a:off x="685800" y="5105400"/>
            <a:ext cx="8153400" cy="1524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53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304800" y="5105400"/>
            <a:ext cx="4876800" cy="990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dirty="0" smtClean="0"/>
              <a:t>Premium Bonus Plans </a:t>
            </a:r>
            <a:r>
              <a:rPr lang="en-US" sz="4000" dirty="0" smtClean="0"/>
              <a:t>- </a:t>
            </a:r>
            <a:r>
              <a:rPr lang="en-US" sz="4000" b="1" i="1" dirty="0" smtClean="0"/>
              <a:t>Halsey Scheme</a:t>
            </a:r>
            <a:endParaRPr lang="en-US" sz="3600" b="1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19200"/>
                <a:ext cx="8229600" cy="5334000"/>
              </a:xfrm>
            </p:spPr>
            <p:txBody>
              <a:bodyPr>
                <a:normAutofit/>
              </a:bodyPr>
              <a:lstStyle/>
              <a:p>
                <a:pPr marL="633413" indent="-633413">
                  <a:buFont typeface="Wingdings" pitchFamily="2" charset="2"/>
                  <a:buChar char="Ø"/>
                </a:pPr>
                <a:r>
                  <a:rPr lang="en-US" dirty="0" smtClean="0"/>
                  <a:t>Introduce by </a:t>
                </a:r>
                <a:r>
                  <a:rPr lang="en-US" sz="3600" b="1" dirty="0" err="1" smtClean="0">
                    <a:solidFill>
                      <a:srgbClr val="00B050"/>
                    </a:solidFill>
                  </a:rPr>
                  <a:t>F.A.Halsey</a:t>
                </a:r>
                <a:endParaRPr lang="en-US" sz="3600" b="1" dirty="0" smtClean="0">
                  <a:solidFill>
                    <a:srgbClr val="00B05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FFC000"/>
                    </a:solidFill>
                  </a:rPr>
                  <a:t>Wages System-</a:t>
                </a:r>
              </a:p>
              <a:p>
                <a:pPr marL="633413" indent="517525"/>
                <a:r>
                  <a:rPr lang="en-US" sz="2000" dirty="0" smtClean="0">
                    <a:solidFill>
                      <a:srgbClr val="92D050"/>
                    </a:solidFill>
                  </a:rPr>
                  <a:t>Guaranteed wages for all workers</a:t>
                </a:r>
              </a:p>
              <a:p>
                <a:pPr marL="633413" indent="517525"/>
                <a:r>
                  <a:rPr lang="en-US" sz="2000" dirty="0" smtClean="0">
                    <a:solidFill>
                      <a:srgbClr val="92D050"/>
                    </a:solidFill>
                  </a:rPr>
                  <a:t>Plus </a:t>
                </a:r>
                <a:r>
                  <a:rPr lang="en-US" sz="2000" b="1" dirty="0" smtClean="0">
                    <a:solidFill>
                      <a:srgbClr val="00B0F0"/>
                    </a:solidFill>
                  </a:rPr>
                  <a:t>Bonus</a:t>
                </a:r>
                <a:r>
                  <a:rPr lang="en-US" sz="2000" dirty="0" smtClean="0">
                    <a:solidFill>
                      <a:srgbClr val="92D050"/>
                    </a:solidFill>
                  </a:rPr>
                  <a:t> for efficient </a:t>
                </a:r>
                <a:r>
                  <a:rPr lang="en-US" sz="2000" dirty="0" smtClean="0">
                    <a:solidFill>
                      <a:srgbClr val="92D050"/>
                    </a:solidFill>
                  </a:rPr>
                  <a:t>workers </a:t>
                </a:r>
                <a:r>
                  <a:rPr lang="en-US" sz="1400" b="1" i="1" dirty="0" smtClean="0"/>
                  <a:t>(Bonus </a:t>
                </a:r>
                <a:r>
                  <a:rPr lang="en-US" sz="1400" b="1" i="1" dirty="0" smtClean="0"/>
                  <a:t>= Time wages for 50% of time saved.)</a:t>
                </a:r>
              </a:p>
              <a:p>
                <a:pPr marL="0" indent="0">
                  <a:buNone/>
                </a:pPr>
                <a:endParaRPr lang="en-US" sz="2400" b="1" i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i="1" dirty="0" smtClean="0">
                    <a:solidFill>
                      <a:srgbClr val="7030A0"/>
                    </a:solidFill>
                  </a:rPr>
                  <a:t>	Actual </a:t>
                </a:r>
                <a:r>
                  <a:rPr lang="en-US" sz="2000" b="1" i="1" dirty="0" smtClean="0">
                    <a:solidFill>
                      <a:srgbClr val="7030A0"/>
                    </a:solidFill>
                  </a:rPr>
                  <a:t>time </a:t>
                </a:r>
                <a:r>
                  <a:rPr lang="en-US" sz="2000" b="1" i="1" dirty="0" smtClean="0">
                    <a:solidFill>
                      <a:srgbClr val="7030A0"/>
                    </a:solidFill>
                  </a:rPr>
                  <a:t>taken (A) </a:t>
                </a:r>
                <a:r>
                  <a:rPr lang="en-US" sz="2000" b="1" i="1" dirty="0" smtClean="0"/>
                  <a:t> </a:t>
                </a:r>
                <a:r>
                  <a:rPr lang="en-US" sz="2000" b="1" i="1" dirty="0" smtClean="0"/>
                  <a:t>x Hourly wage </a:t>
                </a:r>
                <a:r>
                  <a:rPr lang="en-US" sz="2000" b="1" i="1" dirty="0" smtClean="0"/>
                  <a:t>rate (R) =  *******</a:t>
                </a:r>
                <a:endParaRPr lang="en-US" sz="2000" b="1" i="1" dirty="0" smtClean="0"/>
              </a:p>
              <a:p>
                <a:pPr marL="0" indent="0">
                  <a:buNone/>
                </a:pPr>
                <a:r>
                  <a:rPr lang="en-US" sz="2000" b="1" i="1" dirty="0" smtClean="0">
                    <a:solidFill>
                      <a:srgbClr val="00B0F0"/>
                    </a:solidFill>
                  </a:rPr>
                  <a:t>	50</a:t>
                </a:r>
                <a:r>
                  <a:rPr lang="en-US" sz="2000" b="1" i="1" dirty="0" smtClean="0">
                    <a:solidFill>
                      <a:srgbClr val="00B0F0"/>
                    </a:solidFill>
                  </a:rPr>
                  <a:t>% of Time </a:t>
                </a:r>
                <a:r>
                  <a:rPr lang="en-US" sz="2000" b="1" i="1" dirty="0" smtClean="0">
                    <a:solidFill>
                      <a:srgbClr val="00B0F0"/>
                    </a:solidFill>
                  </a:rPr>
                  <a:t>saved* (TS)  </a:t>
                </a:r>
                <a:r>
                  <a:rPr lang="en-US" sz="2000" b="1" i="1" dirty="0" smtClean="0"/>
                  <a:t>x Hourly wage rate   =  *******</a:t>
                </a:r>
              </a:p>
              <a:p>
                <a:pPr marL="0" indent="0">
                  <a:buNone/>
                </a:pPr>
                <a:r>
                  <a:rPr lang="en-US" sz="2000" b="1" i="1" dirty="0"/>
                  <a:t>	</a:t>
                </a:r>
                <a:r>
                  <a:rPr lang="en-US" sz="2000" b="1" i="1" dirty="0" smtClean="0"/>
                  <a:t>				     </a:t>
                </a:r>
                <a:r>
                  <a:rPr lang="en-US" sz="2000" b="1" i="1" dirty="0" smtClean="0"/>
                  <a:t>            Total </a:t>
                </a:r>
                <a:r>
                  <a:rPr lang="en-US" sz="2000" b="1" i="1" dirty="0" smtClean="0"/>
                  <a:t>Wages</a:t>
                </a:r>
              </a:p>
              <a:p>
                <a:pPr marL="0" indent="0">
                  <a:buNone/>
                </a:pPr>
                <a:r>
                  <a:rPr lang="en-US" sz="2400" b="1" dirty="0"/>
                  <a:t>	</a:t>
                </a:r>
                <a:r>
                  <a:rPr lang="en-US" sz="1600" b="1" i="1" dirty="0" smtClean="0">
                    <a:solidFill>
                      <a:srgbClr val="00B0F0"/>
                    </a:solidFill>
                  </a:rPr>
                  <a:t>*</a:t>
                </a:r>
                <a:r>
                  <a:rPr lang="en-US" sz="1600" b="1" i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Time </a:t>
                </a:r>
                <a:r>
                  <a:rPr lang="en-US" sz="1600" b="1" i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Saved = Standard time allowed – Actual time </a:t>
                </a:r>
                <a:r>
                  <a:rPr lang="en-US" sz="1600" b="1" i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taken</a:t>
                </a:r>
              </a:p>
              <a:p>
                <a:pPr marL="0" indent="0" algn="ctr">
                  <a:buNone/>
                </a:pPr>
                <a:r>
                  <a:rPr lang="en-US" sz="2800" i="1" dirty="0" smtClean="0">
                    <a:solidFill>
                      <a:srgbClr val="FF0000"/>
                    </a:solidFill>
                  </a:rPr>
                  <a:t>Total Wages </a:t>
                </a:r>
                <a:r>
                  <a:rPr lang="en-US" sz="2800" i="1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b="1" i="1" dirty="0" smtClean="0">
                    <a:solidFill>
                      <a:schemeClr val="tx1"/>
                    </a:solidFill>
                  </a:rPr>
                  <a:t> (A + TS) x R</a:t>
                </a:r>
                <a:endParaRPr lang="en-US" sz="2800" b="1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19200"/>
                <a:ext cx="8229600" cy="5334000"/>
              </a:xfrm>
              <a:blipFill rotWithShape="1">
                <a:blip r:embed="rId3"/>
                <a:stretch>
                  <a:fillRect l="-1630" t="-1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5875283" y="4114800"/>
            <a:ext cx="198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796455" y="4572000"/>
            <a:ext cx="198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864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254</Words>
  <Application>Microsoft Office PowerPoint</Application>
  <PresentationFormat>On-screen Show (4:3)</PresentationFormat>
  <Paragraphs>89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Cost &amp; Management-1 Sem-II  Labour</vt:lpstr>
      <vt:lpstr>Types of Labour</vt:lpstr>
      <vt:lpstr>Time Keeping</vt:lpstr>
      <vt:lpstr>Methods of Remuneration/Wages</vt:lpstr>
      <vt:lpstr>Graduated Time Rate System</vt:lpstr>
      <vt:lpstr>Differential Time Rate System </vt:lpstr>
      <vt:lpstr>Taylor Differential Piece Rate System</vt:lpstr>
      <vt:lpstr>Merrick Differential Piece Rate System</vt:lpstr>
      <vt:lpstr>Premium Bonus Plans - Halsey Scheme</vt:lpstr>
      <vt:lpstr>Premium Bonus Plans - Rowan Scheme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&amp; Management-1 Sem-II  Labour</dc:title>
  <dc:creator>Papai</dc:creator>
  <cp:lastModifiedBy>Papai</cp:lastModifiedBy>
  <cp:revision>28</cp:revision>
  <dcterms:created xsi:type="dcterms:W3CDTF">2023-04-18T03:07:03Z</dcterms:created>
  <dcterms:modified xsi:type="dcterms:W3CDTF">2023-04-24T16:33:16Z</dcterms:modified>
</cp:coreProperties>
</file>