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8" r:id="rId2"/>
    <p:sldId id="256"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9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61093F-9AD3-43DE-A3BD-0D965847B38C}" type="datetimeFigureOut">
              <a:rPr lang="en-US" smtClean="0"/>
              <a:t>11/22/2024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C90332-0AD1-4596-89FD-1C8955DBFDF9}" type="slidenum">
              <a:rPr lang="en-US" smtClean="0"/>
              <a:t>‹#›</a:t>
            </a:fld>
            <a:endParaRPr lang="en-US"/>
          </a:p>
        </p:txBody>
      </p:sp>
    </p:spTree>
    <p:extLst>
      <p:ext uri="{BB962C8B-B14F-4D97-AF65-F5344CB8AC3E}">
        <p14:creationId xmlns:p14="http://schemas.microsoft.com/office/powerpoint/2010/main" val="29138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B7C94A-6C47-4FFC-819E-3E9DB9D9A4CB}" type="datetimeFigureOut">
              <a:rPr lang="en-US" smtClean="0"/>
              <a:pPr/>
              <a:t>11/22/2024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365378-DE7A-41A4-89B0-DCF337995D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B7C94A-6C47-4FFC-819E-3E9DB9D9A4CB}" type="datetimeFigureOut">
              <a:rPr lang="en-US" smtClean="0"/>
              <a:pPr/>
              <a:t>11/22/2024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65378-DE7A-41A4-89B0-DCF337995D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0693" y="2967335"/>
            <a:ext cx="7202614"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lgerian" pitchFamily="82" charset="0"/>
              </a:rPr>
              <a:t>wind rose diagram </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771084"/>
          </a:xfrm>
          <a:prstGeom prst="rect">
            <a:avLst/>
          </a:prstGeom>
          <a:noFill/>
        </p:spPr>
        <p:txBody>
          <a:bodyPr wrap="square" rtlCol="0">
            <a:spAutoFit/>
          </a:bodyPr>
          <a:lstStyle/>
          <a:p>
            <a:pPr>
              <a:buFont typeface="Arial" pitchFamily="34" charset="0"/>
              <a:buChar char="•"/>
            </a:pPr>
            <a:r>
              <a:rPr lang="en-US" sz="1600" dirty="0" smtClean="0"/>
              <a:t>A </a:t>
            </a:r>
            <a:r>
              <a:rPr lang="en-US" sz="1600" dirty="0"/>
              <a:t>wind rose is a graphical tool used to represent the distribution of wind direction and speed at a particular location over a period of time. It typically consists of a circle divided into sections, each representing the frequency of wind blowing from a particular direction. The length of the segments or petals in each section indicates the frequency or duration of the wind blowing from that direction.</a:t>
            </a:r>
          </a:p>
          <a:p>
            <a:pPr>
              <a:buFont typeface="Arial" pitchFamily="34" charset="0"/>
              <a:buChar char="•"/>
            </a:pPr>
            <a:r>
              <a:rPr lang="en-US" sz="1600" dirty="0"/>
              <a:t>Wind roses are commonly used in meteorology, navigation, and environmental studies to analyze and visualize wind patterns and variability. They are also used in the design of buildings, structures, and landscapes to assess the impact of wind on their performance and comfort.</a:t>
            </a:r>
          </a:p>
          <a:p>
            <a:pPr>
              <a:buFont typeface="Arial" pitchFamily="34" charset="0"/>
              <a:buChar char="•"/>
            </a:pPr>
            <a:r>
              <a:rPr lang="en-US" sz="1600" dirty="0"/>
              <a:t>The percent values (concentric circles) indicate the percent of time that the wind blows from the specified direction; for example, for the wind rose below (Chicago, month of March), the wind blew directly from the East 4.1% of the time. For each direction, the magnitude of the colored wedge indicates the percent of occasions that wind from that direction was in the given speed range. So for the direct Easterly wind, the majority of the time (1.6%) the wind speed was in the range of 10-14.9 mph</a:t>
            </a:r>
            <a:r>
              <a:rPr lang="en-US" sz="1600" dirty="0" smtClean="0"/>
              <a:t>.</a:t>
            </a:r>
          </a:p>
          <a:p>
            <a:r>
              <a:rPr lang="en-US" b="1" u="sng" dirty="0" smtClean="0">
                <a:solidFill>
                  <a:srgbClr val="FF0066"/>
                </a:solidFill>
              </a:rPr>
              <a:t>Uses of wind rose</a:t>
            </a:r>
            <a:r>
              <a:rPr lang="en-US" b="1" u="sng" dirty="0" smtClean="0">
                <a:solidFill>
                  <a:srgbClr val="009900"/>
                </a:solidFill>
              </a:rPr>
              <a:t>: </a:t>
            </a:r>
            <a:r>
              <a:rPr lang="en-US" sz="1600" dirty="0" smtClean="0"/>
              <a:t> P</a:t>
            </a:r>
          </a:p>
          <a:p>
            <a:pPr>
              <a:buFont typeface="Wingdings" pitchFamily="2" charset="2"/>
              <a:buChar char="Ø"/>
            </a:pPr>
            <a:r>
              <a:rPr lang="en-US" sz="1600" dirty="0" smtClean="0"/>
              <a:t>presented in a circular format, the modern wind rose shows the frequency of winds blowing from particular directions over a specified period.</a:t>
            </a:r>
          </a:p>
          <a:p>
            <a:pPr>
              <a:buFont typeface="Wingdings" pitchFamily="2" charset="2"/>
              <a:buChar char="Ø"/>
            </a:pPr>
            <a:r>
              <a:rPr lang="en-US" sz="1600" dirty="0" smtClean="0"/>
              <a:t>  The length of each “spoke” around the circle is related to the frequency that the wind blows from a particular direction per unit time.</a:t>
            </a:r>
          </a:p>
          <a:p>
            <a:pPr>
              <a:buFont typeface="Wingdings" pitchFamily="2" charset="2"/>
              <a:buChar char="Ø"/>
            </a:pPr>
            <a:r>
              <a:rPr lang="en-US" sz="1600" dirty="0" smtClean="0"/>
              <a:t>  Each concentric circle represents a different frequency, emanating from zero at the center to increasing frequencies at the outer circles. </a:t>
            </a:r>
          </a:p>
          <a:p>
            <a:pPr>
              <a:buFont typeface="Wingdings" pitchFamily="2" charset="2"/>
              <a:buChar char="Ø"/>
            </a:pPr>
            <a:r>
              <a:rPr lang="en-US" sz="1600" dirty="0" smtClean="0"/>
              <a:t> A wind rose plot may contain additional information, in that each spoke is broken down into color- coded bands that show wind speed ranges.</a:t>
            </a:r>
          </a:p>
          <a:p>
            <a:pPr>
              <a:buFont typeface="Wingdings" pitchFamily="2" charset="2"/>
              <a:buChar char="Ø"/>
            </a:pPr>
            <a:r>
              <a:rPr lang="en-US" sz="1600" dirty="0" smtClean="0"/>
              <a:t> Wind roses typically use 16 cardinal directions, such as north (N), NNE, NE, etc although they may be subdivided into as many as 32 directions.</a:t>
            </a:r>
          </a:p>
          <a:p>
            <a:pPr>
              <a:buFont typeface="Wingdings" pitchFamily="2" charset="2"/>
              <a:buChar char="Ø"/>
            </a:pPr>
            <a:r>
              <a:rPr lang="en-US" sz="1600" dirty="0" smtClean="0"/>
              <a:t>  In terms of angular measurement in degrees, North corresponds to 0°/360°, east to 90°, South to 180° and West to 270°. </a:t>
            </a:r>
          </a:p>
          <a:p>
            <a:pPr>
              <a:buFont typeface="Wingdings" pitchFamily="2" charset="2"/>
              <a:buChar char="Ø"/>
            </a:pPr>
            <a:r>
              <a:rPr lang="en-US" sz="1600" dirty="0" smtClean="0"/>
              <a:t> Compiling a wind rose is one of the preliminary steps taken in constructing airport runways, as aircraft typically perform their best takeoffs and landings pointing into the wind.</a:t>
            </a:r>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285987" y="785791"/>
          <a:ext cx="4643466" cy="2087880"/>
        </p:xfrm>
        <a:graphic>
          <a:graphicData uri="http://schemas.openxmlformats.org/drawingml/2006/table">
            <a:tbl>
              <a:tblPr>
                <a:tableStyleId>{775DCB02-9BB8-47FD-8907-85C794F793BA}</a:tableStyleId>
              </a:tblPr>
              <a:tblGrid>
                <a:gridCol w="1537036"/>
                <a:gridCol w="621286"/>
                <a:gridCol w="621286"/>
                <a:gridCol w="621286"/>
                <a:gridCol w="621286"/>
                <a:gridCol w="621286"/>
              </a:tblGrid>
              <a:tr h="321120">
                <a:tc>
                  <a:txBody>
                    <a:bodyPr/>
                    <a:lstStyle/>
                    <a:p>
                      <a:pPr algn="l" fontAlgn="b"/>
                      <a:r>
                        <a:rPr lang="en-US" sz="1200" u="none" strike="noStrike" dirty="0"/>
                        <a:t>WIND DIRECTION</a:t>
                      </a:r>
                      <a:endParaRPr lang="en-US" sz="1200" b="0" i="0" u="none" strike="noStrike" dirty="0">
                        <a:solidFill>
                          <a:srgbClr val="C00000"/>
                        </a:solidFill>
                        <a:latin typeface="Calibri"/>
                      </a:endParaRPr>
                    </a:p>
                  </a:txBody>
                  <a:tcPr marL="7620" marR="7620" marT="7620" marB="0" anchor="b"/>
                </a:tc>
                <a:tc gridSpan="5">
                  <a:txBody>
                    <a:bodyPr/>
                    <a:lstStyle/>
                    <a:p>
                      <a:pPr algn="l" fontAlgn="b"/>
                      <a:r>
                        <a:rPr lang="en-US" sz="1200" u="none" strike="noStrike"/>
                        <a:t>% OF DAYS WIND BLOWING FROM THIS DIRECTION</a:t>
                      </a:r>
                      <a:endParaRPr lang="en-US" sz="1200" b="0" i="0" u="none" strike="noStrike">
                        <a:solidFill>
                          <a:srgbClr val="C00000"/>
                        </a:solidFill>
                        <a:latin typeface="Calibri"/>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2759">
                <a:tc>
                  <a:txBody>
                    <a:bodyPr/>
                    <a:lstStyle/>
                    <a:p>
                      <a:pPr algn="l" fontAlgn="b"/>
                      <a:r>
                        <a:rPr lang="en-US" sz="1200" u="none" strike="noStrike"/>
                        <a:t>NORTH</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27</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NORTH EAST</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9</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dirty="0"/>
                        <a:t>EAST</a:t>
                      </a:r>
                      <a:endParaRPr lang="en-US" sz="1200" b="0" i="0" u="none" strike="noStrike" dirty="0">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8</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SOUTH EAST</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dirty="0">
                        <a:solidFill>
                          <a:srgbClr val="000000"/>
                        </a:solidFill>
                        <a:latin typeface="Calibri"/>
                      </a:endParaRPr>
                    </a:p>
                  </a:txBody>
                  <a:tcPr marL="7620" marR="7620" marT="7620" marB="0" anchor="b"/>
                </a:tc>
                <a:tc>
                  <a:txBody>
                    <a:bodyPr/>
                    <a:lstStyle/>
                    <a:p>
                      <a:pPr algn="r" fontAlgn="b"/>
                      <a:r>
                        <a:rPr lang="en-US" sz="1200" u="none" strike="noStrike"/>
                        <a:t>14</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SOUTH</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10</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SOUTH WEST</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7</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WEST</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6</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NORTH WEST</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r" fontAlgn="b"/>
                      <a:r>
                        <a:rPr lang="en-US" sz="1200" u="none" strike="noStrike"/>
                        <a:t>15</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r>
              <a:tr h="162759">
                <a:tc>
                  <a:txBody>
                    <a:bodyPr/>
                    <a:lstStyle/>
                    <a:p>
                      <a:pPr algn="l" fontAlgn="b"/>
                      <a:r>
                        <a:rPr lang="en-US" sz="1200" u="none" strike="noStrike"/>
                        <a:t>CALM</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dirty="0">
                        <a:solidFill>
                          <a:srgbClr val="000000"/>
                        </a:solidFill>
                        <a:latin typeface="Calibri"/>
                      </a:endParaRPr>
                    </a:p>
                  </a:txBody>
                  <a:tcPr marL="7620" marR="7620" marT="7620" marB="0" anchor="b"/>
                </a:tc>
                <a:tc>
                  <a:txBody>
                    <a:bodyPr/>
                    <a:lstStyle/>
                    <a:p>
                      <a:pPr algn="r" fontAlgn="b"/>
                      <a:r>
                        <a:rPr lang="en-US" sz="1200" u="none" strike="noStrike"/>
                        <a:t>4</a:t>
                      </a:r>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a:solidFill>
                          <a:srgbClr val="000000"/>
                        </a:solidFill>
                        <a:latin typeface="Calibri"/>
                      </a:endParaRPr>
                    </a:p>
                  </a:txBody>
                  <a:tcPr marL="7620" marR="7620" marT="7620" marB="0" anchor="b"/>
                </a:tc>
                <a:tc>
                  <a:txBody>
                    <a:bodyPr/>
                    <a:lstStyle/>
                    <a:p>
                      <a:pPr algn="l" fontAlgn="b"/>
                      <a:endParaRPr lang="en-US" sz="1200" b="0" i="0" u="none" strike="noStrike" dirty="0">
                        <a:solidFill>
                          <a:srgbClr val="000000"/>
                        </a:solidFill>
                        <a:latin typeface="Calibri"/>
                      </a:endParaRPr>
                    </a:p>
                  </a:txBody>
                  <a:tcPr marL="7620" marR="7620" marT="7620" marB="0" anchor="b"/>
                </a:tc>
              </a:tr>
            </a:tbl>
          </a:graphicData>
        </a:graphic>
      </p:graphicFrame>
      <p:sp>
        <p:nvSpPr>
          <p:cNvPr id="5" name="TextBox 4"/>
          <p:cNvSpPr txBox="1"/>
          <p:nvPr/>
        </p:nvSpPr>
        <p:spPr>
          <a:xfrm>
            <a:off x="2214546" y="285728"/>
            <a:ext cx="5286412" cy="369332"/>
          </a:xfrm>
          <a:prstGeom prst="rect">
            <a:avLst/>
          </a:prstGeom>
          <a:noFill/>
        </p:spPr>
        <p:txBody>
          <a:bodyPr wrap="square" rtlCol="0">
            <a:spAutoFit/>
          </a:bodyPr>
          <a:lstStyle/>
          <a:p>
            <a:r>
              <a:rPr lang="en-US" b="1" dirty="0" smtClean="0">
                <a:solidFill>
                  <a:srgbClr val="FF0000"/>
                </a:solidFill>
              </a:rPr>
              <a:t>Draw a wind rose diagram for the following data.</a:t>
            </a:r>
            <a:endParaRPr lang="en-US" b="1" dirty="0">
              <a:solidFill>
                <a:srgbClr val="FF0000"/>
              </a:solidFill>
            </a:endParaRPr>
          </a:p>
        </p:txBody>
      </p:sp>
      <p:sp>
        <p:nvSpPr>
          <p:cNvPr id="4" name="TextBox 3"/>
          <p:cNvSpPr txBox="1"/>
          <p:nvPr/>
        </p:nvSpPr>
        <p:spPr>
          <a:xfrm>
            <a:off x="714348" y="3071810"/>
            <a:ext cx="7358114" cy="3293209"/>
          </a:xfrm>
          <a:prstGeom prst="rect">
            <a:avLst/>
          </a:prstGeom>
          <a:noFill/>
        </p:spPr>
        <p:txBody>
          <a:bodyPr wrap="square" rtlCol="0">
            <a:spAutoFit/>
          </a:bodyPr>
          <a:lstStyle/>
          <a:p>
            <a:r>
              <a:rPr lang="en-US" sz="1600" dirty="0" smtClean="0">
                <a:solidFill>
                  <a:srgbClr val="92D050"/>
                </a:solidFill>
              </a:rPr>
              <a:t>: This diagram is also known as star diagram or direction diagram. It’s because this diagram looks like a star in which the light emanates from the centre to all the directions. As you know, there are sixteen directions – four cardinal or primary directions and twelve secondary directions. Therefore, in a wind rose, maximum sixteen lines can be drawn from the centre representing corresponding sixteen directions</a:t>
            </a:r>
          </a:p>
          <a:p>
            <a:r>
              <a:rPr lang="en-US" sz="1600" dirty="0" smtClean="0">
                <a:solidFill>
                  <a:srgbClr val="92D050"/>
                </a:solidFill>
              </a:rPr>
              <a:t>The length of each line would be proportionate to the quantity it represents. So, each ray will represent the number of hours or days, the wind blows from the corresponding direction in a particular period. But there are some hours or days (as the case may be), when the wind is calm. These calm periods are generally shown by drawing a small circle at the centre and writing the number within the circle. After all the lines are drawn, the end points of all the lines are joined. This closed diagram is known as star diagram</a:t>
            </a:r>
            <a:endParaRPr lang="en-US" sz="1600" dirty="0">
              <a:solidFill>
                <a:srgbClr val="92D05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646</Words>
  <Application>Microsoft Office PowerPoint</Application>
  <PresentationFormat>On-screen Show (4:3)</PresentationFormat>
  <Paragraphs>35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KHUSHI</dc:creator>
  <cp:lastModifiedBy>SACM-GEO-02</cp:lastModifiedBy>
  <cp:revision>9</cp:revision>
  <dcterms:created xsi:type="dcterms:W3CDTF">2024-08-26T06:04:19Z</dcterms:created>
  <dcterms:modified xsi:type="dcterms:W3CDTF">2024-11-22T05:43:23Z</dcterms:modified>
</cp:coreProperties>
</file>