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CD16E3-D691-49DE-93DF-E90B05A8B56A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2F89DC-435D-46F4-98C2-DA5B03B62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DR.SHYAMASRI MONDAL</a:t>
            </a:r>
          </a:p>
          <a:p>
            <a:r>
              <a:rPr lang="en-US" sz="2000" b="1" dirty="0" smtClean="0"/>
              <a:t>ASSISTANT PROFESSOR</a:t>
            </a:r>
          </a:p>
          <a:p>
            <a:r>
              <a:rPr lang="en-US" sz="2000" b="1" dirty="0" smtClean="0"/>
              <a:t>DEPARTMENT OF BENGALI</a:t>
            </a:r>
          </a:p>
          <a:p>
            <a:r>
              <a:rPr lang="en-US" sz="2000" b="1" dirty="0" smtClean="0"/>
              <a:t>SAHEED ANURUP CHANDRA MAHAVIDYALAYA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ধ্বনি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পরিবর্তনের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রূপান্তর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পর্যায়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স্বরধ্বনির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রূপান্তর১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(Vowel Harmony):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পাশাপাশি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অথবা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অবস্থিত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অন্যটির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পরস্পরের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রূপান্তরিত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প্রক্রিয়াকে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জিভের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অবস্থান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শ্রেণিবিভাগগুলিকে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বুঝে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-</a:t>
            </a:r>
          </a:p>
          <a:p>
            <a:pPr algn="just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 - </a:t>
            </a:r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ই/উ</a:t>
            </a:r>
          </a:p>
          <a:p>
            <a:pPr algn="just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মধ্য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- </a:t>
            </a:r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এ/ও</a:t>
            </a:r>
          </a:p>
          <a:p>
            <a:pPr algn="just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নিম্ন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মধ্য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অ্যা</a:t>
            </a:r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/অ</a:t>
            </a:r>
          </a:p>
          <a:p>
            <a:pPr algn="just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নিম্ন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- </a:t>
            </a:r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</a:t>
            </a:r>
          </a:p>
          <a:p>
            <a:pPr algn="just"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মৌলিক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শ্রেণিবিভাগের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মনে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রাখলে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বোঝা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বিভিন্ন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জিহ্বা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বিভিন্ন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অবস্থানে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অবস্থানের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জিহবাকে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মুখের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একস্থান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স্থানে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ছুটোছুটি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পরিশ্রম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লাঘব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জন্যে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অবস্থানের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যথাসম্ভব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জিহ্বার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অবস্থান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ফেলি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;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এরই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ফলে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সাধিত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২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১)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সুপারি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গিয়ে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পশ্চিমবঙ্গের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লোকে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রাঢ়ী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উপভাষায়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যখন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সুপুরি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ফেলে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তখন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সুপারি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+প্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+র্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‌+ই)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(উ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আ)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সুপুরি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+প্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+র্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‌+ই)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পূর্বের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‘উ’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নিম্ন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’ 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উচ্চস্বর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উ’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রূপান্তিত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গেছে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একেবারে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এ্রকই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গেছে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পূর্ণ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সুপারি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&gt;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সুপুরি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২)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স্বরসঙ্গতিতে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সম্পূর্ণ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রূপান্তরিত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স্বরধ্বনিতে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রূপান্তরিত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আংশিক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যায়।যেমন-পূজা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(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+জ্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) &gt;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পুজো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উ+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জ্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ও)।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পূর্বের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স্বর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উ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পরের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স্বরকে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(আ)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প্রভাবিত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নিজের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কাছে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এসেছে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‘উ’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উচ্চস্বর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‘ও’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উচ্চমধ্য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আংশিক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0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।</a:t>
            </a: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স্বরসঙ্গতির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শ্রেণিবিভাগ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382000" cy="54864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১)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প্রগত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: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পূর্ববর্তী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পরবর্তী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কাছাছি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রূপান্তরিত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প্রগত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পূজা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&gt;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পুজো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মূলা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&gt;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মুলো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ধূলা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&gt;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ধুলো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২)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পরাগত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:পরবর্তী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স্বরধ্বনির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পূর্ববর্তী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স্বরুধ্বনিতে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রূপান্তরিত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পরাগত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–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দেশি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দ্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+শ্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&gt;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দিশি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দ্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ই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+শ্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ই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/>
            <a:endParaRPr lang="en-US" sz="2400" dirty="0" smtClean="0">
              <a:solidFill>
                <a:srgbClr val="000000"/>
              </a:solidFill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sz="2400" b="1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৩)</a:t>
            </a:r>
            <a:r>
              <a:rPr lang="en-US" sz="2400" b="1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অন্যোন্য</a:t>
            </a:r>
            <a:r>
              <a:rPr lang="en-US" sz="2400" b="1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b="1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পারস্পরিক</a:t>
            </a:r>
            <a:r>
              <a:rPr lang="en-US" sz="2400" b="1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পূর্ববর্তী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পরবর্তী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স্বরধ্বনিই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পরস্পরের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গেলে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অন্যোন্য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পারস্পরিক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স্বরসঙ্গতি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 –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যদু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( 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য্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+দ্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)&gt;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যোদো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য্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</a:t>
            </a:r>
            <a:r>
              <a:rPr lang="en-US" sz="2400" dirty="0" err="1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+দ্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</a:t>
            </a:r>
            <a:r>
              <a:rPr lang="en-US" sz="2400" dirty="0" smtClean="0">
                <a:solidFill>
                  <a:srgbClr val="000000"/>
                </a:solidFill>
                <a:latin typeface="Kalpurush" pitchFamily="2" charset="0"/>
                <a:cs typeface="Kalpurush" pitchFamily="2" charset="0"/>
              </a:rPr>
              <a:t>)।</a:t>
            </a:r>
          </a:p>
          <a:p>
            <a:pPr algn="just"/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স্বরধ্বনির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রূপান্তর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২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err="1" smtClean="0"/>
              <a:t>অভিশ্রুতি</a:t>
            </a:r>
            <a:r>
              <a:rPr lang="en-US" sz="2400" dirty="0" smtClean="0"/>
              <a:t>: </a:t>
            </a:r>
            <a:r>
              <a:rPr lang="en-US" sz="2400" dirty="0" err="1" smtClean="0"/>
              <a:t>অপিনিহিতির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পরবর্তী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ধাপ</a:t>
            </a:r>
            <a:r>
              <a:rPr lang="en-US" sz="2400" dirty="0" smtClean="0"/>
              <a:t> </a:t>
            </a:r>
            <a:r>
              <a:rPr lang="en-US" sz="2400" dirty="0" err="1" smtClean="0"/>
              <a:t>অভিশ্রুতি।অপিনিহিতি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প্রক্রিয়ায়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অন্তর্গত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smtClean="0"/>
              <a:t>‘ই’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smtClean="0"/>
              <a:t>‘উ’ </a:t>
            </a:r>
            <a:r>
              <a:rPr lang="en-US" sz="2400" dirty="0" err="1" smtClean="0"/>
              <a:t>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পূর্ববর্তী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ব্যঞ্জনের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রকম</a:t>
            </a:r>
            <a:r>
              <a:rPr lang="en-US" sz="2400" dirty="0" smtClean="0"/>
              <a:t> </a:t>
            </a:r>
            <a:r>
              <a:rPr lang="en-US" sz="2400" dirty="0" err="1" smtClean="0"/>
              <a:t>ধ্বনি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পরিবর্তন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বঙ্গালী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উপভাষায়</a:t>
            </a:r>
            <a:r>
              <a:rPr lang="en-US" sz="2400" dirty="0" smtClean="0"/>
              <a:t>,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আজি</a:t>
            </a:r>
            <a:r>
              <a:rPr lang="en-US" sz="2400" dirty="0" smtClean="0"/>
              <a:t>(</a:t>
            </a:r>
            <a:r>
              <a:rPr lang="en-US" sz="2400" dirty="0" err="1" smtClean="0"/>
              <a:t>আ+জ্</a:t>
            </a:r>
            <a:r>
              <a:rPr lang="en-US" sz="2400" dirty="0" smtClean="0"/>
              <a:t>‌+</a:t>
            </a:r>
            <a:r>
              <a:rPr lang="en-US" sz="2400" dirty="0" smtClean="0">
                <a:solidFill>
                  <a:srgbClr val="FF0000"/>
                </a:solidFill>
              </a:rPr>
              <a:t>ই</a:t>
            </a:r>
            <a:r>
              <a:rPr lang="en-US" sz="2400" dirty="0" smtClean="0"/>
              <a:t>)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r>
              <a:rPr lang="en-US" sz="2400" dirty="0" err="1" smtClean="0"/>
              <a:t>আইজ</a:t>
            </a:r>
            <a:r>
              <a:rPr lang="en-US" sz="2400" dirty="0" smtClean="0"/>
              <a:t>( </a:t>
            </a:r>
            <a:r>
              <a:rPr lang="en-US" sz="2400" dirty="0" err="1" smtClean="0"/>
              <a:t>আ+</a:t>
            </a:r>
            <a:r>
              <a:rPr lang="en-US" sz="2400" dirty="0" err="1" smtClean="0">
                <a:solidFill>
                  <a:srgbClr val="FF0000"/>
                </a:solidFill>
              </a:rPr>
              <a:t>ই</a:t>
            </a:r>
            <a:r>
              <a:rPr lang="en-US" sz="2400" dirty="0" err="1" smtClean="0"/>
              <a:t>+জ্</a:t>
            </a:r>
            <a:r>
              <a:rPr lang="en-US" sz="2400" dirty="0" smtClean="0"/>
              <a:t>‌) ‘ই’ </a:t>
            </a:r>
            <a:r>
              <a:rPr lang="en-US" sz="2400" dirty="0" err="1" smtClean="0"/>
              <a:t>ছিল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ব্যঞ্জন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ধ্বনি</a:t>
            </a:r>
            <a:r>
              <a:rPr lang="en-US" sz="2400" dirty="0" smtClean="0"/>
              <a:t> ‘জ’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পরে</a:t>
            </a:r>
            <a:r>
              <a:rPr lang="en-US" sz="2400" dirty="0" smtClean="0"/>
              <a:t>, </a:t>
            </a:r>
            <a:r>
              <a:rPr lang="en-US" sz="2400" dirty="0" err="1" smtClean="0"/>
              <a:t>অপিনিহিতির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ফলে</a:t>
            </a:r>
            <a:r>
              <a:rPr lang="en-US" sz="2400" dirty="0" smtClean="0"/>
              <a:t> ‘ই’ </a:t>
            </a:r>
            <a:r>
              <a:rPr lang="en-US" sz="2400" dirty="0" smtClean="0"/>
              <a:t>‘জ’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এসেছে</a:t>
            </a:r>
            <a:r>
              <a:rPr lang="en-US" sz="2400" dirty="0" smtClean="0"/>
              <a:t>।। </a:t>
            </a:r>
            <a:r>
              <a:rPr lang="en-US" sz="2400" dirty="0" err="1" smtClean="0"/>
              <a:t>এই</a:t>
            </a:r>
            <a:r>
              <a:rPr lang="en-US" sz="2400" dirty="0" smtClean="0"/>
              <a:t> ‘ই’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‘উ’ </a:t>
            </a:r>
            <a:r>
              <a:rPr lang="en-US" sz="2400" dirty="0" err="1" smtClean="0"/>
              <a:t>যখন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পাশাপাশি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স্বরধ্বনিকে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প্রভাবিত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নিজেও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সঙ্গে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মিশে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পরিবর্তিত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তখন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অভিশ্রুতি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–</a:t>
            </a:r>
            <a:r>
              <a:rPr lang="en-US" sz="2400" dirty="0" err="1" smtClean="0"/>
              <a:t>আজি</a:t>
            </a:r>
            <a:r>
              <a:rPr lang="en-US" sz="2400" dirty="0" smtClean="0"/>
              <a:t>&gt;</a:t>
            </a:r>
            <a:r>
              <a:rPr lang="en-US" sz="2400" dirty="0" err="1" smtClean="0"/>
              <a:t>আইজ</a:t>
            </a:r>
            <a:r>
              <a:rPr lang="en-US" sz="2400" dirty="0" smtClean="0"/>
              <a:t>&gt;</a:t>
            </a:r>
            <a:r>
              <a:rPr lang="en-US" sz="2400" b="1" dirty="0" err="1" smtClean="0"/>
              <a:t>আজ</a:t>
            </a:r>
            <a:r>
              <a:rPr lang="en-US" sz="2400" dirty="0" err="1" smtClean="0"/>
              <a:t>,বলিয়া</a:t>
            </a:r>
            <a:r>
              <a:rPr lang="en-US" sz="2400" dirty="0" smtClean="0"/>
              <a:t>&gt;</a:t>
            </a:r>
            <a:r>
              <a:rPr lang="en-US" sz="2400" dirty="0" err="1" smtClean="0"/>
              <a:t>ব</a:t>
            </a:r>
            <a:r>
              <a:rPr lang="en-US" sz="2400" dirty="0" err="1" smtClean="0">
                <a:solidFill>
                  <a:srgbClr val="FF0000"/>
                </a:solidFill>
              </a:rPr>
              <a:t>ই</a:t>
            </a:r>
            <a:r>
              <a:rPr lang="en-US" sz="2400" dirty="0" err="1" smtClean="0"/>
              <a:t>ল্যা</a:t>
            </a:r>
            <a:r>
              <a:rPr lang="en-US" sz="2400" dirty="0" smtClean="0"/>
              <a:t>&gt;</a:t>
            </a:r>
            <a:r>
              <a:rPr lang="en-US" sz="2400" dirty="0" err="1" smtClean="0"/>
              <a:t>বলে</a:t>
            </a:r>
            <a:r>
              <a:rPr lang="en-US" dirty="0" smtClean="0"/>
              <a:t>,(</a:t>
            </a:r>
            <a:r>
              <a:rPr lang="en-US" dirty="0" err="1" smtClean="0"/>
              <a:t>ই+অ্যা</a:t>
            </a:r>
            <a:r>
              <a:rPr lang="en-US" dirty="0" smtClean="0"/>
              <a:t>=এ) </a:t>
            </a:r>
            <a:r>
              <a:rPr lang="en-US" dirty="0" err="1" smtClean="0">
                <a:solidFill>
                  <a:srgbClr val="000000"/>
                </a:solidFill>
              </a:rPr>
              <a:t>সন্ধি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হয়েছে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এখানে</a:t>
            </a:r>
            <a:r>
              <a:rPr lang="en-US" dirty="0" smtClean="0">
                <a:solidFill>
                  <a:srgbClr val="000000"/>
                </a:solidFill>
              </a:rPr>
              <a:t>। </a:t>
            </a:r>
            <a:r>
              <a:rPr lang="en-US" dirty="0" err="1" smtClean="0">
                <a:solidFill>
                  <a:srgbClr val="000000"/>
                </a:solidFill>
              </a:rPr>
              <a:t>এই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পর্যায়ের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ধ্বনি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পরিবর্তন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দেখা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রাঢ়ী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উপভাষায়</a:t>
            </a:r>
            <a:r>
              <a:rPr lang="en-US" dirty="0" smtClean="0">
                <a:solidFill>
                  <a:srgbClr val="000000"/>
                </a:solidFill>
              </a:rPr>
              <a:t>।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ব্যঞ্জনধ্বনি</a:t>
            </a:r>
            <a:r>
              <a:rPr lang="en-US" sz="2800" dirty="0" smtClean="0"/>
              <a:t> </a:t>
            </a:r>
            <a:r>
              <a:rPr lang="en-US" sz="2800" dirty="0" err="1" smtClean="0"/>
              <a:t>রূপান্তর</a:t>
            </a:r>
            <a:r>
              <a:rPr lang="en-US" sz="2800" dirty="0" smtClean="0"/>
              <a:t> :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১)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সমীভবন:শব্দের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পাশাপাশি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অবস্থিত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পরস্পরের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সংযুক্ত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বিষম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ব্যঞ্জনধ্বনি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ধরনের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ব্যঞ্জনধ্বনি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যখন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অপরের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দুটিই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পস্পরের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অনুরূপ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রূপান্তরিত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তখন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প্রক্রিয়াকে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সমীভবন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উৎ+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লাস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&gt;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উল্লাস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‘ল’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‘ৎ’ ‘ল’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পরিণত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just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পূর্ণ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সমীভবন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কারণ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(ৎ+ল=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ল্ল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)।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‘ল’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পূর্ববর্তী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‘ৎ’ ‘ল’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পরিণত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যক্ষা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য্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অ+</a:t>
            </a:r>
            <a:r>
              <a:rPr lang="en-US" sz="2400" b="1" u="sng" dirty="0" err="1" smtClean="0">
                <a:latin typeface="Kalpurush" pitchFamily="2" charset="0"/>
                <a:cs typeface="Kalpurush" pitchFamily="2" charset="0"/>
              </a:rPr>
              <a:t>ক্</a:t>
            </a:r>
            <a:r>
              <a:rPr lang="en-US" sz="2400" b="1" u="sng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b="1" u="sng" dirty="0" err="1" smtClean="0">
                <a:latin typeface="Kalpurush" pitchFamily="2" charset="0"/>
                <a:cs typeface="Kalpurush" pitchFamily="2" charset="0"/>
              </a:rPr>
              <a:t>ষ্</a:t>
            </a:r>
            <a:r>
              <a:rPr lang="en-US" sz="2400" b="1" u="sng" dirty="0" smtClean="0">
                <a:latin typeface="Kalpurush" pitchFamily="2" charset="0"/>
                <a:cs typeface="Kalpurush" pitchFamily="2" charset="0"/>
              </a:rPr>
              <a:t>‌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+আ)&gt;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যক্‌খা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য্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অ+</a:t>
            </a:r>
            <a:r>
              <a:rPr lang="en-US" sz="2400" b="1" u="sng" dirty="0" err="1" smtClean="0">
                <a:latin typeface="Kalpurush" pitchFamily="2" charset="0"/>
                <a:cs typeface="Kalpurush" pitchFamily="2" charset="0"/>
              </a:rPr>
              <a:t>ক্</a:t>
            </a:r>
            <a:r>
              <a:rPr lang="en-US" sz="2400" b="1" u="sng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b="1" u="sng" dirty="0" err="1" smtClean="0">
                <a:latin typeface="Kalpurush" pitchFamily="2" charset="0"/>
                <a:cs typeface="Kalpurush" pitchFamily="2" charset="0"/>
              </a:rPr>
              <a:t>খ্</a:t>
            </a:r>
            <a:r>
              <a:rPr lang="en-US" sz="2400" b="1" u="sng" dirty="0" smtClean="0">
                <a:latin typeface="Kalpurush" pitchFamily="2" charset="0"/>
                <a:cs typeface="Kalpurush" pitchFamily="2" charset="0"/>
              </a:rPr>
              <a:t>‌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+আ)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ষ ক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‘ক’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‘খ’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স্থান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ব্যঞ্জন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আংশিক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পরিবর্তন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endParaRPr lang="en-US" sz="2400" dirty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সমীভবনের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শ্রেণিবিভাগ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: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371600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প্রগত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সমীভবন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: 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পূর্ববর্তী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কখনো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পরবর্তী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প্রক্রিয়াকে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প্রগত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সমীভবন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পদ্ম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অ+</a:t>
            </a:r>
            <a:r>
              <a:rPr lang="en-US" sz="2000" b="1" u="sng" dirty="0" err="1" smtClean="0">
                <a:latin typeface="Kalpurush" pitchFamily="2" charset="0"/>
                <a:cs typeface="Kalpurush" pitchFamily="2" charset="0"/>
              </a:rPr>
              <a:t>দ্</a:t>
            </a:r>
            <a:r>
              <a:rPr lang="en-US" sz="2000" b="1" u="sng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b="1" u="sng" dirty="0" err="1" smtClean="0">
                <a:latin typeface="Kalpurush" pitchFamily="2" charset="0"/>
                <a:cs typeface="Kalpurush" pitchFamily="2" charset="0"/>
              </a:rPr>
              <a:t>ম্</a:t>
            </a:r>
            <a:r>
              <a:rPr lang="en-US" sz="2000" b="1" u="sng" dirty="0" smtClean="0">
                <a:latin typeface="Kalpurush" pitchFamily="2" charset="0"/>
                <a:cs typeface="Kalpurush" pitchFamily="2" charset="0"/>
              </a:rPr>
              <a:t>‌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+অ&gt;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পদ্দ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b="1" u="sng" dirty="0" err="1" smtClean="0">
                <a:latin typeface="Kalpurush" pitchFamily="2" charset="0"/>
                <a:cs typeface="Kalpurush" pitchFamily="2" charset="0"/>
              </a:rPr>
              <a:t>দ্</a:t>
            </a:r>
            <a:r>
              <a:rPr lang="en-US" sz="2000" b="1" u="sng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b="1" u="sng" dirty="0" err="1" smtClean="0">
                <a:latin typeface="Kalpurush" pitchFamily="2" charset="0"/>
                <a:cs typeface="Kalpurush" pitchFamily="2" charset="0"/>
              </a:rPr>
              <a:t>দ্</a:t>
            </a:r>
            <a:r>
              <a:rPr lang="en-US" sz="2000" b="1" u="sng" dirty="0" smtClean="0">
                <a:latin typeface="Kalpurush" pitchFamily="2" charset="0"/>
                <a:cs typeface="Kalpurush" pitchFamily="2" charset="0"/>
              </a:rPr>
              <a:t>‌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+অ)।</a:t>
            </a:r>
          </a:p>
          <a:p>
            <a:pPr algn="just"/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পরাগত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সমীভবন: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পরবর্তী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পূর্ববর্তী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কখনো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প্রক্রিয়াকে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পরাগত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সমীভবন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-</a:t>
            </a:r>
          </a:p>
          <a:p>
            <a:pPr algn="just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কর্ম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অ+</a:t>
            </a:r>
            <a:r>
              <a:rPr lang="en-US" sz="2000" b="1" u="sng" dirty="0" err="1" smtClean="0">
                <a:latin typeface="Kalpurush" pitchFamily="2" charset="0"/>
                <a:cs typeface="Kalpurush" pitchFamily="2" charset="0"/>
              </a:rPr>
              <a:t>র্</a:t>
            </a:r>
            <a:r>
              <a:rPr lang="en-US" sz="2000" b="1" u="sng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b="1" u="sng" dirty="0" err="1" smtClean="0">
                <a:latin typeface="Kalpurush" pitchFamily="2" charset="0"/>
                <a:cs typeface="Kalpurush" pitchFamily="2" charset="0"/>
              </a:rPr>
              <a:t>ম্</a:t>
            </a:r>
            <a:r>
              <a:rPr lang="en-US" sz="2000" b="1" u="sng" dirty="0" smtClean="0">
                <a:latin typeface="Kalpurush" pitchFamily="2" charset="0"/>
                <a:cs typeface="Kalpurush" pitchFamily="2" charset="0"/>
              </a:rPr>
              <a:t>‌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+অ)&gt;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কম্ম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ক্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অ+</a:t>
            </a:r>
            <a:r>
              <a:rPr lang="en-US" sz="2000" b="1" u="sng" dirty="0" err="1" smtClean="0">
                <a:latin typeface="Kalpurush" pitchFamily="2" charset="0"/>
                <a:cs typeface="Kalpurush" pitchFamily="2" charset="0"/>
              </a:rPr>
              <a:t>ম্</a:t>
            </a:r>
            <a:r>
              <a:rPr lang="en-US" sz="2000" b="1" u="sng" dirty="0" smtClean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000" b="1" u="sng" dirty="0" err="1" smtClean="0">
                <a:latin typeface="Kalpurush" pitchFamily="2" charset="0"/>
                <a:cs typeface="Kalpurush" pitchFamily="2" charset="0"/>
              </a:rPr>
              <a:t>ম্</a:t>
            </a:r>
            <a:r>
              <a:rPr lang="en-US" sz="2000" b="1" u="sng" dirty="0" smtClean="0">
                <a:latin typeface="Kalpurush" pitchFamily="2" charset="0"/>
                <a:cs typeface="Kalpurush" pitchFamily="2" charset="0"/>
              </a:rPr>
              <a:t>‌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+অ),স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ৎ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+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মা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=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সম্মান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বড়ঠাকুর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&gt;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বট্‌ঠাকুর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পারস্পরিক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অন্যোন্য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সমীভবন: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পরস্পরের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প্রভাবিত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পূর্ববর্তী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পরবর্তী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পরিণত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প্রক্রিয়াকে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পারস্পরিক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অন্যোন্য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সমীভবন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উৎ+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শ্বাস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&gt;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উচ্ছ্বাস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মহ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ৎ+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উৎসব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+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মোচ্ছব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পূর্ববর্তী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‘ৎ’ ও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পরবর্তী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‘শ’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দুটিই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পরস্পরের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প্রভাবে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পরিবর্তিত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‘চ’ ও ‘ছ’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পরিণত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নাসিক্যীভবন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নাসিক্য</a:t>
            </a:r>
            <a:r>
              <a:rPr lang="en-US" dirty="0" smtClean="0"/>
              <a:t> </a:t>
            </a:r>
            <a:r>
              <a:rPr lang="en-US" dirty="0" err="1" smtClean="0"/>
              <a:t>ব্যঞ্জন</a:t>
            </a:r>
            <a:r>
              <a:rPr lang="en-US" dirty="0" smtClean="0"/>
              <a:t> (</a:t>
            </a:r>
            <a:r>
              <a:rPr lang="en-US" dirty="0" err="1" smtClean="0"/>
              <a:t>ম্</a:t>
            </a:r>
            <a:r>
              <a:rPr lang="en-US" dirty="0" smtClean="0"/>
              <a:t>‌,</a:t>
            </a:r>
            <a:r>
              <a:rPr lang="en-US" dirty="0" err="1" smtClean="0"/>
              <a:t>ন্</a:t>
            </a:r>
            <a:r>
              <a:rPr lang="en-US" dirty="0" smtClean="0"/>
              <a:t>‌,</a:t>
            </a:r>
            <a:r>
              <a:rPr lang="en-US" dirty="0" err="1" smtClean="0"/>
              <a:t>ঙ,ইত্যাদি</a:t>
            </a:r>
            <a:r>
              <a:rPr lang="en-US" dirty="0" smtClean="0"/>
              <a:t>)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ক্ষীণ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ক্রমশ</a:t>
            </a:r>
            <a:r>
              <a:rPr lang="en-US" dirty="0" smtClean="0"/>
              <a:t> </a:t>
            </a:r>
            <a:r>
              <a:rPr lang="en-US" dirty="0" err="1" smtClean="0"/>
              <a:t>লোপ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রেশ</a:t>
            </a:r>
            <a:r>
              <a:rPr lang="en-US" dirty="0" smtClean="0"/>
              <a:t> </a:t>
            </a:r>
            <a:r>
              <a:rPr lang="en-US" dirty="0" err="1" smtClean="0"/>
              <a:t>স্বরূপ</a:t>
            </a:r>
            <a:r>
              <a:rPr lang="en-US" dirty="0" smtClean="0"/>
              <a:t> </a:t>
            </a:r>
            <a:r>
              <a:rPr lang="en-US" dirty="0" err="1" smtClean="0"/>
              <a:t>পূর্ববর্তী</a:t>
            </a:r>
            <a:r>
              <a:rPr lang="en-US" dirty="0" smtClean="0"/>
              <a:t> </a:t>
            </a:r>
            <a:r>
              <a:rPr lang="en-US" dirty="0" err="1" smtClean="0"/>
              <a:t>স্বরধ্বনিতে</a:t>
            </a:r>
            <a:r>
              <a:rPr lang="en-US" dirty="0" smtClean="0"/>
              <a:t> </a:t>
            </a:r>
            <a:r>
              <a:rPr lang="en-US" dirty="0" err="1" smtClean="0"/>
              <a:t>একটা</a:t>
            </a:r>
            <a:r>
              <a:rPr lang="en-US" dirty="0" smtClean="0"/>
              <a:t> </a:t>
            </a:r>
            <a:r>
              <a:rPr lang="en-US" dirty="0" err="1" smtClean="0"/>
              <a:t>অনুনাসিক</a:t>
            </a:r>
            <a:r>
              <a:rPr lang="en-US" dirty="0" smtClean="0"/>
              <a:t> </a:t>
            </a:r>
            <a:r>
              <a:rPr lang="en-US" dirty="0" err="1" smtClean="0"/>
              <a:t>অনুরণ্ন</a:t>
            </a:r>
            <a:r>
              <a:rPr lang="en-US" dirty="0" smtClean="0"/>
              <a:t>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প্রক্রিয়াকে</a:t>
            </a:r>
            <a:r>
              <a:rPr lang="en-US" dirty="0" smtClean="0"/>
              <a:t> </a:t>
            </a:r>
            <a:r>
              <a:rPr lang="en-US" dirty="0" err="1" smtClean="0"/>
              <a:t>নাসিক্যীভবন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(</a:t>
            </a:r>
            <a:r>
              <a:rPr lang="en-US" dirty="0" err="1" smtClean="0"/>
              <a:t>ব্</a:t>
            </a:r>
            <a:r>
              <a:rPr lang="en-US" dirty="0" smtClean="0"/>
              <a:t>‌+</a:t>
            </a:r>
            <a:r>
              <a:rPr lang="en-US" dirty="0" err="1" smtClean="0"/>
              <a:t>অ+</a:t>
            </a:r>
            <a:r>
              <a:rPr lang="en-US" b="1" u="sng" dirty="0" err="1" smtClean="0"/>
              <a:t>ন্</a:t>
            </a:r>
            <a:r>
              <a:rPr lang="en-US" b="1" u="sng" dirty="0" smtClean="0"/>
              <a:t>‌</a:t>
            </a:r>
            <a:r>
              <a:rPr lang="en-US" dirty="0" smtClean="0"/>
              <a:t>+</a:t>
            </a:r>
            <a:r>
              <a:rPr lang="en-US" dirty="0" err="1" smtClean="0"/>
              <a:t>ধ্</a:t>
            </a:r>
            <a:r>
              <a:rPr lang="en-US" dirty="0" smtClean="0"/>
              <a:t>‌+অ)&gt;</a:t>
            </a:r>
            <a:r>
              <a:rPr lang="en-US" dirty="0" err="1" smtClean="0"/>
              <a:t>বাঁধ</a:t>
            </a:r>
            <a:r>
              <a:rPr lang="en-US" dirty="0" smtClean="0"/>
              <a:t> (</a:t>
            </a:r>
            <a:r>
              <a:rPr lang="en-US" dirty="0" err="1" smtClean="0"/>
              <a:t>ব্</a:t>
            </a:r>
            <a:r>
              <a:rPr lang="en-US" dirty="0" smtClean="0"/>
              <a:t>‌+</a:t>
            </a:r>
            <a:r>
              <a:rPr lang="en-US" b="1" dirty="0" err="1" smtClean="0"/>
              <a:t>আঁ</a:t>
            </a:r>
            <a:r>
              <a:rPr lang="en-US" dirty="0" err="1" smtClean="0"/>
              <a:t>+ধ</a:t>
            </a:r>
            <a:r>
              <a:rPr lang="en-US" dirty="0" smtClean="0"/>
              <a:t>) -- 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অনুনাসিক</a:t>
            </a:r>
            <a:r>
              <a:rPr lang="en-US" dirty="0" smtClean="0"/>
              <a:t> </a:t>
            </a:r>
            <a:r>
              <a:rPr lang="en-US" dirty="0" err="1" smtClean="0"/>
              <a:t>ব্যঞ্জন</a:t>
            </a:r>
            <a:r>
              <a:rPr lang="en-US" dirty="0" smtClean="0"/>
              <a:t> </a:t>
            </a:r>
            <a:r>
              <a:rPr lang="en-US" b="1" dirty="0" smtClean="0"/>
              <a:t>‘</a:t>
            </a:r>
            <a:r>
              <a:rPr lang="en-US" b="1" dirty="0" err="1" smtClean="0"/>
              <a:t>ন্</a:t>
            </a:r>
            <a:r>
              <a:rPr lang="en-US" b="1" dirty="0" smtClean="0"/>
              <a:t>‌’ </a:t>
            </a:r>
            <a:r>
              <a:rPr lang="en-US" dirty="0" err="1" smtClean="0"/>
              <a:t>লোপ</a:t>
            </a:r>
            <a:r>
              <a:rPr lang="en-US" dirty="0" smtClean="0"/>
              <a:t> </a:t>
            </a:r>
            <a:r>
              <a:rPr lang="en-US" dirty="0" err="1" smtClean="0"/>
              <a:t>পেয়েছে</a:t>
            </a:r>
            <a:r>
              <a:rPr lang="en-US" dirty="0" smtClean="0"/>
              <a:t>,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পূর্ববর্তী</a:t>
            </a:r>
            <a:r>
              <a:rPr lang="en-US" dirty="0" smtClean="0"/>
              <a:t> </a:t>
            </a:r>
            <a:r>
              <a:rPr lang="en-US" dirty="0" err="1" smtClean="0"/>
              <a:t>স্বর</a:t>
            </a:r>
            <a:r>
              <a:rPr lang="en-US" dirty="0" smtClean="0"/>
              <a:t>  </a:t>
            </a:r>
            <a:r>
              <a:rPr lang="en-US" b="1" dirty="0" smtClean="0"/>
              <a:t>‘অ’</a:t>
            </a:r>
            <a:r>
              <a:rPr lang="en-US" dirty="0" smtClean="0"/>
              <a:t> </a:t>
            </a:r>
            <a:r>
              <a:rPr lang="en-US" dirty="0" err="1" smtClean="0"/>
              <a:t>দীর্ঘ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অনুনাসিক</a:t>
            </a:r>
            <a:r>
              <a:rPr lang="en-US" dirty="0" smtClean="0"/>
              <a:t> </a:t>
            </a:r>
            <a:r>
              <a:rPr lang="en-US" b="1" dirty="0" smtClean="0"/>
              <a:t>‘</a:t>
            </a:r>
            <a:r>
              <a:rPr lang="en-US" b="1" dirty="0" err="1" smtClean="0"/>
              <a:t>আঁ</a:t>
            </a:r>
            <a:r>
              <a:rPr lang="en-US" b="1" dirty="0" smtClean="0"/>
              <a:t>’ </a:t>
            </a:r>
            <a:r>
              <a:rPr lang="en-US" dirty="0" err="1" smtClean="0"/>
              <a:t>তে</a:t>
            </a:r>
            <a:r>
              <a:rPr lang="en-US" dirty="0" smtClean="0"/>
              <a:t> </a:t>
            </a:r>
            <a:r>
              <a:rPr lang="en-US" dirty="0" err="1" smtClean="0"/>
              <a:t>পরিণত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/>
              <a:t>।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377</TotalTime>
  <Words>850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ধ্বনি পরিবর্তনের রূপান্তর পর্যায়</vt:lpstr>
      <vt:lpstr>স্বরধ্বনির রূপান্তর১</vt:lpstr>
      <vt:lpstr>স্বরসঙ্গতি ২</vt:lpstr>
      <vt:lpstr>স্বরসঙ্গতির শ্রেণিবিভাগ</vt:lpstr>
      <vt:lpstr>স্বরধ্বনির রূপান্তর ২</vt:lpstr>
      <vt:lpstr>ব্যঞ্জনধ্বনি রূপান্তর : </vt:lpstr>
      <vt:lpstr>সমীভবনের শ্রেণিবিভাগ:</vt:lpstr>
      <vt:lpstr>নাসিক্যীভবন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ধ্বনি পরিবর্তনের রূপান্তর পর্যায়</dc:title>
  <dc:creator>Home</dc:creator>
  <cp:lastModifiedBy>user</cp:lastModifiedBy>
  <cp:revision>47</cp:revision>
  <dcterms:created xsi:type="dcterms:W3CDTF">2022-12-29T18:38:36Z</dcterms:created>
  <dcterms:modified xsi:type="dcterms:W3CDTF">2023-01-09T09:48:42Z</dcterms:modified>
</cp:coreProperties>
</file>