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59"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0BBEAB4-0A4D-4B82-B8AB-5B61B350B5A3}" type="datetimeFigureOut">
              <a:rPr lang="en-US" smtClean="0"/>
              <a:t>1/28/2024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2B15215-44A6-4399-9AEA-031F78E3D6BD}"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2B15215-44A6-4399-9AEA-031F78E3D6BD}" type="slidenum">
              <a:rPr lang="en-US" smtClean="0"/>
              <a:t>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FB963F7-51EF-4FBC-8E51-1B673B7E7D5E}"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963F7-51EF-4FBC-8E51-1B673B7E7D5E}"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963F7-51EF-4FBC-8E51-1B673B7E7D5E}"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FB963F7-51EF-4FBC-8E51-1B673B7E7D5E}"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FB963F7-51EF-4FBC-8E51-1B673B7E7D5E}" type="datetimeFigureOut">
              <a:rPr lang="en-US" smtClean="0"/>
              <a:pPr/>
              <a:t>1/28/2024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FB963F7-51EF-4FBC-8E51-1B673B7E7D5E}"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FB963F7-51EF-4FBC-8E51-1B673B7E7D5E}" type="datetimeFigureOut">
              <a:rPr lang="en-US" smtClean="0"/>
              <a:pPr/>
              <a:t>1/28/2024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FB963F7-51EF-4FBC-8E51-1B673B7E7D5E}" type="datetimeFigureOut">
              <a:rPr lang="en-US" smtClean="0"/>
              <a:pPr/>
              <a:t>1/28/2024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B963F7-51EF-4FBC-8E51-1B673B7E7D5E}" type="datetimeFigureOut">
              <a:rPr lang="en-US" smtClean="0"/>
              <a:pPr/>
              <a:t>1/28/2024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963F7-51EF-4FBC-8E51-1B673B7E7D5E}"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FB963F7-51EF-4FBC-8E51-1B673B7E7D5E}" type="datetimeFigureOut">
              <a:rPr lang="en-US" smtClean="0"/>
              <a:pPr/>
              <a:t>1/28/2024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35327A-ACA0-4B16-ACAA-BDC615804C8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B963F7-51EF-4FBC-8E51-1B673B7E7D5E}" type="datetimeFigureOut">
              <a:rPr lang="en-US" smtClean="0"/>
              <a:pPr/>
              <a:t>1/28/2024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35327A-ACA0-4B16-ACAA-BDC615804C8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3200" b="1" dirty="0" err="1" smtClean="0"/>
              <a:t>মিশ্রকলাবৃত্ত</a:t>
            </a:r>
            <a:r>
              <a:rPr lang="en-US" sz="3200" b="1" dirty="0" smtClean="0"/>
              <a:t> </a:t>
            </a:r>
            <a:r>
              <a:rPr lang="en-US" sz="3200" b="1" dirty="0" err="1" smtClean="0"/>
              <a:t>ছন্দ</a:t>
            </a:r>
            <a:endParaRPr lang="en-US" sz="3200" b="1" dirty="0"/>
          </a:p>
        </p:txBody>
      </p:sp>
      <p:sp>
        <p:nvSpPr>
          <p:cNvPr id="3" name="Subtitle 2"/>
          <p:cNvSpPr>
            <a:spLocks noGrp="1"/>
          </p:cNvSpPr>
          <p:nvPr>
            <p:ph type="subTitle" idx="1"/>
          </p:nvPr>
        </p:nvSpPr>
        <p:spPr/>
        <p:txBody>
          <a:bodyPr>
            <a:normAutofit/>
          </a:bodyPr>
          <a:lstStyle/>
          <a:p>
            <a:r>
              <a:rPr lang="en-US" sz="1600" b="1" dirty="0" err="1" smtClean="0"/>
              <a:t>ড.শ্যামাশ্রী</a:t>
            </a:r>
            <a:r>
              <a:rPr lang="en-US" sz="1600" b="1" dirty="0" smtClean="0"/>
              <a:t> </a:t>
            </a:r>
            <a:r>
              <a:rPr lang="en-US" sz="1600" b="1" dirty="0" err="1" smtClean="0"/>
              <a:t>মণ্ডল</a:t>
            </a:r>
            <a:endParaRPr lang="en-US" sz="1600" b="1" dirty="0" smtClean="0"/>
          </a:p>
          <a:p>
            <a:r>
              <a:rPr lang="en-US" sz="1600" b="1" dirty="0" err="1" smtClean="0"/>
              <a:t>সহকারী</a:t>
            </a:r>
            <a:r>
              <a:rPr lang="en-US" sz="1600" b="1" dirty="0" smtClean="0"/>
              <a:t> </a:t>
            </a:r>
            <a:r>
              <a:rPr lang="en-US" sz="1600" b="1" dirty="0" err="1" smtClean="0"/>
              <a:t>অধ্যাপক</a:t>
            </a:r>
            <a:endParaRPr lang="en-US" sz="1600" b="1" dirty="0" smtClean="0"/>
          </a:p>
          <a:p>
            <a:r>
              <a:rPr lang="en-US" sz="1600" b="1" dirty="0" err="1" smtClean="0"/>
              <a:t>বাংলা</a:t>
            </a:r>
            <a:r>
              <a:rPr lang="en-US" sz="1600" b="1" dirty="0" smtClean="0"/>
              <a:t> </a:t>
            </a:r>
            <a:r>
              <a:rPr lang="en-US" sz="1600" b="1" dirty="0" err="1" smtClean="0"/>
              <a:t>বিভাগ</a:t>
            </a:r>
            <a:r>
              <a:rPr lang="en-US" sz="1600" b="1" dirty="0" smtClean="0"/>
              <a:t>, </a:t>
            </a:r>
          </a:p>
          <a:p>
            <a:r>
              <a:rPr lang="en-US" sz="1600" b="1" dirty="0" err="1" smtClean="0"/>
              <a:t>শহীদ</a:t>
            </a:r>
            <a:r>
              <a:rPr lang="en-US" sz="1600" b="1" dirty="0" smtClean="0"/>
              <a:t> </a:t>
            </a:r>
            <a:r>
              <a:rPr lang="en-US" sz="1600" b="1" dirty="0" err="1" smtClean="0"/>
              <a:t>অনুরূপ</a:t>
            </a:r>
            <a:r>
              <a:rPr lang="en-US" sz="1600" b="1" dirty="0" smtClean="0"/>
              <a:t> </a:t>
            </a:r>
            <a:r>
              <a:rPr lang="en-US" sz="1600" b="1" dirty="0" err="1" smtClean="0"/>
              <a:t>চন্দ্র</a:t>
            </a:r>
            <a:r>
              <a:rPr lang="en-US" sz="1600" b="1" dirty="0" smtClean="0"/>
              <a:t> </a:t>
            </a:r>
            <a:r>
              <a:rPr lang="en-US" sz="1600" b="1" dirty="0" err="1" smtClean="0"/>
              <a:t>মহাবিদ্যালয়</a:t>
            </a:r>
            <a:endParaRPr lang="en-US" sz="16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457200"/>
            <a:ext cx="6019800" cy="838200"/>
          </a:xfrm>
        </p:spPr>
        <p:txBody>
          <a:bodyPr>
            <a:normAutofit/>
          </a:bodyPr>
          <a:lstStyle/>
          <a:p>
            <a:r>
              <a:rPr lang="en-US" sz="2800" b="1" dirty="0" smtClean="0"/>
              <a:t>   </a:t>
            </a:r>
            <a:r>
              <a:rPr lang="en-US" sz="2800" b="1" dirty="0" err="1" smtClean="0"/>
              <a:t>মিশ্রকলাবৃত্ত</a:t>
            </a:r>
            <a:endParaRPr lang="en-US" sz="2800" dirty="0"/>
          </a:p>
        </p:txBody>
      </p:sp>
      <p:sp>
        <p:nvSpPr>
          <p:cNvPr id="3" name="Content Placeholder 2"/>
          <p:cNvSpPr>
            <a:spLocks noGrp="1"/>
          </p:cNvSpPr>
          <p:nvPr>
            <p:ph idx="1"/>
          </p:nvPr>
        </p:nvSpPr>
        <p:spPr>
          <a:xfrm>
            <a:off x="457200" y="1143000"/>
            <a:ext cx="8229600" cy="4983163"/>
          </a:xfrm>
        </p:spPr>
        <p:txBody>
          <a:bodyPr>
            <a:normAutofit/>
          </a:bodyPr>
          <a:lstStyle/>
          <a:p>
            <a:pPr algn="just"/>
            <a:endParaRPr lang="en-US" sz="1800" dirty="0" smtClean="0">
              <a:latin typeface="Kalpurush" pitchFamily="2" charset="0"/>
              <a:cs typeface="Kalpurush" pitchFamily="2" charset="0"/>
            </a:endParaRPr>
          </a:p>
          <a:p>
            <a:pPr algn="just"/>
            <a:r>
              <a:rPr lang="en-US" sz="1800" dirty="0" err="1" smtClean="0">
                <a:latin typeface="Kalpurush" pitchFamily="2" charset="0"/>
                <a:cs typeface="Kalpurush" pitchFamily="2" charset="0"/>
              </a:rPr>
              <a:t>বাংলা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কবিতার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সবচেয়ে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ব্যাপকভাবে</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ব্যবহৃত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ছন্দ</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হল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মিশ্রবৃত্ত।শ্রীকৃষ্ণকীর্তন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কাব্য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থেকে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আরম্ভ</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রামায়ণ</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মহাভারত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ভাগবতের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অনুবাদে</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মঙ্গলকাব্যে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চৈতন্যজীবনীতে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অন্যান্য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রোমান্টিক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আখ্যানকাব্যে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মধ্যযুগেও</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যেমন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মিশ্রবৃত্তের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বিপুল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পরিমানে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ব্যভার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লক্ষ</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গেছে</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তেমনই</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আধুনিক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যুগেও</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ঈশ্বরচন্দ্র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গুপ্ত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থেকে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আরম্ভ</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মধুসূদন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হয়ে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রবীন্দ্রনাথ</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এবং</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পরবর্তী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সমস্ত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কবিই</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মিশ্রবৃত্তকেই</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প্রধাণত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অবলম্বন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করেছেন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তাঁদের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কবিতার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আবেগ</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প্রকাশের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জন্য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বর্ণনা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নাটকীয়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ঘাত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প্রতিঘাত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সৃষ্টি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যুক্তিপরম্পরা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নির্মাণ</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সংক্ষিপ্ত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আবেগ-প্রকাশ</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সমস্ত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দিকেই</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মিশ্রবৃত্তের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প্রয়োগ</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সম্ভব</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কৃত্তিবাস,ভারতচন্দ্র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কৃষ্ণদাস</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কবিরাজ</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রবীন্দ্রনাথ</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আমাদের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সম্মুখে</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অনায়াসেই</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তুলে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ধরেন।বস্তুতপক্ষে</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যতদিন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বাংলায়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গদ্যভাষা</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সাহিত্যে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প্রচলিত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হয়নি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ততদিন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মিশ্রবৃত্ত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ছন্দই</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গদ্যের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কাজ</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করেছে</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মিশ্রবৃত্ত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আবার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এমন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একটি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ছন্দ</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শব্দশৈলীর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প্রচুর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হেরফের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ঘটানো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সম্ভব</a:t>
            </a:r>
            <a:r>
              <a:rPr lang="en-US" sz="1800" dirty="0" smtClean="0">
                <a:latin typeface="Kalpurush" pitchFamily="2" charset="0"/>
                <a:cs typeface="Kalpurush" pitchFamily="2" charset="0"/>
              </a:rPr>
              <a:t>।</a:t>
            </a:r>
          </a:p>
          <a:p>
            <a:pPr algn="just"/>
            <a:r>
              <a:rPr lang="en-US" sz="1800" dirty="0" err="1" smtClean="0">
                <a:latin typeface="Kalpurush" pitchFamily="2" charset="0"/>
                <a:cs typeface="Kalpurush" pitchFamily="2" charset="0"/>
              </a:rPr>
              <a:t>সংজ্ঞা</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ছন্দের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রীতিতে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স্থির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মুক্তদলের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পরিপ্রেক্ষিতে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রুদ্ধদল</a:t>
            </a:r>
            <a:r>
              <a:rPr lang="en-US" sz="1800" dirty="0" smtClean="0">
                <a:latin typeface="Kalpurush" pitchFamily="2" charset="0"/>
                <a:cs typeface="Kalpurush" pitchFamily="2" charset="0"/>
              </a:rPr>
              <a:t> ও </a:t>
            </a:r>
            <a:r>
              <a:rPr lang="en-US" sz="1800" dirty="0" err="1" smtClean="0">
                <a:latin typeface="Kalpurush" pitchFamily="2" charset="0"/>
                <a:cs typeface="Kalpurush" pitchFamily="2" charset="0"/>
              </a:rPr>
              <a:t>ম্রাত্রার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প্রতিসম্পর্ক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মিত্রপ্রকৃতিক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অর্থা</a:t>
            </a:r>
            <a:r>
              <a:rPr lang="en-US" sz="1800" dirty="0" smtClean="0">
                <a:latin typeface="Kalpurush" pitchFamily="2" charset="0"/>
                <a:cs typeface="Kalpurush" pitchFamily="2" charset="0"/>
              </a:rPr>
              <a:t>ৎ </a:t>
            </a:r>
            <a:r>
              <a:rPr lang="en-US" sz="1800" dirty="0" err="1" smtClean="0">
                <a:latin typeface="Kalpurush" pitchFamily="2" charset="0"/>
                <a:cs typeface="Kalpurush" pitchFamily="2" charset="0"/>
              </a:rPr>
              <a:t>মুক্তদল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এবং</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শব্দ</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প্রারম্ভিক</a:t>
            </a:r>
            <a:r>
              <a:rPr lang="en-US" sz="1800" dirty="0" smtClean="0">
                <a:latin typeface="Kalpurush" pitchFamily="2" charset="0"/>
                <a:cs typeface="Kalpurush" pitchFamily="2" charset="0"/>
              </a:rPr>
              <a:t> ও </a:t>
            </a:r>
            <a:r>
              <a:rPr lang="en-US" sz="1800" dirty="0" err="1" smtClean="0">
                <a:latin typeface="Kalpurush" pitchFamily="2" charset="0"/>
                <a:cs typeface="Kalpurush" pitchFamily="2" charset="0"/>
              </a:rPr>
              <a:t>শব্দমধ্যীয়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রুদ্ধদল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এক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মাত্রার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এবং</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একক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শব্দ</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প্রান্তিক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রুদ্ধদল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দুমাত্রার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ওজন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ছন্দপঙ্‌ক্তিতে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প্রধানত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চতুর্মাত্রক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পর্বের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ধ্বনিক্রম</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আবর্তিত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হয়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তাকে</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মিশ্রকলাবৃত্ত</a:t>
            </a:r>
            <a:r>
              <a:rPr lang="en-US" sz="1800" dirty="0" smtClean="0">
                <a:latin typeface="Kalpurush" pitchFamily="2" charset="0"/>
                <a:cs typeface="Kalpurush" pitchFamily="2" charset="0"/>
              </a:rPr>
              <a:t>।</a:t>
            </a:r>
          </a:p>
          <a:p>
            <a:pPr algn="just"/>
            <a:endParaRPr lang="en-US" sz="1800" dirty="0" smtClean="0">
              <a:latin typeface="Kalpurush" pitchFamily="2" charset="0"/>
              <a:cs typeface="Kalpurush" pitchFamily="2" charset="0"/>
            </a:endParaRPr>
          </a:p>
          <a:p>
            <a:pPr algn="just"/>
            <a:endParaRPr lang="en-US" sz="1800" dirty="0">
              <a:latin typeface="Kalpurush" pitchFamily="2" charset="0"/>
              <a:cs typeface="Kalpurush" pitchFamily="2"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err="1" smtClean="0"/>
              <a:t>মিশ্রকলাবৃত্ত</a:t>
            </a:r>
            <a:r>
              <a:rPr lang="en-US" sz="2800" b="1" dirty="0" smtClean="0"/>
              <a:t> </a:t>
            </a:r>
            <a:r>
              <a:rPr lang="en-US" sz="2800" b="1" dirty="0" err="1" smtClean="0"/>
              <a:t>ছন্দের</a:t>
            </a:r>
            <a:r>
              <a:rPr lang="en-US" sz="2800" b="1" dirty="0" smtClean="0"/>
              <a:t> </a:t>
            </a:r>
            <a:r>
              <a:rPr lang="en-US" sz="2800" b="1" dirty="0" err="1" smtClean="0"/>
              <a:t>বৈশিষ্ট্য</a:t>
            </a:r>
            <a:endParaRPr lang="en-US" sz="2800" dirty="0"/>
          </a:p>
        </p:txBody>
      </p:sp>
      <p:sp>
        <p:nvSpPr>
          <p:cNvPr id="3" name="Content Placeholder 2"/>
          <p:cNvSpPr>
            <a:spLocks noGrp="1"/>
          </p:cNvSpPr>
          <p:nvPr>
            <p:ph idx="1"/>
          </p:nvPr>
        </p:nvSpPr>
        <p:spPr>
          <a:xfrm>
            <a:off x="457200" y="1066800"/>
            <a:ext cx="8229600" cy="5059363"/>
          </a:xfrm>
        </p:spPr>
        <p:txBody>
          <a:bodyPr>
            <a:normAutofit lnSpcReduction="10000"/>
          </a:bodyPr>
          <a:lstStyle/>
          <a:p>
            <a:pPr>
              <a:buNone/>
            </a:pPr>
            <a:endParaRPr lang="en-US" sz="2000" dirty="0" smtClean="0"/>
          </a:p>
          <a:p>
            <a:pPr algn="just">
              <a:buNone/>
            </a:pPr>
            <a:r>
              <a:rPr lang="en-US" sz="1400" dirty="0" smtClean="0"/>
              <a:t> </a:t>
            </a:r>
            <a:r>
              <a:rPr lang="en-US" sz="1400" dirty="0" smtClean="0">
                <a:latin typeface="Kalpurush" pitchFamily="2" charset="0"/>
                <a:cs typeface="Kalpurush" pitchFamily="2" charset="0"/>
              </a:rPr>
              <a:t>১)</a:t>
            </a:r>
            <a:r>
              <a:rPr lang="en-US" sz="1400" dirty="0" smtClean="0"/>
              <a:t>   </a:t>
            </a:r>
            <a:r>
              <a:rPr lang="en-US" sz="1400" dirty="0" err="1" smtClean="0">
                <a:latin typeface="Kalpurush" pitchFamily="2" charset="0"/>
                <a:cs typeface="Kalpurush" pitchFamily="2" charset="0"/>
              </a:rPr>
              <a:t>মিশ্রকলা</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রীতিতে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দল</a:t>
            </a:r>
            <a:r>
              <a:rPr lang="en-US" sz="1400" dirty="0" smtClean="0">
                <a:latin typeface="Kalpurush" pitchFamily="2" charset="0"/>
                <a:cs typeface="Kalpurush" pitchFamily="2" charset="0"/>
              </a:rPr>
              <a:t> ও </a:t>
            </a:r>
            <a:r>
              <a:rPr lang="en-US" sz="1400" dirty="0" err="1" smtClean="0">
                <a:latin typeface="Kalpurush" pitchFamily="2" charset="0"/>
                <a:cs typeface="Kalpurush" pitchFamily="2" charset="0"/>
              </a:rPr>
              <a:t>মাত্রার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সম্পর্ক</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মিশ্রপ্রকৃতিক।মূলত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রুদ্ধদলের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মাত্রাবিন্যাসগত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বৈচিত্র্যই</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দলবৃত্ত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সরল্বৃত্তের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থেকে</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আলাদা</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করে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দিয়াছে</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মিশ্রবৃত্তকে।মুক্তদল</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অন্য</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দুই</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রীতির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মতোই</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একমাত্রক</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রুদ্ধদল</a:t>
            </a:r>
            <a:r>
              <a:rPr lang="en-US" sz="1400" dirty="0" smtClean="0">
                <a:latin typeface="Kalpurush" pitchFamily="2" charset="0"/>
                <a:cs typeface="Kalpurush" pitchFamily="2" charset="0"/>
              </a:rPr>
              <a:t> (--) </a:t>
            </a:r>
            <a:r>
              <a:rPr lang="en-US" sz="1400" dirty="0" err="1" smtClean="0">
                <a:latin typeface="Kalpurush" pitchFamily="2" charset="0"/>
                <a:cs typeface="Kalpurush" pitchFamily="2" charset="0"/>
              </a:rPr>
              <a:t>শব্দের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আদিতে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আর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মধ্যে</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বসলে</a:t>
            </a:r>
            <a:r>
              <a:rPr lang="en-US" sz="1400" dirty="0" smtClean="0">
                <a:latin typeface="Kalpurush" pitchFamily="2" charset="0"/>
                <a:cs typeface="Kalpurush" pitchFamily="2" charset="0"/>
              </a:rPr>
              <a:t> ১ </a:t>
            </a:r>
            <a:r>
              <a:rPr lang="en-US" sz="1400" dirty="0" err="1" smtClean="0">
                <a:latin typeface="Kalpurush" pitchFamily="2" charset="0"/>
                <a:cs typeface="Kalpurush" pitchFamily="2" charset="0"/>
              </a:rPr>
              <a:t>মাত্রার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এওবং</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শব্দের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শেষে</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কিংবা</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শব্দে</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একক</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ভাবে</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অবস্থান</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করলে</a:t>
            </a:r>
            <a:r>
              <a:rPr lang="en-US" sz="1400" dirty="0" smtClean="0">
                <a:latin typeface="Kalpurush" pitchFamily="2" charset="0"/>
                <a:cs typeface="Kalpurush" pitchFamily="2" charset="0"/>
              </a:rPr>
              <a:t> ২ </a:t>
            </a:r>
            <a:r>
              <a:rPr lang="en-US" sz="1400" dirty="0" err="1" smtClean="0">
                <a:latin typeface="Kalpurush" pitchFamily="2" charset="0"/>
                <a:cs typeface="Kalpurush" pitchFamily="2" charset="0"/>
              </a:rPr>
              <a:t>মাত্রার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ওজন</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যেমন</a:t>
            </a:r>
            <a:r>
              <a:rPr lang="en-US" sz="1400" dirty="0" smtClean="0">
                <a:latin typeface="Kalpurush" pitchFamily="2" charset="0"/>
                <a:cs typeface="Kalpurush" pitchFamily="2" charset="0"/>
              </a:rPr>
              <a:t> – </a:t>
            </a:r>
          </a:p>
          <a:p>
            <a:pPr algn="just">
              <a:buNone/>
            </a:pPr>
            <a:r>
              <a:rPr lang="en-US" sz="1400" dirty="0" smtClean="0"/>
              <a:t>        ১      ২     ১    ২   ১   ১      ১    ১    ২     ১   ১    ১   ১      ১    ১   ২      ১   ১</a:t>
            </a:r>
          </a:p>
          <a:p>
            <a:pPr algn="just">
              <a:buNone/>
            </a:pPr>
            <a:r>
              <a:rPr lang="en-US" sz="1400" dirty="0"/>
              <a:t> </a:t>
            </a:r>
            <a:r>
              <a:rPr lang="en-US" sz="1400" dirty="0" smtClean="0"/>
              <a:t>       </a:t>
            </a:r>
            <a:r>
              <a:rPr lang="en-US" sz="1400" dirty="0" err="1" smtClean="0"/>
              <a:t>হা</a:t>
            </a:r>
            <a:r>
              <a:rPr lang="en-US" sz="1400" dirty="0"/>
              <a:t>.</a:t>
            </a:r>
            <a:r>
              <a:rPr lang="en-US" sz="1400" dirty="0" smtClean="0"/>
              <a:t>  </a:t>
            </a:r>
            <a:r>
              <a:rPr lang="en-US" sz="1400" dirty="0" err="1" smtClean="0"/>
              <a:t>জার</a:t>
            </a:r>
            <a:r>
              <a:rPr lang="en-US" sz="1400" dirty="0" smtClean="0"/>
              <a:t> ব </a:t>
            </a:r>
            <a:r>
              <a:rPr lang="en-US" sz="1800" dirty="0"/>
              <a:t>l</a:t>
            </a:r>
            <a:r>
              <a:rPr lang="en-US" sz="1800" dirty="0" smtClean="0"/>
              <a:t> </a:t>
            </a:r>
            <a:r>
              <a:rPr lang="en-US" sz="1400" dirty="0" err="1" smtClean="0"/>
              <a:t>ছর</a:t>
            </a:r>
            <a:r>
              <a:rPr lang="en-US" sz="1400" dirty="0" smtClean="0"/>
              <a:t> ধ. </a:t>
            </a:r>
            <a:r>
              <a:rPr lang="en-US" sz="1400" dirty="0" err="1" smtClean="0"/>
              <a:t>রে</a:t>
            </a:r>
            <a:r>
              <a:rPr lang="en-US" sz="1400" dirty="0" smtClean="0"/>
              <a:t> </a:t>
            </a:r>
            <a:r>
              <a:rPr lang="en-US" sz="1800" dirty="0" err="1" smtClean="0"/>
              <a:t>ll</a:t>
            </a:r>
            <a:r>
              <a:rPr lang="en-US" sz="1800" dirty="0" smtClean="0"/>
              <a:t> </a:t>
            </a:r>
            <a:r>
              <a:rPr lang="en-US" sz="1400" dirty="0" smtClean="0"/>
              <a:t>আ. </a:t>
            </a:r>
            <a:r>
              <a:rPr lang="en-US" sz="1400" dirty="0" err="1" smtClean="0"/>
              <a:t>মি</a:t>
            </a:r>
            <a:r>
              <a:rPr lang="en-US" sz="1400" dirty="0" smtClean="0"/>
              <a:t>: </a:t>
            </a:r>
            <a:r>
              <a:rPr lang="en-US" sz="1400" dirty="0" err="1" smtClean="0"/>
              <a:t>পথ</a:t>
            </a:r>
            <a:r>
              <a:rPr lang="en-US" sz="1400" dirty="0" smtClean="0"/>
              <a:t> </a:t>
            </a:r>
            <a:r>
              <a:rPr lang="en-US" sz="1800" dirty="0" err="1" smtClean="0"/>
              <a:t>l</a:t>
            </a:r>
            <a:r>
              <a:rPr lang="en-US" sz="1400" dirty="0" err="1" smtClean="0"/>
              <a:t>হাঁ</a:t>
            </a:r>
            <a:r>
              <a:rPr lang="en-US" sz="1400" dirty="0" smtClean="0"/>
              <a:t> .</a:t>
            </a:r>
            <a:r>
              <a:rPr lang="en-US" sz="1400" dirty="0" err="1" smtClean="0"/>
              <a:t>টি</a:t>
            </a:r>
            <a:r>
              <a:rPr lang="en-US" sz="1400" dirty="0" smtClean="0"/>
              <a:t>. </a:t>
            </a:r>
            <a:r>
              <a:rPr lang="en-US" sz="1400" dirty="0" err="1" smtClean="0"/>
              <a:t>তে</a:t>
            </a:r>
            <a:r>
              <a:rPr lang="en-US" sz="1400" dirty="0" smtClean="0"/>
              <a:t>. </a:t>
            </a:r>
            <a:r>
              <a:rPr lang="en-US" sz="1400" dirty="0" err="1" smtClean="0"/>
              <a:t>ছি</a:t>
            </a:r>
            <a:r>
              <a:rPr lang="en-US" sz="1400" dirty="0" smtClean="0"/>
              <a:t> </a:t>
            </a:r>
            <a:r>
              <a:rPr lang="en-US" sz="1800" dirty="0" err="1" smtClean="0"/>
              <a:t>ll</a:t>
            </a:r>
            <a:r>
              <a:rPr lang="en-US" sz="1400" dirty="0" smtClean="0"/>
              <a:t> </a:t>
            </a:r>
            <a:r>
              <a:rPr lang="en-US" sz="1400" dirty="0" err="1" smtClean="0"/>
              <a:t>পৃ</a:t>
            </a:r>
            <a:r>
              <a:rPr lang="en-US" sz="1400" dirty="0" smtClean="0"/>
              <a:t>. </a:t>
            </a:r>
            <a:r>
              <a:rPr lang="en-US" sz="1400" dirty="0" err="1" smtClean="0"/>
              <a:t>থি</a:t>
            </a:r>
            <a:r>
              <a:rPr lang="en-US" sz="1400" dirty="0" smtClean="0"/>
              <a:t>. </a:t>
            </a:r>
            <a:r>
              <a:rPr lang="en-US" sz="1400" dirty="0" err="1" smtClean="0"/>
              <a:t>বীর</a:t>
            </a:r>
            <a:r>
              <a:rPr lang="en-US" sz="1400" dirty="0" smtClean="0"/>
              <a:t> </a:t>
            </a:r>
            <a:r>
              <a:rPr lang="en-US" sz="1800" dirty="0" smtClean="0"/>
              <a:t>l </a:t>
            </a:r>
            <a:r>
              <a:rPr lang="en-US" sz="1400" dirty="0" err="1" smtClean="0"/>
              <a:t>প.থে</a:t>
            </a:r>
            <a:r>
              <a:rPr lang="en-US" sz="1400" dirty="0" smtClean="0"/>
              <a:t>  </a:t>
            </a:r>
            <a:r>
              <a:rPr lang="en-US" sz="2000" dirty="0" smtClean="0">
                <a:latin typeface="Kalpurush" pitchFamily="2" charset="0"/>
                <a:cs typeface="Kalpurush" pitchFamily="2" charset="0"/>
              </a:rPr>
              <a:t>I</a:t>
            </a:r>
          </a:p>
          <a:p>
            <a:pPr algn="just">
              <a:buNone/>
            </a:pPr>
            <a:r>
              <a:rPr lang="en-US" sz="1400" dirty="0" smtClean="0"/>
              <a:t>        ১     ২   ১      ১   ১   ১   ১      ১   ১    ২      ১     ১   ১    ১      ১    ২   ১    ১  ১</a:t>
            </a:r>
          </a:p>
          <a:p>
            <a:pPr algn="just">
              <a:buNone/>
            </a:pPr>
            <a:r>
              <a:rPr lang="en-US" sz="1400" dirty="0"/>
              <a:t> </a:t>
            </a:r>
            <a:r>
              <a:rPr lang="en-US" sz="1400" dirty="0" smtClean="0"/>
              <a:t>       </a:t>
            </a:r>
            <a:r>
              <a:rPr lang="en-US" sz="1400" dirty="0" err="1" smtClean="0"/>
              <a:t>সিং</a:t>
            </a:r>
            <a:r>
              <a:rPr lang="en-US" sz="1400" dirty="0" smtClean="0"/>
              <a:t>. </a:t>
            </a:r>
            <a:r>
              <a:rPr lang="en-US" sz="1400" dirty="0" err="1" smtClean="0"/>
              <a:t>হল</a:t>
            </a:r>
            <a:r>
              <a:rPr lang="en-US" sz="1400" dirty="0" smtClean="0"/>
              <a:t> স. </a:t>
            </a:r>
            <a:r>
              <a:rPr lang="en-US" sz="1800" dirty="0" smtClean="0"/>
              <a:t>l </a:t>
            </a:r>
            <a:r>
              <a:rPr lang="en-US" sz="1400" dirty="0" err="1" smtClean="0"/>
              <a:t>মুদ্.র</a:t>
            </a:r>
            <a:r>
              <a:rPr lang="en-US" sz="1400" dirty="0" smtClean="0"/>
              <a:t> </a:t>
            </a:r>
            <a:r>
              <a:rPr lang="en-US" sz="1400" dirty="0" err="1" smtClean="0"/>
              <a:t>থে.কে</a:t>
            </a:r>
            <a:r>
              <a:rPr lang="en-US" sz="1400" dirty="0" smtClean="0"/>
              <a:t> </a:t>
            </a:r>
            <a:r>
              <a:rPr lang="en-US" sz="1800" dirty="0" err="1" smtClean="0"/>
              <a:t>ll</a:t>
            </a:r>
            <a:r>
              <a:rPr lang="en-US" sz="1800" dirty="0" smtClean="0"/>
              <a:t> </a:t>
            </a:r>
            <a:r>
              <a:rPr lang="en-US" sz="1400" dirty="0" err="1" smtClean="0"/>
              <a:t>নি.শী.থের</a:t>
            </a:r>
            <a:r>
              <a:rPr lang="en-US" sz="1400" dirty="0" smtClean="0"/>
              <a:t> </a:t>
            </a:r>
            <a:r>
              <a:rPr lang="en-US" sz="1800" dirty="0" smtClean="0"/>
              <a:t>l </a:t>
            </a:r>
            <a:r>
              <a:rPr lang="en-US" sz="1400" dirty="0" err="1" smtClean="0"/>
              <a:t>অন্</a:t>
            </a:r>
            <a:r>
              <a:rPr lang="en-US" sz="1400" dirty="0" smtClean="0"/>
              <a:t>‌. </a:t>
            </a:r>
            <a:r>
              <a:rPr lang="en-US" sz="1400" dirty="0" err="1" smtClean="0"/>
              <a:t>ধ.কা</a:t>
            </a:r>
            <a:r>
              <a:rPr lang="en-US" sz="1400" dirty="0" smtClean="0"/>
              <a:t>. </a:t>
            </a:r>
            <a:r>
              <a:rPr lang="en-US" sz="1400" dirty="0" err="1" smtClean="0"/>
              <a:t>রে</a:t>
            </a:r>
            <a:r>
              <a:rPr lang="en-US" sz="1400" dirty="0" smtClean="0"/>
              <a:t> </a:t>
            </a:r>
            <a:r>
              <a:rPr lang="en-US" sz="1800" dirty="0" err="1" smtClean="0"/>
              <a:t>ll</a:t>
            </a:r>
            <a:r>
              <a:rPr lang="en-US" sz="1400" dirty="0" smtClean="0"/>
              <a:t> </a:t>
            </a:r>
            <a:r>
              <a:rPr lang="en-US" sz="1400" dirty="0" err="1" smtClean="0"/>
              <a:t>মা.লয়</a:t>
            </a:r>
            <a:r>
              <a:rPr lang="en-US" sz="1400" dirty="0" smtClean="0"/>
              <a:t> </a:t>
            </a:r>
            <a:r>
              <a:rPr lang="en-US" sz="1400" dirty="0" err="1" smtClean="0"/>
              <a:t>সা</a:t>
            </a:r>
            <a:r>
              <a:rPr lang="en-US" sz="1400" dirty="0" smtClean="0"/>
              <a:t> </a:t>
            </a:r>
            <a:r>
              <a:rPr lang="en-US" sz="1800" dirty="0" smtClean="0"/>
              <a:t>l</a:t>
            </a:r>
            <a:r>
              <a:rPr lang="en-US" sz="1400" dirty="0" smtClean="0"/>
              <a:t> </a:t>
            </a:r>
            <a:r>
              <a:rPr lang="en-US" sz="1400" dirty="0" err="1" smtClean="0"/>
              <a:t>গ.রে</a:t>
            </a:r>
            <a:r>
              <a:rPr lang="en-US" sz="1400" dirty="0" smtClean="0"/>
              <a:t> </a:t>
            </a:r>
            <a:r>
              <a:rPr lang="en-US" sz="2000" dirty="0" smtClean="0">
                <a:latin typeface="Kalpurush" pitchFamily="2" charset="0"/>
                <a:cs typeface="Kalpurush" pitchFamily="2" charset="0"/>
              </a:rPr>
              <a:t>I</a:t>
            </a:r>
          </a:p>
          <a:p>
            <a:pPr algn="just">
              <a:buNone/>
            </a:pPr>
            <a:endParaRPr lang="en-US" sz="2000" dirty="0" smtClean="0">
              <a:latin typeface="Kalpurush" pitchFamily="2" charset="0"/>
              <a:cs typeface="Kalpurush" pitchFamily="2" charset="0"/>
            </a:endParaRPr>
          </a:p>
          <a:p>
            <a:pPr algn="just">
              <a:buNone/>
            </a:pPr>
            <a:r>
              <a:rPr lang="en-US" sz="2000" dirty="0" smtClean="0">
                <a:latin typeface="Kalpurush" pitchFamily="2" charset="0"/>
                <a:cs typeface="Kalpurush" pitchFamily="2" charset="0"/>
              </a:rPr>
              <a:t>২</a:t>
            </a:r>
            <a:r>
              <a:rPr lang="en-US" sz="1400" dirty="0" smtClean="0">
                <a:latin typeface="Kalpurush" pitchFamily="2" charset="0"/>
                <a:cs typeface="Kalpurush" pitchFamily="2" charset="0"/>
              </a:rPr>
              <a:t>) </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মিশ্রবৃত্তি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রীতির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ছন্দে</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পূর্ণ</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পর্ব</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সাধারণত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চার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মাত্রার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হয়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কিন্তু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মিশ্রবৃত্ত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রীতিতে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পর্বযতি</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লোপের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হার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বেশি</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ফলে</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দুটি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চারমাত্রার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পূর্ণপর্ব</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প্রায়শই</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জুড়ে</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গিয়ে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আট্মাত্রার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একটি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সম্পূর্ণ</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পদ</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তৈরি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করে</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এবং</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একটি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পূর্ণ</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পর্ব</a:t>
            </a:r>
            <a:r>
              <a:rPr lang="en-US" sz="1400" dirty="0" smtClean="0">
                <a:latin typeface="Kalpurush" pitchFamily="2" charset="0"/>
                <a:cs typeface="Kalpurush" pitchFamily="2" charset="0"/>
              </a:rPr>
              <a:t> ও </a:t>
            </a:r>
            <a:r>
              <a:rPr lang="en-US" sz="1400" dirty="0" err="1" smtClean="0">
                <a:latin typeface="Kalpurush" pitchFamily="2" charset="0"/>
                <a:cs typeface="Kalpurush" pitchFamily="2" charset="0"/>
              </a:rPr>
              <a:t>একটি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অপূর্ণ</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পর্ব</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সংশ্লিষ্ট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হয়ে</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যুক্তপর্বক</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অসম্পূর্ণ</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পদ</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গঠন</a:t>
            </a:r>
            <a:r>
              <a:rPr lang="en-US" sz="1400" dirty="0" smtClean="0">
                <a:latin typeface="Kalpurush" pitchFamily="2" charset="0"/>
                <a:cs typeface="Kalpurush" pitchFamily="2" charset="0"/>
              </a:rPr>
              <a:t> </a:t>
            </a:r>
            <a:r>
              <a:rPr lang="en-US" sz="1400" dirty="0" err="1" smtClean="0">
                <a:latin typeface="Kalpurush" pitchFamily="2" charset="0"/>
                <a:cs typeface="Kalpurush" pitchFamily="2" charset="0"/>
              </a:rPr>
              <a:t>করে</a:t>
            </a:r>
            <a:endParaRPr lang="en-US" sz="1400" dirty="0" smtClean="0">
              <a:latin typeface="Kalpurush" pitchFamily="2" charset="0"/>
              <a:cs typeface="Kalpurush" pitchFamily="2" charset="0"/>
            </a:endParaRPr>
          </a:p>
          <a:p>
            <a:pPr algn="just">
              <a:buNone/>
            </a:pPr>
            <a:r>
              <a:rPr lang="en-US" sz="2000" dirty="0" smtClean="0"/>
              <a:t> </a:t>
            </a:r>
            <a:r>
              <a:rPr lang="en-US" sz="2000" dirty="0" smtClean="0"/>
              <a:t> </a:t>
            </a:r>
          </a:p>
          <a:p>
            <a:pPr algn="just">
              <a:buNone/>
            </a:pPr>
            <a:r>
              <a:rPr lang="en-US" sz="1400" dirty="0" smtClean="0"/>
              <a:t>        ১      </a:t>
            </a:r>
            <a:r>
              <a:rPr lang="en-US" sz="1400" dirty="0" smtClean="0"/>
              <a:t>২     ১    ২   ১   ১      ১    ১    ২     ১   ১    ১   ১      ১    ১   ২      ১   ১            </a:t>
            </a:r>
            <a:r>
              <a:rPr lang="en-US" sz="1400" b="1" dirty="0" smtClean="0">
                <a:latin typeface="Kalpurush" pitchFamily="2" charset="0"/>
                <a:cs typeface="Kalpurush" pitchFamily="2" charset="0"/>
              </a:rPr>
              <a:t>৪+৪)+(৪+২) =  ৮+৬</a:t>
            </a:r>
            <a:r>
              <a:rPr lang="en-US" sz="1400" dirty="0" smtClean="0"/>
              <a:t>   </a:t>
            </a:r>
          </a:p>
          <a:p>
            <a:pPr algn="just">
              <a:buNone/>
            </a:pPr>
            <a:r>
              <a:rPr lang="en-US" sz="1400" dirty="0" smtClean="0"/>
              <a:t>        </a:t>
            </a:r>
            <a:r>
              <a:rPr lang="en-US" sz="1400" dirty="0" err="1" smtClean="0"/>
              <a:t>হা</a:t>
            </a:r>
            <a:r>
              <a:rPr lang="en-US" sz="1400" dirty="0" smtClean="0"/>
              <a:t>.  </a:t>
            </a:r>
            <a:r>
              <a:rPr lang="en-US" sz="1400" dirty="0" err="1" smtClean="0"/>
              <a:t>জার</a:t>
            </a:r>
            <a:r>
              <a:rPr lang="en-US" sz="1400" dirty="0" smtClean="0"/>
              <a:t> ব l </a:t>
            </a:r>
            <a:r>
              <a:rPr lang="en-US" sz="1400" dirty="0" err="1" smtClean="0"/>
              <a:t>ছর</a:t>
            </a:r>
            <a:r>
              <a:rPr lang="en-US" sz="1400" dirty="0" smtClean="0"/>
              <a:t> ধ. </a:t>
            </a:r>
            <a:r>
              <a:rPr lang="en-US" sz="1400" dirty="0" err="1" smtClean="0"/>
              <a:t>রে</a:t>
            </a:r>
            <a:r>
              <a:rPr lang="en-US" sz="1400" dirty="0" smtClean="0"/>
              <a:t> </a:t>
            </a:r>
            <a:r>
              <a:rPr lang="en-US" sz="1400" dirty="0" err="1" smtClean="0"/>
              <a:t>ll</a:t>
            </a:r>
            <a:r>
              <a:rPr lang="en-US" sz="1400" dirty="0" smtClean="0"/>
              <a:t> আ. </a:t>
            </a:r>
            <a:r>
              <a:rPr lang="en-US" sz="1400" dirty="0" err="1" smtClean="0"/>
              <a:t>মি</a:t>
            </a:r>
            <a:r>
              <a:rPr lang="en-US" sz="1400" dirty="0" smtClean="0"/>
              <a:t>: </a:t>
            </a:r>
            <a:r>
              <a:rPr lang="en-US" sz="1400" dirty="0" err="1" smtClean="0"/>
              <a:t>পথ</a:t>
            </a:r>
            <a:r>
              <a:rPr lang="en-US" sz="1400" dirty="0" smtClean="0"/>
              <a:t> </a:t>
            </a:r>
            <a:r>
              <a:rPr lang="en-US" sz="1400" dirty="0" err="1" smtClean="0"/>
              <a:t>lহাঁ</a:t>
            </a:r>
            <a:r>
              <a:rPr lang="en-US" sz="1400" dirty="0" smtClean="0"/>
              <a:t> .</a:t>
            </a:r>
            <a:r>
              <a:rPr lang="en-US" sz="1400" dirty="0" err="1" smtClean="0"/>
              <a:t>টি</a:t>
            </a:r>
            <a:r>
              <a:rPr lang="en-US" sz="1400" dirty="0" smtClean="0"/>
              <a:t>. </a:t>
            </a:r>
            <a:r>
              <a:rPr lang="en-US" sz="1400" dirty="0" err="1" smtClean="0"/>
              <a:t>তে</a:t>
            </a:r>
            <a:r>
              <a:rPr lang="en-US" sz="1400" dirty="0" smtClean="0"/>
              <a:t>. </a:t>
            </a:r>
            <a:r>
              <a:rPr lang="en-US" sz="1400" dirty="0" err="1" smtClean="0"/>
              <a:t>ছি</a:t>
            </a:r>
            <a:r>
              <a:rPr lang="en-US" sz="1400" dirty="0" smtClean="0"/>
              <a:t> </a:t>
            </a:r>
            <a:r>
              <a:rPr lang="en-US" sz="1400" dirty="0" err="1" smtClean="0"/>
              <a:t>ll</a:t>
            </a:r>
            <a:r>
              <a:rPr lang="en-US" sz="1400" dirty="0" smtClean="0"/>
              <a:t> </a:t>
            </a:r>
            <a:r>
              <a:rPr lang="en-US" sz="1400" dirty="0" err="1" smtClean="0"/>
              <a:t>পৃ</a:t>
            </a:r>
            <a:r>
              <a:rPr lang="en-US" sz="1400" dirty="0" smtClean="0"/>
              <a:t>. </a:t>
            </a:r>
            <a:r>
              <a:rPr lang="en-US" sz="1400" dirty="0" err="1" smtClean="0"/>
              <a:t>থি</a:t>
            </a:r>
            <a:r>
              <a:rPr lang="en-US" sz="1400" dirty="0" smtClean="0"/>
              <a:t>. </a:t>
            </a:r>
            <a:r>
              <a:rPr lang="en-US" sz="1400" dirty="0" err="1" smtClean="0"/>
              <a:t>বীর</a:t>
            </a:r>
            <a:r>
              <a:rPr lang="en-US" sz="1400" dirty="0" smtClean="0"/>
              <a:t> l </a:t>
            </a:r>
            <a:r>
              <a:rPr lang="en-US" sz="1400" dirty="0" err="1" smtClean="0"/>
              <a:t>প.থে</a:t>
            </a:r>
            <a:r>
              <a:rPr lang="en-US" sz="1400" dirty="0" smtClean="0"/>
              <a:t>  </a:t>
            </a:r>
            <a:r>
              <a:rPr lang="en-US" sz="1400" dirty="0" smtClean="0">
                <a:latin typeface="Kalpurush" pitchFamily="2" charset="0"/>
                <a:cs typeface="Kalpurush" pitchFamily="2" charset="0"/>
              </a:rPr>
              <a:t>,</a:t>
            </a:r>
            <a:endParaRPr lang="en-US" sz="1400" b="1" dirty="0" smtClean="0">
              <a:latin typeface="Kalpurush" pitchFamily="2" charset="0"/>
              <a:cs typeface="Kalpurush" pitchFamily="2" charset="0"/>
            </a:endParaRPr>
          </a:p>
          <a:p>
            <a:pPr algn="just">
              <a:buNone/>
            </a:pPr>
            <a:r>
              <a:rPr lang="en-US" sz="1400" dirty="0" smtClean="0"/>
              <a:t>        ১     ২   ১      ১   ১   ১   ১      ১   ১    ২      ১     ১   ১    ১      ১    ২   ১    ১  ১       </a:t>
            </a:r>
            <a:r>
              <a:rPr lang="en-US" sz="1400" dirty="0" smtClean="0">
                <a:latin typeface="Kalpurush" pitchFamily="2" charset="0"/>
                <a:cs typeface="Kalpurush" pitchFamily="2" charset="0"/>
              </a:rPr>
              <a:t>(</a:t>
            </a:r>
            <a:r>
              <a:rPr lang="en-US" sz="1400" b="1" dirty="0" smtClean="0">
                <a:latin typeface="Kalpurush" pitchFamily="2" charset="0"/>
                <a:cs typeface="Kalpurush" pitchFamily="2" charset="0"/>
              </a:rPr>
              <a:t>৪+৪)</a:t>
            </a:r>
            <a:r>
              <a:rPr lang="en-US" sz="1400" dirty="0" smtClean="0">
                <a:latin typeface="Kalpurush" pitchFamily="2" charset="0"/>
                <a:cs typeface="Kalpurush" pitchFamily="2" charset="0"/>
              </a:rPr>
              <a:t>+(</a:t>
            </a:r>
            <a:r>
              <a:rPr lang="en-US" sz="1400" b="1" dirty="0" smtClean="0">
                <a:latin typeface="Kalpurush" pitchFamily="2" charset="0"/>
                <a:cs typeface="Kalpurush" pitchFamily="2" charset="0"/>
              </a:rPr>
              <a:t>৪+২) = ৮+৬</a:t>
            </a:r>
            <a:r>
              <a:rPr lang="en-US" sz="1400" dirty="0" smtClean="0"/>
              <a:t>  </a:t>
            </a:r>
          </a:p>
          <a:p>
            <a:pPr algn="just">
              <a:buNone/>
            </a:pPr>
            <a:r>
              <a:rPr lang="en-US" sz="1400" dirty="0" smtClean="0"/>
              <a:t>        </a:t>
            </a:r>
            <a:r>
              <a:rPr lang="en-US" sz="1400" dirty="0" err="1" smtClean="0"/>
              <a:t>সিং</a:t>
            </a:r>
            <a:r>
              <a:rPr lang="en-US" sz="1400" dirty="0" smtClean="0"/>
              <a:t>. </a:t>
            </a:r>
            <a:r>
              <a:rPr lang="en-US" sz="1400" dirty="0" err="1" smtClean="0"/>
              <a:t>হল</a:t>
            </a:r>
            <a:r>
              <a:rPr lang="en-US" sz="1400" dirty="0" smtClean="0"/>
              <a:t> স. l </a:t>
            </a:r>
            <a:r>
              <a:rPr lang="en-US" sz="1400" dirty="0" err="1" smtClean="0"/>
              <a:t>মুদ্.র</a:t>
            </a:r>
            <a:r>
              <a:rPr lang="en-US" sz="1400" dirty="0" smtClean="0"/>
              <a:t> </a:t>
            </a:r>
            <a:r>
              <a:rPr lang="en-US" sz="1400" dirty="0" err="1" smtClean="0"/>
              <a:t>থে.কে</a:t>
            </a:r>
            <a:r>
              <a:rPr lang="en-US" sz="1400" dirty="0" smtClean="0"/>
              <a:t> </a:t>
            </a:r>
            <a:r>
              <a:rPr lang="en-US" sz="1400" dirty="0" err="1" smtClean="0"/>
              <a:t>ll</a:t>
            </a:r>
            <a:r>
              <a:rPr lang="en-US" sz="1400" dirty="0" smtClean="0"/>
              <a:t> </a:t>
            </a:r>
            <a:r>
              <a:rPr lang="en-US" sz="1400" dirty="0" err="1" smtClean="0"/>
              <a:t>নি.শী.থের</a:t>
            </a:r>
            <a:r>
              <a:rPr lang="en-US" sz="1400" dirty="0" smtClean="0"/>
              <a:t> l </a:t>
            </a:r>
            <a:r>
              <a:rPr lang="en-US" sz="1400" dirty="0" err="1" smtClean="0"/>
              <a:t>অন্</a:t>
            </a:r>
            <a:r>
              <a:rPr lang="en-US" sz="1400" dirty="0" smtClean="0"/>
              <a:t>‌. </a:t>
            </a:r>
            <a:r>
              <a:rPr lang="en-US" sz="1400" dirty="0" err="1" smtClean="0"/>
              <a:t>ধ.কা</a:t>
            </a:r>
            <a:r>
              <a:rPr lang="en-US" sz="1400" dirty="0" smtClean="0"/>
              <a:t>. </a:t>
            </a:r>
            <a:r>
              <a:rPr lang="en-US" sz="1400" dirty="0" err="1" smtClean="0"/>
              <a:t>রে</a:t>
            </a:r>
            <a:r>
              <a:rPr lang="en-US" sz="1400" dirty="0" smtClean="0"/>
              <a:t> </a:t>
            </a:r>
            <a:r>
              <a:rPr lang="en-US" sz="1400" dirty="0" err="1" smtClean="0"/>
              <a:t>ll</a:t>
            </a:r>
            <a:r>
              <a:rPr lang="en-US" sz="1400" dirty="0" smtClean="0"/>
              <a:t> </a:t>
            </a:r>
            <a:r>
              <a:rPr lang="en-US" sz="1400" dirty="0" err="1" smtClean="0"/>
              <a:t>মা.লয়</a:t>
            </a:r>
            <a:r>
              <a:rPr lang="en-US" sz="1400" dirty="0" smtClean="0"/>
              <a:t> </a:t>
            </a:r>
            <a:r>
              <a:rPr lang="en-US" sz="1400" dirty="0" err="1" smtClean="0"/>
              <a:t>সা</a:t>
            </a:r>
            <a:r>
              <a:rPr lang="en-US" sz="1400" dirty="0" smtClean="0"/>
              <a:t> l </a:t>
            </a:r>
            <a:r>
              <a:rPr lang="en-US" sz="1400" dirty="0" err="1" smtClean="0"/>
              <a:t>গ.রে</a:t>
            </a:r>
            <a:r>
              <a:rPr lang="en-US" sz="1400" dirty="0" smtClean="0"/>
              <a:t> </a:t>
            </a:r>
            <a:r>
              <a:rPr lang="en-US" sz="1400" dirty="0" smtClean="0">
                <a:latin typeface="Kalpurush" pitchFamily="2" charset="0"/>
                <a:cs typeface="Kalpurush" pitchFamily="2" charset="0"/>
              </a:rPr>
              <a:t>I</a:t>
            </a:r>
          </a:p>
          <a:p>
            <a:pPr algn="just">
              <a:buNone/>
            </a:pPr>
            <a:r>
              <a:rPr lang="en-US" sz="1400" dirty="0" smtClean="0">
                <a:latin typeface="Kalpurush" pitchFamily="2" charset="0"/>
                <a:cs typeface="Kalpurush" pitchFamily="2" charset="0"/>
              </a:rPr>
              <a:t>     </a:t>
            </a:r>
            <a:endParaRPr lang="en-US" sz="2000" dirty="0">
              <a:latin typeface="Kalpurush" pitchFamily="2" charset="0"/>
              <a:cs typeface="Kalpurush" pitchFamily="2" charset="0"/>
            </a:endParaRPr>
          </a:p>
        </p:txBody>
      </p:sp>
      <p:cxnSp>
        <p:nvCxnSpPr>
          <p:cNvPr id="5" name="Elbow Connector 4"/>
          <p:cNvCxnSpPr/>
          <p:nvPr/>
        </p:nvCxnSpPr>
        <p:spPr>
          <a:xfrm rot="10800000" flipV="1">
            <a:off x="10591800" y="3733800"/>
            <a:ext cx="685800" cy="1524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33600" y="381000"/>
            <a:ext cx="5181600" cy="762000"/>
          </a:xfrm>
        </p:spPr>
        <p:txBody>
          <a:bodyPr>
            <a:normAutofit/>
          </a:bodyPr>
          <a:lstStyle/>
          <a:p>
            <a:r>
              <a:rPr lang="en-US" sz="2000" b="1" dirty="0" err="1" smtClean="0"/>
              <a:t>মিশ্রকলাবৃত্ত</a:t>
            </a:r>
            <a:r>
              <a:rPr lang="en-US" sz="2000" b="1" dirty="0" smtClean="0"/>
              <a:t> </a:t>
            </a:r>
            <a:r>
              <a:rPr lang="en-US" sz="2000" b="1" dirty="0" err="1" smtClean="0"/>
              <a:t>ছন্দের</a:t>
            </a:r>
            <a:r>
              <a:rPr lang="en-US" sz="2000" b="1" dirty="0" smtClean="0"/>
              <a:t> </a:t>
            </a:r>
            <a:r>
              <a:rPr lang="en-US" sz="2000" b="1" dirty="0" err="1" smtClean="0"/>
              <a:t>বৈশিষ্ট্য</a:t>
            </a:r>
            <a:endParaRPr lang="en-US" sz="2000" dirty="0"/>
          </a:p>
        </p:txBody>
      </p:sp>
      <p:sp>
        <p:nvSpPr>
          <p:cNvPr id="3" name="Content Placeholder 2"/>
          <p:cNvSpPr>
            <a:spLocks noGrp="1"/>
          </p:cNvSpPr>
          <p:nvPr>
            <p:ph idx="1"/>
          </p:nvPr>
        </p:nvSpPr>
        <p:spPr>
          <a:xfrm>
            <a:off x="457200" y="1143000"/>
            <a:ext cx="8229600" cy="4983163"/>
          </a:xfrm>
        </p:spPr>
        <p:txBody>
          <a:bodyPr>
            <a:normAutofit fontScale="77500" lnSpcReduction="20000"/>
          </a:bodyPr>
          <a:lstStyle/>
          <a:p>
            <a:pPr>
              <a:buNone/>
            </a:pPr>
            <a:r>
              <a:rPr lang="en-US" sz="1400" dirty="0" smtClean="0"/>
              <a:t>৩)    </a:t>
            </a:r>
            <a:r>
              <a:rPr lang="en-US" sz="1500" dirty="0" smtClean="0"/>
              <a:t> </a:t>
            </a:r>
            <a:r>
              <a:rPr lang="en-US" sz="1900" dirty="0" err="1" smtClean="0">
                <a:latin typeface="Kalpurush" pitchFamily="2" charset="0"/>
                <a:cs typeface="Kalpurush" pitchFamily="2" charset="0"/>
              </a:rPr>
              <a:t>মিশ্রবৃত্তের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একটি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বিশেষত্ব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হল</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শোষণক্ষমতা</a:t>
            </a: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এর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শোষণক্ষমতা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বলতে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বোঝায়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পঙ্‌ক্তির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মধ্যে</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পর্বে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পর্বে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রুদ্ধদলকে</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সংকুচিত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করে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স্থান</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দিতে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পারার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ক্ষমতা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যেহেতু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এই</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রীতিতে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শব্দের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প্রথম</a:t>
            </a:r>
            <a:r>
              <a:rPr lang="en-US" sz="1900" dirty="0" smtClean="0">
                <a:latin typeface="Kalpurush" pitchFamily="2" charset="0"/>
                <a:cs typeface="Kalpurush" pitchFamily="2" charset="0"/>
              </a:rPr>
              <a:t> ও </a:t>
            </a:r>
            <a:r>
              <a:rPr lang="en-US" sz="1900" dirty="0" err="1" smtClean="0">
                <a:latin typeface="Kalpurush" pitchFamily="2" charset="0"/>
                <a:cs typeface="Kalpurush" pitchFamily="2" charset="0"/>
              </a:rPr>
              <a:t>মাঝের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রুদ্ধদল</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একমাত্রার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হয়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তাই</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শব্দের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মধ্যে</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অধিক</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পরিমাণ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ধ্বনিকে</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বহন</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করবার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একটা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স্বভাবিক</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সামর্থ্য</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দেখা</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এই</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রীতির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মধ্যে</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মিশ্রবৃত্তের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শোষণ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ক্ষমতার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ব্যাপারটিকে</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রবীন্দ্রনাথ</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চমৎকারভাবে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উদাহরণ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দিয়ে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বুঝিয়ে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দিয়েছেন</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পাষাণ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মিলায়ে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গায়ের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বাতাসে</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চোদ্দমাত্রার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এই</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পঙ্</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ক্তিটির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মূল</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কাঠামো</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বজায়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রেখে</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তিনি</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রুদ্ধদলের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সংখ্যা</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বাড়িয়েছেন</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ক্রমশ</a:t>
            </a:r>
            <a:r>
              <a:rPr lang="en-US" sz="1900" dirty="0" smtClean="0">
                <a:latin typeface="Kalpurush" pitchFamily="2" charset="0"/>
                <a:cs typeface="Kalpurush" pitchFamily="2" charset="0"/>
              </a:rPr>
              <a:t>।</a:t>
            </a:r>
          </a:p>
          <a:p>
            <a:pPr>
              <a:buNone/>
            </a:pPr>
            <a:endParaRPr lang="en-US" sz="1500" dirty="0" smtClean="0"/>
          </a:p>
          <a:p>
            <a:pPr>
              <a:buNone/>
            </a:pPr>
            <a:r>
              <a:rPr lang="en-US" sz="1500" dirty="0" smtClean="0"/>
              <a:t>         </a:t>
            </a:r>
            <a:r>
              <a:rPr lang="en-US" sz="1400" dirty="0" smtClean="0"/>
              <a:t>    </a:t>
            </a:r>
            <a:r>
              <a:rPr lang="en-US" sz="1900" dirty="0" smtClean="0">
                <a:latin typeface="Kalpurush" pitchFamily="2" charset="0"/>
                <a:cs typeface="Kalpurush" pitchFamily="2" charset="0"/>
              </a:rPr>
              <a:t>ক</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পাষাণ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মিলায়ে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গা</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য়ের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lতাসে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খ</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পাষাণ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মূর্ছিয়া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গায়ের</a:t>
            </a: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বাতাসে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গ</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পাষাণ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মূর্র্ছিয়া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অঙ্গের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ঘ</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পাষাণ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মূর্ছিয়া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অঙ্গের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উচ্ছ্বাসে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ঙ) </a:t>
            </a:r>
            <a:r>
              <a:rPr lang="en-US" sz="1900" dirty="0" err="1" smtClean="0">
                <a:latin typeface="Kalpurush" pitchFamily="2" charset="0"/>
                <a:cs typeface="Kalpurush" pitchFamily="2" charset="0"/>
              </a:rPr>
              <a:t>সঙ্গীত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তরঙ্গি</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উ.ঠে</a:t>
            </a: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অঙ্গের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উচ্ছ্বাসে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চ</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সঙ্গীত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তরঙ্গ</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রঙ্গ</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অঙ্গের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উচ্ছ্বাসে</a:t>
            </a:r>
            <a:endParaRPr lang="en-US" sz="1900" dirty="0" smtClean="0">
              <a:latin typeface="Kalpurush" pitchFamily="2" charset="0"/>
              <a:cs typeface="Kalpurush" pitchFamily="2" charset="0"/>
            </a:endParaRPr>
          </a:p>
          <a:p>
            <a:pPr>
              <a:buNone/>
            </a:pPr>
            <a:r>
              <a:rPr lang="en-US" sz="1400" dirty="0" smtClean="0">
                <a:latin typeface="Kalpurush" pitchFamily="2" charset="0"/>
                <a:cs typeface="Kalpurush" pitchFamily="2" charset="0"/>
              </a:rPr>
              <a:t>      </a:t>
            </a:r>
          </a:p>
          <a:p>
            <a:pPr>
              <a:buNone/>
            </a:pPr>
            <a:r>
              <a:rPr lang="en-US" sz="1900" dirty="0" smtClean="0">
                <a:latin typeface="Kalpurush" pitchFamily="2" charset="0"/>
                <a:cs typeface="Kalpurush" pitchFamily="2" charset="0"/>
              </a:rPr>
              <a:t> </a:t>
            </a:r>
            <a:r>
              <a:rPr lang="en-US" sz="1900" dirty="0" smtClean="0">
                <a:latin typeface="Kalpurush" pitchFamily="2" charset="0"/>
                <a:cs typeface="Kalpurush" pitchFamily="2" charset="0"/>
              </a:rPr>
              <a:t>     ক) </a:t>
            </a:r>
            <a:r>
              <a:rPr lang="en-US" sz="1900" dirty="0" err="1" smtClean="0">
                <a:latin typeface="Kalpurush" pitchFamily="2" charset="0"/>
                <a:cs typeface="Kalpurush" pitchFamily="2" charset="0"/>
              </a:rPr>
              <a:t>পা.</a:t>
            </a:r>
            <a:r>
              <a:rPr lang="en-US" sz="1900" b="1" dirty="0" err="1" smtClean="0">
                <a:latin typeface="Kalpurush" pitchFamily="2" charset="0"/>
                <a:cs typeface="Kalpurush" pitchFamily="2" charset="0"/>
              </a:rPr>
              <a:t>ষাণ</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মি</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lলা.য়ে</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ll</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গা</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য়ের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a:t>
            </a:r>
            <a:r>
              <a:rPr lang="en-US" sz="1900" dirty="0" smtClean="0">
                <a:latin typeface="Kalpurush" pitchFamily="2" charset="0"/>
                <a:cs typeface="Kalpurush" pitchFamily="2" charset="0"/>
              </a:rPr>
              <a:t>. l </a:t>
            </a:r>
            <a:r>
              <a:rPr lang="en-US" sz="1900" dirty="0" err="1" smtClean="0">
                <a:latin typeface="Kalpurush" pitchFamily="2" charset="0"/>
                <a:cs typeface="Kalpurush" pitchFamily="2" charset="0"/>
              </a:rPr>
              <a:t>তা.সে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খ) </a:t>
            </a:r>
            <a:r>
              <a:rPr lang="en-US" sz="1900" dirty="0" err="1" smtClean="0">
                <a:latin typeface="Kalpurush" pitchFamily="2" charset="0"/>
                <a:cs typeface="Kalpurush" pitchFamily="2" charset="0"/>
              </a:rPr>
              <a:t>পা.</a:t>
            </a:r>
            <a:r>
              <a:rPr lang="en-US" sz="1900" b="1" dirty="0" err="1" smtClean="0">
                <a:latin typeface="Kalpurush" pitchFamily="2" charset="0"/>
                <a:cs typeface="Kalpurush" pitchFamily="2" charset="0"/>
              </a:rPr>
              <a:t>ষাণ</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মূর্</a:t>
            </a:r>
            <a:r>
              <a:rPr lang="en-US" sz="1900" b="1" dirty="0" smtClean="0">
                <a:latin typeface="Kalpurush" pitchFamily="2" charset="0"/>
                <a:cs typeface="Kalpurush" pitchFamily="2" charset="0"/>
              </a:rPr>
              <a:t>‌</a:t>
            </a:r>
            <a:r>
              <a:rPr lang="en-US" sz="1900" dirty="0" smtClean="0">
                <a:latin typeface="Kalpurush" pitchFamily="2" charset="0"/>
                <a:cs typeface="Kalpurush" pitchFamily="2" charset="0"/>
              </a:rPr>
              <a:t>. l </a:t>
            </a:r>
            <a:r>
              <a:rPr lang="en-US" sz="1900" dirty="0" err="1" smtClean="0">
                <a:latin typeface="Kalpurush" pitchFamily="2" charset="0"/>
                <a:cs typeface="Kalpurush" pitchFamily="2" charset="0"/>
              </a:rPr>
              <a:t>ছি</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য়া</a:t>
            </a:r>
            <a:r>
              <a:rPr lang="en-US" sz="1900" dirty="0" smtClean="0">
                <a:latin typeface="Kalpurush" pitchFamily="2" charset="0"/>
                <a:cs typeface="Kalpurush" pitchFamily="2" charset="0"/>
              </a:rPr>
              <a:t> : </a:t>
            </a:r>
            <a:r>
              <a:rPr lang="en-US" sz="1900" b="1"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ll</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গা.</a:t>
            </a:r>
            <a:r>
              <a:rPr lang="en-US" sz="1900" b="1" dirty="0" err="1" smtClean="0">
                <a:latin typeface="Kalpurush" pitchFamily="2" charset="0"/>
                <a:cs typeface="Kalpurush" pitchFamily="2" charset="0"/>
              </a:rPr>
              <a:t>য়ে</a:t>
            </a:r>
            <a:r>
              <a:rPr lang="en-US" sz="1900" dirty="0" err="1" smtClean="0">
                <a:latin typeface="Kalpurush" pitchFamily="2" charset="0"/>
                <a:cs typeface="Kalpurush" pitchFamily="2" charset="0"/>
              </a:rPr>
              <a:t>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a:t>
            </a:r>
            <a:r>
              <a:rPr lang="en-US" sz="1900" dirty="0" smtClean="0">
                <a:latin typeface="Kalpurush" pitchFamily="2" charset="0"/>
                <a:cs typeface="Kalpurush" pitchFamily="2" charset="0"/>
              </a:rPr>
              <a:t>. l </a:t>
            </a:r>
            <a:r>
              <a:rPr lang="en-US" sz="1900" dirty="0" err="1" smtClean="0">
                <a:latin typeface="Kalpurush" pitchFamily="2" charset="0"/>
                <a:cs typeface="Kalpurush" pitchFamily="2" charset="0"/>
              </a:rPr>
              <a:t>তা.সে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গ) </a:t>
            </a:r>
            <a:r>
              <a:rPr lang="en-US" sz="1900" dirty="0" err="1" smtClean="0">
                <a:latin typeface="Kalpurush" pitchFamily="2" charset="0"/>
                <a:cs typeface="Kalpurush" pitchFamily="2" charset="0"/>
              </a:rPr>
              <a:t>পা.</a:t>
            </a:r>
            <a:r>
              <a:rPr lang="en-US" sz="1900" b="1" dirty="0" err="1" smtClean="0">
                <a:latin typeface="Kalpurush" pitchFamily="2" charset="0"/>
                <a:cs typeface="Kalpurush" pitchFamily="2" charset="0"/>
              </a:rPr>
              <a:t>ষাণ</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মূর</a:t>
            </a:r>
            <a:r>
              <a:rPr lang="en-US" sz="1900" dirty="0" smtClean="0">
                <a:latin typeface="Kalpurush" pitchFamily="2" charset="0"/>
                <a:cs typeface="Kalpurush" pitchFamily="2" charset="0"/>
              </a:rPr>
              <a:t> l </a:t>
            </a:r>
            <a:r>
              <a:rPr lang="en-US" sz="1900" dirty="0" err="1" smtClean="0">
                <a:latin typeface="Kalpurush" pitchFamily="2" charset="0"/>
                <a:cs typeface="Kalpurush" pitchFamily="2" charset="0"/>
              </a:rPr>
              <a:t>ছি.য়া</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ll</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অঙ্</a:t>
            </a:r>
            <a:r>
              <a:rPr lang="en-US" sz="1900" b="1" dirty="0" smtClean="0">
                <a:latin typeface="Kalpurush" pitchFamily="2" charset="0"/>
                <a:cs typeface="Kalpurush" pitchFamily="2" charset="0"/>
              </a:rPr>
              <a:t>‌</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গের</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বা</a:t>
            </a:r>
            <a:r>
              <a:rPr lang="en-US" sz="1900" dirty="0" smtClean="0">
                <a:latin typeface="Kalpurush" pitchFamily="2" charset="0"/>
                <a:cs typeface="Kalpurush" pitchFamily="2" charset="0"/>
              </a:rPr>
              <a:t> l </a:t>
            </a:r>
            <a:r>
              <a:rPr lang="en-US" sz="1900" dirty="0" err="1" smtClean="0">
                <a:latin typeface="Kalpurush" pitchFamily="2" charset="0"/>
                <a:cs typeface="Kalpurush" pitchFamily="2" charset="0"/>
              </a:rPr>
              <a:t>তা</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ঘ) </a:t>
            </a:r>
            <a:r>
              <a:rPr lang="en-US" sz="1900" dirty="0" err="1" smtClean="0">
                <a:latin typeface="Kalpurush" pitchFamily="2" charset="0"/>
                <a:cs typeface="Kalpurush" pitchFamily="2" charset="0"/>
              </a:rPr>
              <a:t>পা.</a:t>
            </a:r>
            <a:r>
              <a:rPr lang="en-US" sz="1900" b="1" dirty="0" err="1" smtClean="0">
                <a:latin typeface="Kalpurush" pitchFamily="2" charset="0"/>
                <a:cs typeface="Kalpurush" pitchFamily="2" charset="0"/>
              </a:rPr>
              <a:t>ষাণ</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মূর্</a:t>
            </a:r>
            <a:r>
              <a:rPr lang="en-US" sz="1900" b="1" dirty="0" smtClean="0">
                <a:latin typeface="Kalpurush" pitchFamily="2" charset="0"/>
                <a:cs typeface="Kalpurush" pitchFamily="2" charset="0"/>
              </a:rPr>
              <a:t>‌</a:t>
            </a:r>
            <a:r>
              <a:rPr lang="en-US" sz="1900" dirty="0" smtClean="0">
                <a:latin typeface="Kalpurush" pitchFamily="2" charset="0"/>
                <a:cs typeface="Kalpurush" pitchFamily="2" charset="0"/>
              </a:rPr>
              <a:t> l </a:t>
            </a:r>
            <a:r>
              <a:rPr lang="en-US" sz="1900" dirty="0" err="1" smtClean="0">
                <a:latin typeface="Kalpurush" pitchFamily="2" charset="0"/>
                <a:cs typeface="Kalpurush" pitchFamily="2" charset="0"/>
              </a:rPr>
              <a:t>ছি</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য়া</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যায়</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ll</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অঙ্</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গের</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উচ্</a:t>
            </a:r>
            <a:r>
              <a:rPr lang="en-US" sz="1900" b="1" dirty="0" smtClean="0">
                <a:latin typeface="Kalpurush" pitchFamily="2" charset="0"/>
                <a:cs typeface="Kalpurush" pitchFamily="2" charset="0"/>
              </a:rPr>
              <a:t>‌</a:t>
            </a:r>
            <a:r>
              <a:rPr lang="en-US" sz="1900" dirty="0" smtClean="0">
                <a:latin typeface="Kalpurush" pitchFamily="2" charset="0"/>
                <a:cs typeface="Kalpurush" pitchFamily="2" charset="0"/>
              </a:rPr>
              <a:t> l </a:t>
            </a:r>
            <a:r>
              <a:rPr lang="en-US" sz="1900" dirty="0" err="1" smtClean="0">
                <a:latin typeface="Kalpurush" pitchFamily="2" charset="0"/>
                <a:cs typeface="Kalpurush" pitchFamily="2" charset="0"/>
              </a:rPr>
              <a:t>ছ্বা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ঙ) </a:t>
            </a:r>
            <a:r>
              <a:rPr lang="en-US" sz="1900" b="1" dirty="0" err="1" smtClean="0">
                <a:latin typeface="Kalpurush" pitchFamily="2" charset="0"/>
                <a:cs typeface="Kalpurush" pitchFamily="2" charset="0"/>
              </a:rPr>
              <a:t>সঙ্‌</a:t>
            </a:r>
            <a:r>
              <a:rPr lang="en-US" sz="1900" dirty="0" err="1" smtClean="0">
                <a:latin typeface="Kalpurush" pitchFamily="2" charset="0"/>
                <a:cs typeface="Kalpurush" pitchFamily="2" charset="0"/>
              </a:rPr>
              <a:t>.</a:t>
            </a:r>
            <a:r>
              <a:rPr lang="en-US" sz="1900" b="1" dirty="0" err="1" smtClean="0">
                <a:latin typeface="Kalpurush" pitchFamily="2" charset="0"/>
                <a:cs typeface="Kalpurush" pitchFamily="2" charset="0"/>
              </a:rPr>
              <a:t>গীত</a:t>
            </a:r>
            <a:r>
              <a:rPr lang="en-US" sz="1900" dirty="0" smtClean="0">
                <a:latin typeface="Kalpurush" pitchFamily="2" charset="0"/>
                <a:cs typeface="Kalpurush" pitchFamily="2" charset="0"/>
              </a:rPr>
              <a:t> ত l </a:t>
            </a:r>
            <a:r>
              <a:rPr lang="en-US" sz="1900" b="1" dirty="0" err="1" smtClean="0">
                <a:latin typeface="Kalpurush" pitchFamily="2" charset="0"/>
                <a:cs typeface="Kalpurush" pitchFamily="2" charset="0"/>
              </a:rPr>
              <a:t>রঙ্</a:t>
            </a:r>
            <a:r>
              <a:rPr lang="en-US" sz="1900" b="1" dirty="0" smtClean="0">
                <a:latin typeface="Kalpurush" pitchFamily="2" charset="0"/>
                <a:cs typeface="Kalpurush" pitchFamily="2" charset="0"/>
              </a:rPr>
              <a:t> </a:t>
            </a:r>
            <a:r>
              <a:rPr lang="en-US" sz="1900" dirty="0" err="1" smtClean="0">
                <a:latin typeface="Kalpurush" pitchFamily="2" charset="0"/>
                <a:cs typeface="Kalpurush" pitchFamily="2" charset="0"/>
              </a:rPr>
              <a:t>গি</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উ.ঠে</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ll</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অঙ্</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গের</a:t>
            </a:r>
            <a:r>
              <a:rPr lang="en-US" sz="1900" b="1" dirty="0" smtClean="0">
                <a:latin typeface="Kalpurush" pitchFamily="2" charset="0"/>
                <a:cs typeface="Kalpurush" pitchFamily="2" charset="0"/>
              </a:rPr>
              <a:t>  </a:t>
            </a:r>
            <a:r>
              <a:rPr lang="en-US" sz="1900" b="1" dirty="0" err="1" smtClean="0">
                <a:latin typeface="Kalpurush" pitchFamily="2" charset="0"/>
                <a:cs typeface="Kalpurush" pitchFamily="2" charset="0"/>
              </a:rPr>
              <a:t>উচ্</a:t>
            </a:r>
            <a:r>
              <a:rPr lang="en-US" sz="1900" b="1" dirty="0" smtClean="0">
                <a:latin typeface="Kalpurush" pitchFamily="2" charset="0"/>
                <a:cs typeface="Kalpurush" pitchFamily="2" charset="0"/>
              </a:rPr>
              <a:t>.</a:t>
            </a:r>
            <a:r>
              <a:rPr lang="en-US" sz="1900" b="1" dirty="0" smtClean="0">
                <a:latin typeface="Kalpurush" pitchFamily="2" charset="0"/>
                <a:cs typeface="Kalpurush" pitchFamily="2" charset="0"/>
              </a:rPr>
              <a:t> </a:t>
            </a:r>
            <a:r>
              <a:rPr lang="en-US" sz="1900" dirty="0" smtClean="0">
                <a:latin typeface="Kalpurush" pitchFamily="2" charset="0"/>
                <a:cs typeface="Kalpurush" pitchFamily="2" charset="0"/>
              </a:rPr>
              <a:t>l </a:t>
            </a:r>
            <a:r>
              <a:rPr lang="en-US" sz="1900" dirty="0" err="1" smtClean="0">
                <a:latin typeface="Kalpurush" pitchFamily="2" charset="0"/>
                <a:cs typeface="Kalpurush" pitchFamily="2" charset="0"/>
              </a:rPr>
              <a:t>ছ্বা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a:t>
            </a:r>
            <a:endParaRPr lang="en-US" sz="1900" dirty="0" smtClean="0">
              <a:latin typeface="Kalpurush" pitchFamily="2" charset="0"/>
              <a:cs typeface="Kalpurush" pitchFamily="2" charset="0"/>
            </a:endParaRPr>
          </a:p>
          <a:p>
            <a:pPr>
              <a:buNone/>
            </a:pPr>
            <a:r>
              <a:rPr lang="en-US" sz="1900" dirty="0" smtClean="0">
                <a:latin typeface="Kalpurush" pitchFamily="2" charset="0"/>
                <a:cs typeface="Kalpurush" pitchFamily="2" charset="0"/>
              </a:rPr>
              <a:t>      চ) </a:t>
            </a:r>
            <a:r>
              <a:rPr lang="en-US" sz="1900" b="1" dirty="0" err="1" smtClean="0">
                <a:latin typeface="Kalpurush" pitchFamily="2" charset="0"/>
                <a:cs typeface="Kalpurush" pitchFamily="2" charset="0"/>
              </a:rPr>
              <a:t>সঙ্</a:t>
            </a:r>
            <a:r>
              <a:rPr lang="en-US" sz="1900" b="1" dirty="0" smtClean="0">
                <a:latin typeface="Kalpurush" pitchFamily="2" charset="0"/>
                <a:cs typeface="Kalpurush" pitchFamily="2" charset="0"/>
              </a:rPr>
              <a:t>.</a:t>
            </a:r>
            <a:r>
              <a:rPr lang="en-US" sz="1900" b="1" dirty="0" smtClean="0">
                <a:latin typeface="Kalpurush" pitchFamily="2" charset="0"/>
                <a:cs typeface="Kalpurush" pitchFamily="2" charset="0"/>
              </a:rPr>
              <a:t> </a:t>
            </a:r>
            <a:r>
              <a:rPr lang="en-US" sz="1900" b="1" dirty="0" err="1" smtClean="0">
                <a:latin typeface="Kalpurush" pitchFamily="2" charset="0"/>
                <a:cs typeface="Kalpurush" pitchFamily="2" charset="0"/>
              </a:rPr>
              <a:t>গীত</a:t>
            </a:r>
            <a:r>
              <a:rPr lang="en-US" sz="1900" b="1" dirty="0" smtClean="0">
                <a:latin typeface="Kalpurush" pitchFamily="2" charset="0"/>
                <a:cs typeface="Kalpurush" pitchFamily="2" charset="0"/>
              </a:rPr>
              <a:t> </a:t>
            </a:r>
            <a:r>
              <a:rPr lang="en-US" sz="1900" dirty="0" smtClean="0">
                <a:latin typeface="Kalpurush" pitchFamily="2" charset="0"/>
                <a:cs typeface="Kalpurush" pitchFamily="2" charset="0"/>
              </a:rPr>
              <a:t>ত l </a:t>
            </a:r>
            <a:r>
              <a:rPr lang="en-US" sz="1900" b="1" dirty="0" err="1" smtClean="0">
                <a:latin typeface="Kalpurush" pitchFamily="2" charset="0"/>
                <a:cs typeface="Kalpurush" pitchFamily="2" charset="0"/>
              </a:rPr>
              <a:t>রঙ্</a:t>
            </a:r>
            <a:r>
              <a:rPr lang="en-US" sz="1900" dirty="0" smtClean="0">
                <a:latin typeface="Kalpurush" pitchFamily="2" charset="0"/>
                <a:cs typeface="Kalpurush" pitchFamily="2" charset="0"/>
              </a:rPr>
              <a:t>. গ </a:t>
            </a:r>
            <a:r>
              <a:rPr lang="en-US" sz="1900" b="1" dirty="0" err="1" smtClean="0">
                <a:latin typeface="Kalpurush" pitchFamily="2" charset="0"/>
                <a:cs typeface="Kalpurush" pitchFamily="2" charset="0"/>
              </a:rPr>
              <a:t>রঙ্‌</a:t>
            </a:r>
            <a:r>
              <a:rPr lang="en-US" sz="1900" dirty="0" err="1" smtClean="0">
                <a:latin typeface="Kalpurush" pitchFamily="2" charset="0"/>
                <a:cs typeface="Kalpurush" pitchFamily="2" charset="0"/>
              </a:rPr>
              <a:t>.গ</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ll</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অঙ্</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গের</a:t>
            </a:r>
            <a:r>
              <a:rPr lang="en-US" sz="1900" dirty="0" smtClean="0">
                <a:latin typeface="Kalpurush" pitchFamily="2" charset="0"/>
                <a:cs typeface="Kalpurush" pitchFamily="2" charset="0"/>
              </a:rPr>
              <a:t> </a:t>
            </a:r>
            <a:r>
              <a:rPr lang="en-US" sz="1900" b="1" dirty="0" err="1" smtClean="0">
                <a:latin typeface="Kalpurush" pitchFamily="2" charset="0"/>
                <a:cs typeface="Kalpurush" pitchFamily="2" charset="0"/>
              </a:rPr>
              <a:t>উচ্</a:t>
            </a:r>
            <a:r>
              <a:rPr lang="en-US" sz="1900" b="1" dirty="0" smtClean="0">
                <a:latin typeface="Kalpurush" pitchFamily="2" charset="0"/>
                <a:cs typeface="Kalpurush" pitchFamily="2" charset="0"/>
              </a:rPr>
              <a:t>‌</a:t>
            </a:r>
            <a:r>
              <a:rPr lang="en-US" sz="1900" dirty="0" smtClean="0">
                <a:latin typeface="Kalpurush" pitchFamily="2" charset="0"/>
                <a:cs typeface="Kalpurush" pitchFamily="2" charset="0"/>
              </a:rPr>
              <a:t> l </a:t>
            </a:r>
            <a:r>
              <a:rPr lang="en-US" sz="1900" dirty="0" err="1" smtClean="0">
                <a:latin typeface="Kalpurush" pitchFamily="2" charset="0"/>
                <a:cs typeface="Kalpurush" pitchFamily="2" charset="0"/>
              </a:rPr>
              <a:t>ছ্বা</a:t>
            </a:r>
            <a:r>
              <a:rPr lang="en-US" sz="1900" dirty="0" smtClean="0">
                <a:latin typeface="Kalpurush" pitchFamily="2" charset="0"/>
                <a:cs typeface="Kalpurush" pitchFamily="2" charset="0"/>
              </a:rPr>
              <a:t> </a:t>
            </a:r>
            <a:r>
              <a:rPr lang="en-US" sz="1900" dirty="0" err="1" smtClean="0">
                <a:latin typeface="Kalpurush" pitchFamily="2" charset="0"/>
                <a:cs typeface="Kalpurush" pitchFamily="2" charset="0"/>
              </a:rPr>
              <a:t>সে</a:t>
            </a:r>
            <a:endParaRPr lang="en-US" sz="1900" dirty="0" smtClean="0">
              <a:latin typeface="Kalpurush" pitchFamily="2" charset="0"/>
              <a:cs typeface="Kalpurush" pitchFamily="2" charset="0"/>
            </a:endParaRPr>
          </a:p>
          <a:p>
            <a:pPr>
              <a:buNone/>
            </a:pPr>
            <a:endParaRPr lang="en-US" sz="1800" dirty="0" smtClean="0">
              <a:latin typeface="Kalpurush" pitchFamily="2" charset="0"/>
              <a:cs typeface="Kalpurush" pitchFamily="2" charset="0"/>
            </a:endParaRPr>
          </a:p>
          <a:p>
            <a:pPr>
              <a:buNone/>
            </a:pPr>
            <a:r>
              <a:rPr lang="en-US" sz="1800" dirty="0" err="1" smtClean="0">
                <a:latin typeface="Kalpurush" pitchFamily="2" charset="0"/>
                <a:cs typeface="Kalpurush" pitchFamily="2" charset="0"/>
              </a:rPr>
              <a:t>এই</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পঙ্‌তির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কাঠামো</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বজায়</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রেখে</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আরও</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রুদ্ধদল</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জায়গা</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সেরকম</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দৃষ্টান্তও</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দিয়েছেন</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রবীন্দ্রনাথ</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যেমন</a:t>
            </a:r>
            <a:r>
              <a:rPr lang="en-US" sz="1800" dirty="0" smtClean="0">
                <a:latin typeface="Kalpurush" pitchFamily="2" charset="0"/>
                <a:cs typeface="Kalpurush" pitchFamily="2" charset="0"/>
              </a:rPr>
              <a:t>, </a:t>
            </a:r>
          </a:p>
          <a:p>
            <a:pPr>
              <a:buNone/>
            </a:pPr>
            <a:r>
              <a:rPr lang="en-US" sz="1800" dirty="0" err="1" smtClean="0">
                <a:latin typeface="Kalpurush" pitchFamily="2" charset="0"/>
                <a:cs typeface="Kalpurush" pitchFamily="2" charset="0"/>
              </a:rPr>
              <a:t>দুর্দান্ত</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পাণ্ডিত্যপূর্ণ</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দুঃসাধ্য</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সিদ্ধান্ত</a:t>
            </a:r>
            <a:r>
              <a:rPr lang="en-US" sz="1800" dirty="0" smtClean="0">
                <a:latin typeface="Kalpurush" pitchFamily="2" charset="0"/>
                <a:cs typeface="Kalpurush" pitchFamily="2" charset="0"/>
              </a:rPr>
              <a:t>। ( </a:t>
            </a:r>
            <a:r>
              <a:rPr lang="en-US" sz="1800" dirty="0" err="1" smtClean="0">
                <a:latin typeface="Kalpurush" pitchFamily="2" charset="0"/>
                <a:cs typeface="Kalpurush" pitchFamily="2" charset="0"/>
              </a:rPr>
              <a:t>দুর্</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দান্</a:t>
            </a:r>
            <a:r>
              <a:rPr lang="en-US" sz="1800" dirty="0" smtClean="0">
                <a:latin typeface="Kalpurush" pitchFamily="2" charset="0"/>
                <a:cs typeface="Kalpurush" pitchFamily="2" charset="0"/>
              </a:rPr>
              <a:t>‌ . ত </a:t>
            </a:r>
            <a:r>
              <a:rPr lang="en-US" sz="1800" dirty="0" err="1" smtClean="0">
                <a:latin typeface="Kalpurush" pitchFamily="2" charset="0"/>
                <a:cs typeface="Kalpurush" pitchFamily="2" charset="0"/>
              </a:rPr>
              <a:t>পান্.l</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ডিত্</a:t>
            </a:r>
            <a:r>
              <a:rPr lang="en-US" sz="1800" dirty="0" smtClean="0">
                <a:latin typeface="Kalpurush" pitchFamily="2" charset="0"/>
                <a:cs typeface="Kalpurush" pitchFamily="2" charset="0"/>
              </a:rPr>
              <a:t>‌. ত </a:t>
            </a:r>
            <a:r>
              <a:rPr lang="en-US" sz="1800" dirty="0" err="1" smtClean="0">
                <a:latin typeface="Kalpurush" pitchFamily="2" charset="0"/>
                <a:cs typeface="Kalpurush" pitchFamily="2" charset="0"/>
              </a:rPr>
              <a:t>পূর্</a:t>
            </a:r>
            <a:r>
              <a:rPr lang="en-US" sz="1800" dirty="0" smtClean="0">
                <a:latin typeface="Kalpurush" pitchFamily="2" charset="0"/>
                <a:cs typeface="Kalpurush" pitchFamily="2" charset="0"/>
              </a:rPr>
              <a:t>‌. ণ </a:t>
            </a:r>
            <a:r>
              <a:rPr lang="en-US" sz="1800" dirty="0" err="1" smtClean="0">
                <a:latin typeface="Kalpurush" pitchFamily="2" charset="0"/>
                <a:cs typeface="Kalpurush" pitchFamily="2" charset="0"/>
              </a:rPr>
              <a:t>ll</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দুস্</a:t>
            </a:r>
            <a:r>
              <a:rPr lang="en-US" sz="1800" dirty="0" smtClean="0">
                <a:latin typeface="Kalpurush" pitchFamily="2" charset="0"/>
                <a:cs typeface="Kalpurush" pitchFamily="2" charset="0"/>
              </a:rPr>
              <a:t>‌. </a:t>
            </a:r>
            <a:r>
              <a:rPr lang="en-US" sz="1800" dirty="0" err="1" smtClean="0">
                <a:latin typeface="Kalpurush" pitchFamily="2" charset="0"/>
                <a:cs typeface="Kalpurush" pitchFamily="2" charset="0"/>
              </a:rPr>
              <a:t>সাধ্</a:t>
            </a:r>
            <a:r>
              <a:rPr lang="en-US" sz="1800" dirty="0" smtClean="0">
                <a:latin typeface="Kalpurush" pitchFamily="2" charset="0"/>
                <a:cs typeface="Kalpurush" pitchFamily="2" charset="0"/>
              </a:rPr>
              <a:t>‌. ধ </a:t>
            </a:r>
            <a:r>
              <a:rPr lang="en-US" sz="1800" dirty="0" err="1" smtClean="0">
                <a:latin typeface="Kalpurush" pitchFamily="2" charset="0"/>
                <a:cs typeface="Kalpurush" pitchFamily="2" charset="0"/>
              </a:rPr>
              <a:t>সিধ্</a:t>
            </a:r>
            <a:r>
              <a:rPr lang="en-US" sz="1800" dirty="0" smtClean="0">
                <a:latin typeface="Kalpurush" pitchFamily="2" charset="0"/>
                <a:cs typeface="Kalpurush" pitchFamily="2" charset="0"/>
              </a:rPr>
              <a:t>‌. L  </a:t>
            </a:r>
            <a:r>
              <a:rPr lang="en-US" sz="1800" dirty="0" err="1" smtClean="0">
                <a:latin typeface="Kalpurush" pitchFamily="2" charset="0"/>
                <a:cs typeface="Kalpurush" pitchFamily="2" charset="0"/>
              </a:rPr>
              <a:t>ধান্</a:t>
            </a:r>
            <a:r>
              <a:rPr lang="en-US" sz="1800" dirty="0" smtClean="0">
                <a:latin typeface="Kalpurush" pitchFamily="2" charset="0"/>
                <a:cs typeface="Kalpurush" pitchFamily="2" charset="0"/>
              </a:rPr>
              <a:t>‌ . ত </a:t>
            </a:r>
            <a:r>
              <a:rPr lang="en-US" sz="2300" dirty="0" smtClean="0">
                <a:latin typeface="Kalpurush" pitchFamily="2" charset="0"/>
                <a:cs typeface="Kalpurush" pitchFamily="2" charset="0"/>
              </a:rPr>
              <a:t>I </a:t>
            </a:r>
          </a:p>
          <a:p>
            <a:pPr>
              <a:buNone/>
            </a:pPr>
            <a:endParaRPr lang="en-US" sz="1400" dirty="0" smtClean="0">
              <a:latin typeface="Kalpurush" pitchFamily="2" charset="0"/>
              <a:cs typeface="Kalpurush" pitchFamily="2" charset="0"/>
            </a:endParaRPr>
          </a:p>
          <a:p>
            <a:pPr>
              <a:buNone/>
            </a:pPr>
            <a:endParaRPr lang="en-US" sz="1400" dirty="0" smtClean="0"/>
          </a:p>
          <a:p>
            <a:pPr>
              <a:buNone/>
            </a:pPr>
            <a:endParaRPr lang="en-US" sz="1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err="1" smtClean="0"/>
              <a:t>মিশ্রকলাবৃত্ত</a:t>
            </a:r>
            <a:r>
              <a:rPr lang="en-US" sz="3200" b="1" dirty="0" smtClean="0"/>
              <a:t> </a:t>
            </a:r>
            <a:r>
              <a:rPr lang="en-US" sz="3200" b="1" dirty="0" err="1" smtClean="0"/>
              <a:t>ছন্দের</a:t>
            </a:r>
            <a:r>
              <a:rPr lang="en-US" sz="3200" b="1" dirty="0" smtClean="0"/>
              <a:t> </a:t>
            </a:r>
            <a:r>
              <a:rPr lang="en-US" sz="3200" b="1" dirty="0" err="1" smtClean="0"/>
              <a:t>বৈশিষ্ট্য</a:t>
            </a:r>
            <a:r>
              <a:rPr lang="en-US" sz="3200" b="1" dirty="0" smtClean="0"/>
              <a:t>   </a:t>
            </a:r>
            <a:endParaRPr lang="en-US" sz="3200" dirty="0"/>
          </a:p>
        </p:txBody>
      </p:sp>
      <p:sp>
        <p:nvSpPr>
          <p:cNvPr id="3" name="Content Placeholder 2"/>
          <p:cNvSpPr>
            <a:spLocks noGrp="1"/>
          </p:cNvSpPr>
          <p:nvPr>
            <p:ph idx="1"/>
          </p:nvPr>
        </p:nvSpPr>
        <p:spPr/>
        <p:txBody>
          <a:bodyPr/>
          <a:lstStyle/>
          <a:p>
            <a:pPr>
              <a:buAutoNum type="arabicParenR" startAt="3"/>
            </a:pPr>
            <a:r>
              <a:rPr lang="en-US" sz="1600" dirty="0" err="1" smtClean="0">
                <a:latin typeface="Kalpurush" pitchFamily="2" charset="0"/>
                <a:cs typeface="Kalpurush" pitchFamily="2" charset="0"/>
              </a:rPr>
              <a:t>মিশ্রবৃত্ত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ছন্দের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শোষণ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ক্ষমতা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আর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কিছুই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নয়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পদান্ত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ছাড়া</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অন্যত্র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প্রচুর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সংখ্যক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একমাত্রা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বিশিষ্ট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রুদ্ধদল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গ্রহণের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ক্ষমতা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অর্থা</a:t>
            </a:r>
            <a:r>
              <a:rPr lang="en-US" sz="1600" dirty="0" smtClean="0">
                <a:latin typeface="Kalpurush" pitchFamily="2" charset="0"/>
                <a:cs typeface="Kalpurush" pitchFamily="2" charset="0"/>
              </a:rPr>
              <a:t>ৎ এ </a:t>
            </a:r>
            <a:r>
              <a:rPr lang="en-US" sz="1600" dirty="0" err="1" smtClean="0">
                <a:latin typeface="Kalpurush" pitchFamily="2" charset="0"/>
                <a:cs typeface="Kalpurush" pitchFamily="2" charset="0"/>
              </a:rPr>
              <a:t>ছন্দে</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পদান্তে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রুদ্ধদল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দুমাত্রা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হলেও</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শব্দের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অন্যত্র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শুরুরে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মধ্যে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একমাত্রা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হবে</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বৈশিষ্টই</a:t>
            </a:r>
            <a:r>
              <a:rPr lang="en-US" sz="1600" dirty="0" smtClean="0">
                <a:latin typeface="Kalpurush" pitchFamily="2" charset="0"/>
                <a:cs typeface="Kalpurush" pitchFamily="2" charset="0"/>
              </a:rPr>
              <a:t> এ </a:t>
            </a:r>
            <a:r>
              <a:rPr lang="en-US" sz="1600" dirty="0" err="1" smtClean="0">
                <a:latin typeface="Kalpurush" pitchFamily="2" charset="0"/>
                <a:cs typeface="Kalpurush" pitchFamily="2" charset="0"/>
              </a:rPr>
              <a:t>ছন্দের</a:t>
            </a:r>
            <a:r>
              <a:rPr lang="en-US" sz="1600" dirty="0" smtClean="0">
                <a:latin typeface="Kalpurush" pitchFamily="2" charset="0"/>
                <a:cs typeface="Kalpurush" pitchFamily="2" charset="0"/>
              </a:rPr>
              <a:t> ঐ </a:t>
            </a:r>
            <a:r>
              <a:rPr lang="en-US" sz="1600" dirty="0" err="1" smtClean="0">
                <a:latin typeface="Kalpurush" pitchFamily="2" charset="0"/>
                <a:cs typeface="Kalpurush" pitchFamily="2" charset="0"/>
              </a:rPr>
              <a:t>শোষণশক্তি</a:t>
            </a:r>
            <a:r>
              <a:rPr lang="en-US" sz="1600" dirty="0" smtClean="0">
                <a:latin typeface="Kalpurush" pitchFamily="2" charset="0"/>
                <a:cs typeface="Kalpurush" pitchFamily="2" charset="0"/>
              </a:rPr>
              <a:t>। ১৪ </a:t>
            </a:r>
            <a:r>
              <a:rPr lang="en-US" sz="1600" dirty="0" err="1" smtClean="0">
                <a:latin typeface="Kalpurush" pitchFamily="2" charset="0"/>
                <a:cs typeface="Kalpurush" pitchFamily="2" charset="0"/>
              </a:rPr>
              <a:t>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মাত্রার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দলব্ররত্তে</a:t>
            </a:r>
            <a:r>
              <a:rPr lang="en-US" sz="1600" dirty="0" smtClean="0">
                <a:latin typeface="Kalpurush" pitchFamily="2" charset="0"/>
                <a:cs typeface="Kalpurush" pitchFamily="2" charset="0"/>
              </a:rPr>
              <a:t> ১৪টি </a:t>
            </a:r>
            <a:r>
              <a:rPr lang="en-US" sz="1600" dirty="0" err="1" smtClean="0">
                <a:latin typeface="Kalpurush" pitchFamily="2" charset="0"/>
                <a:cs typeface="Kalpurush" pitchFamily="2" charset="0"/>
              </a:rPr>
              <a:t>দল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থাকতে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মিশ্রবৃত্তেও</a:t>
            </a:r>
            <a:r>
              <a:rPr lang="en-US" sz="1600" dirty="0" smtClean="0">
                <a:latin typeface="Kalpurush" pitchFamily="2" charset="0"/>
                <a:cs typeface="Kalpurush" pitchFamily="2" charset="0"/>
              </a:rPr>
              <a:t> ১৪ </a:t>
            </a:r>
            <a:r>
              <a:rPr lang="en-US" sz="1600" dirty="0" err="1" smtClean="0">
                <a:latin typeface="Kalpurush" pitchFamily="2" charset="0"/>
                <a:cs typeface="Kalpurush" pitchFamily="2" charset="0"/>
              </a:rPr>
              <a:t>মাত্রায়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পঙ্‌ক্তিতে</a:t>
            </a:r>
            <a:r>
              <a:rPr lang="en-US" sz="1600" dirty="0" smtClean="0">
                <a:latin typeface="Kalpurush" pitchFamily="2" charset="0"/>
                <a:cs typeface="Kalpurush" pitchFamily="2" charset="0"/>
              </a:rPr>
              <a:t> ১৪টি </a:t>
            </a:r>
            <a:r>
              <a:rPr lang="en-US" sz="1600" dirty="0" err="1" smtClean="0">
                <a:latin typeface="Kalpurush" pitchFamily="2" charset="0"/>
                <a:cs typeface="Kalpurush" pitchFamily="2" charset="0"/>
              </a:rPr>
              <a:t>দল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যদি</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রুদ্ধদল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যুক্তবর্ণে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আশ্রিত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থাকে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অর্থা</a:t>
            </a:r>
            <a:r>
              <a:rPr lang="en-US" sz="1600" dirty="0" smtClean="0">
                <a:latin typeface="Kalpurush" pitchFamily="2" charset="0"/>
                <a:cs typeface="Kalpurush" pitchFamily="2" charset="0"/>
              </a:rPr>
              <a:t>ৎ </a:t>
            </a:r>
            <a:r>
              <a:rPr lang="en-US" sz="1600" dirty="0" err="1" smtClean="0">
                <a:latin typeface="Kalpurush" pitchFamily="2" charset="0"/>
                <a:cs typeface="Kalpurush" pitchFamily="2" charset="0"/>
              </a:rPr>
              <a:t>শব্দের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শুরু</a:t>
            </a:r>
            <a:r>
              <a:rPr lang="en-US" sz="1600" dirty="0" smtClean="0">
                <a:latin typeface="Kalpurush" pitchFamily="2" charset="0"/>
                <a:cs typeface="Kalpurush" pitchFamily="2" charset="0"/>
              </a:rPr>
              <a:t>  ও </a:t>
            </a:r>
            <a:r>
              <a:rPr lang="en-US" sz="1600" dirty="0" err="1" smtClean="0">
                <a:latin typeface="Kalpurush" pitchFamily="2" charset="0"/>
                <a:cs typeface="Kalpurush" pitchFamily="2" charset="0"/>
              </a:rPr>
              <a:t>মাঝে</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থাকে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কারণ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রুদ্ধদল্গুলির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উচ্চারণ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সংশ্লিষ্ট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এগুলিই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শোষণ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শক্তির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দৃষ্টান্ত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পঙ্‌ক্তির</a:t>
            </a:r>
            <a:r>
              <a:rPr lang="en-US" sz="1600" dirty="0" smtClean="0">
                <a:latin typeface="Kalpurush" pitchFamily="2" charset="0"/>
                <a:cs typeface="Kalpurush" pitchFamily="2" charset="0"/>
              </a:rPr>
              <a:t> ১৪/১৮ </a:t>
            </a:r>
            <a:r>
              <a:rPr lang="en-US" sz="1600" dirty="0" err="1" smtClean="0">
                <a:latin typeface="Kalpurush" pitchFamily="2" charset="0"/>
                <a:cs typeface="Kalpurush" pitchFamily="2" charset="0"/>
              </a:rPr>
              <a:t>সীমা</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বজায়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রেখেও</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পদের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অন্তে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ছাড়া</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অন্যত্র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রুদ্ধ</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দলের</a:t>
            </a:r>
            <a:r>
              <a:rPr lang="en-US" sz="1600" dirty="0" smtClean="0">
                <a:latin typeface="Kalpurush" pitchFamily="2" charset="0"/>
                <a:cs typeface="Kalpurush" pitchFamily="2" charset="0"/>
              </a:rPr>
              <a:t> </a:t>
            </a:r>
            <a:r>
              <a:rPr lang="en-US" sz="1600" err="1" smtClean="0">
                <a:latin typeface="Kalpurush" pitchFamily="2" charset="0"/>
                <a:cs typeface="Kalpurush" pitchFamily="2" charset="0"/>
              </a:rPr>
              <a:t>সংখ্যা</a:t>
            </a:r>
            <a:r>
              <a:rPr lang="en-US" sz="1600" smtClean="0">
                <a:latin typeface="Kalpurush" pitchFamily="2" charset="0"/>
                <a:cs typeface="Kalpurush" pitchFamily="2" charset="0"/>
              </a:rPr>
              <a:t> বৃদ্ধির যে সম্ভাবনা মিশ্রবৃত্তের ছন্দচরিত্রে বর্ত্মান, তাকেই এর শোষণ শক্তি বলেছেন রবীন্দ্রনাথ, এই প্রসঙ্গে তাঁর দেওয়া একটি দৃষ্টান্ত হল –</a:t>
            </a:r>
          </a:p>
          <a:p>
            <a:pPr>
              <a:buNone/>
            </a:pPr>
            <a:r>
              <a:rPr lang="en-US" sz="1600" b="1" smtClean="0">
                <a:latin typeface="Kalpurush" pitchFamily="2" charset="0"/>
                <a:cs typeface="Kalpurush" pitchFamily="2" charset="0"/>
              </a:rPr>
              <a:t>                                      </a:t>
            </a:r>
          </a:p>
          <a:p>
            <a:pPr>
              <a:buNone/>
            </a:pPr>
            <a:r>
              <a:rPr lang="en-US" sz="1600" b="1" smtClean="0">
                <a:latin typeface="Kalpurush" pitchFamily="2" charset="0"/>
                <a:cs typeface="Kalpurush" pitchFamily="2" charset="0"/>
              </a:rPr>
              <a:t> </a:t>
            </a:r>
            <a:r>
              <a:rPr lang="en-US" sz="1600" b="1" smtClean="0">
                <a:latin typeface="Kalpurush" pitchFamily="2" charset="0"/>
                <a:cs typeface="Kalpurush" pitchFamily="2" charset="0"/>
              </a:rPr>
              <a:t>                                     ১     ১   ১  ১     ১   ১   ১   ১     ১   </a:t>
            </a:r>
            <a:r>
              <a:rPr lang="en-US" sz="1400" b="1" smtClean="0">
                <a:latin typeface="Kalpurush" pitchFamily="2" charset="0"/>
                <a:cs typeface="Kalpurush" pitchFamily="2" charset="0"/>
              </a:rPr>
              <a:t>১   ১    ১    ১    ১</a:t>
            </a:r>
          </a:p>
          <a:p>
            <a:pPr>
              <a:buNone/>
            </a:pPr>
            <a:r>
              <a:rPr lang="en-US" sz="1400" b="1" smtClean="0">
                <a:latin typeface="Kalpurush" pitchFamily="2" charset="0"/>
                <a:cs typeface="Kalpurush" pitchFamily="2" charset="0"/>
              </a:rPr>
              <a:t>   দুর্দান্ত </a:t>
            </a:r>
            <a:r>
              <a:rPr lang="en-US" sz="1400" b="1" smtClean="0">
                <a:latin typeface="Kalpurush" pitchFamily="2" charset="0"/>
                <a:cs typeface="Kalpurush" pitchFamily="2" charset="0"/>
              </a:rPr>
              <a:t>পাণ্ডিত্যপূর্ণ দুঃসাধ্য সিদ্ধান্ত। ( দুর্‌</a:t>
            </a:r>
            <a:r>
              <a:rPr lang="en-US" sz="1400" smtClean="0">
                <a:latin typeface="Kalpurush" pitchFamily="2" charset="0"/>
                <a:cs typeface="Kalpurush" pitchFamily="2" charset="0"/>
              </a:rPr>
              <a:t>. </a:t>
            </a:r>
            <a:r>
              <a:rPr lang="en-US" sz="1400" b="1" smtClean="0">
                <a:latin typeface="Kalpurush" pitchFamily="2" charset="0"/>
                <a:cs typeface="Kalpurush" pitchFamily="2" charset="0"/>
              </a:rPr>
              <a:t>দান্‌</a:t>
            </a:r>
            <a:r>
              <a:rPr lang="en-US" sz="1400" smtClean="0">
                <a:latin typeface="Kalpurush" pitchFamily="2" charset="0"/>
                <a:cs typeface="Kalpurush" pitchFamily="2" charset="0"/>
              </a:rPr>
              <a:t> . ত পান্.l </a:t>
            </a:r>
            <a:r>
              <a:rPr lang="en-US" sz="1400" b="1" smtClean="0">
                <a:latin typeface="Kalpurush" pitchFamily="2" charset="0"/>
                <a:cs typeface="Kalpurush" pitchFamily="2" charset="0"/>
              </a:rPr>
              <a:t>ডিত্‌</a:t>
            </a:r>
            <a:r>
              <a:rPr lang="en-US" sz="1400" smtClean="0">
                <a:latin typeface="Kalpurush" pitchFamily="2" charset="0"/>
                <a:cs typeface="Kalpurush" pitchFamily="2" charset="0"/>
              </a:rPr>
              <a:t>. ত </a:t>
            </a:r>
            <a:r>
              <a:rPr lang="en-US" sz="1400" b="1" smtClean="0">
                <a:latin typeface="Kalpurush" pitchFamily="2" charset="0"/>
                <a:cs typeface="Kalpurush" pitchFamily="2" charset="0"/>
              </a:rPr>
              <a:t>পূর্‌. </a:t>
            </a:r>
            <a:r>
              <a:rPr lang="en-US" sz="1400" smtClean="0">
                <a:latin typeface="Kalpurush" pitchFamily="2" charset="0"/>
                <a:cs typeface="Kalpurush" pitchFamily="2" charset="0"/>
              </a:rPr>
              <a:t>ণ ll  </a:t>
            </a:r>
            <a:r>
              <a:rPr lang="en-US" sz="1400" b="1" smtClean="0">
                <a:latin typeface="Kalpurush" pitchFamily="2" charset="0"/>
                <a:cs typeface="Kalpurush" pitchFamily="2" charset="0"/>
              </a:rPr>
              <a:t>দুস্‌</a:t>
            </a:r>
            <a:r>
              <a:rPr lang="en-US" sz="1400" smtClean="0">
                <a:latin typeface="Kalpurush" pitchFamily="2" charset="0"/>
                <a:cs typeface="Kalpurush" pitchFamily="2" charset="0"/>
              </a:rPr>
              <a:t>. </a:t>
            </a:r>
            <a:r>
              <a:rPr lang="en-US" sz="1400" b="1" smtClean="0">
                <a:latin typeface="Kalpurush" pitchFamily="2" charset="0"/>
                <a:cs typeface="Kalpurush" pitchFamily="2" charset="0"/>
              </a:rPr>
              <a:t>সাধ্‌.</a:t>
            </a:r>
            <a:r>
              <a:rPr lang="en-US" sz="1400" smtClean="0">
                <a:latin typeface="Kalpurush" pitchFamily="2" charset="0"/>
                <a:cs typeface="Kalpurush" pitchFamily="2" charset="0"/>
              </a:rPr>
              <a:t> ধ </a:t>
            </a:r>
            <a:r>
              <a:rPr lang="en-US" sz="1400" b="1" smtClean="0">
                <a:latin typeface="Kalpurush" pitchFamily="2" charset="0"/>
                <a:cs typeface="Kalpurush" pitchFamily="2" charset="0"/>
              </a:rPr>
              <a:t>সিধ্‌</a:t>
            </a:r>
            <a:r>
              <a:rPr lang="en-US" sz="1400" smtClean="0">
                <a:latin typeface="Kalpurush" pitchFamily="2" charset="0"/>
                <a:cs typeface="Kalpurush" pitchFamily="2" charset="0"/>
              </a:rPr>
              <a:t>. </a:t>
            </a:r>
            <a:r>
              <a:rPr lang="en-US" sz="1400" smtClean="0">
                <a:latin typeface="Kalpurush" pitchFamily="2" charset="0"/>
                <a:cs typeface="Kalpurush" pitchFamily="2" charset="0"/>
              </a:rPr>
              <a:t>l </a:t>
            </a:r>
            <a:r>
              <a:rPr lang="en-US" sz="1400" b="1" smtClean="0">
                <a:latin typeface="Kalpurush" pitchFamily="2" charset="0"/>
                <a:cs typeface="Kalpurush" pitchFamily="2" charset="0"/>
              </a:rPr>
              <a:t>ধান্‌</a:t>
            </a:r>
            <a:r>
              <a:rPr lang="en-US" sz="1400" smtClean="0">
                <a:latin typeface="Kalpurush" pitchFamily="2" charset="0"/>
                <a:cs typeface="Kalpurush" pitchFamily="2" charset="0"/>
              </a:rPr>
              <a:t> .ত </a:t>
            </a:r>
            <a:r>
              <a:rPr lang="en-US" sz="1800" smtClean="0">
                <a:latin typeface="Kalpurush" pitchFamily="2" charset="0"/>
                <a:cs typeface="Kalpurush" pitchFamily="2" charset="0"/>
              </a:rPr>
              <a:t>I </a:t>
            </a:r>
            <a:r>
              <a:rPr lang="en-US" sz="1800" smtClean="0">
                <a:latin typeface="Kalpurush" pitchFamily="2" charset="0"/>
                <a:cs typeface="Kalpurush" pitchFamily="2" charset="0"/>
              </a:rPr>
              <a:t> </a:t>
            </a:r>
            <a:r>
              <a:rPr lang="en-US" sz="1200" smtClean="0">
                <a:latin typeface="Kalpurush" pitchFamily="2" charset="0"/>
                <a:cs typeface="Kalpurush" pitchFamily="2" charset="0"/>
              </a:rPr>
              <a:t>(৪+৪)+(৪+২)=১৪</a:t>
            </a:r>
            <a:endParaRPr lang="en-US" sz="1200" smtClean="0">
              <a:latin typeface="Kalpurush" pitchFamily="2" charset="0"/>
              <a:cs typeface="Kalpurush" pitchFamily="2" charset="0"/>
            </a:endParaRPr>
          </a:p>
          <a:p>
            <a:pPr>
              <a:buNone/>
            </a:pPr>
            <a:r>
              <a:rPr lang="en-US" sz="1400" smtClean="0">
                <a:latin typeface="Kalpurush" pitchFamily="2" charset="0"/>
                <a:cs typeface="Kalpurush" pitchFamily="2" charset="0"/>
              </a:rPr>
              <a:t> </a:t>
            </a:r>
            <a:r>
              <a:rPr lang="en-US" sz="1400" smtClean="0">
                <a:latin typeface="Kalpurush" pitchFamily="2" charset="0"/>
                <a:cs typeface="Kalpurush" pitchFamily="2" charset="0"/>
              </a:rPr>
              <a:t>-- </a:t>
            </a:r>
          </a:p>
          <a:p>
            <a:pPr>
              <a:buNone/>
            </a:pPr>
            <a:r>
              <a:rPr lang="en-US" sz="1600" smtClean="0">
                <a:latin typeface="Kalpurush" pitchFamily="2" charset="0"/>
                <a:cs typeface="Kalpurush" pitchFamily="2" charset="0"/>
              </a:rPr>
              <a:t>     এটি রবীন্দ্রনাথের নিজস্ব দৃষ্টান্ত । এই পঙ্‌ক্তিতে মোট ১৪ টি দল আছে, মাত্রা ১৪। রুদ্ধদল ৯টি ও ৫টি মুক্ত দল। লক্ষ করলে দেখা যাচ্ছে যে প্রত্যেকটি রুদ্ধদল শব্দের শুরুতে নয় মধ্যে, তাই তারা প্রত্যেকে একমাত্রা বিশিষ্ট। ১৪ মাত্রার পঙ্‌ক্তিতে ৯টি রুদ্ধ দলই চূড়ান্ত সীমা, তার দেশি রুদ্ধদল সন্নিবেশ করা সম্ভব নয়।  এ ছন্দে পদে পদে রুদ্ধদল বসানোর যে সম্ভাবনা আছে অন্যান্য ছন্দ রীতিতে নেই। সরলবৃত্তে তো সম্পূর্ণ অসম্ভব।</a:t>
            </a:r>
          </a:p>
          <a:p>
            <a:pPr>
              <a:buNone/>
            </a:pPr>
            <a:endParaRPr lang="en-US" sz="1600" dirty="0">
              <a:latin typeface="Kalpurush" pitchFamily="2" charset="0"/>
              <a:cs typeface="Kalpurush" pitchFamily="2"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buNone/>
            </a:pPr>
            <a:r>
              <a:rPr lang="en-US" sz="1600" dirty="0" smtClean="0"/>
              <a:t>      ৪)    </a:t>
            </a:r>
            <a:r>
              <a:rPr lang="en-US" sz="1600" dirty="0" err="1" smtClean="0">
                <a:latin typeface="Kalpurush" pitchFamily="2" charset="0"/>
                <a:cs typeface="Kalpurush" pitchFamily="2" charset="0"/>
              </a:rPr>
              <a:t>মিশ্রবৃত্তের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ধ্বনিবিন্যাস</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সাধারণত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গাঢ়বদ্ধ</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থাকে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আসলে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পর্যাপ্ত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রুদ্ধদল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সংকুচিত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থাকার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জন্যে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রীতিতে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স্পষ্ট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ওঠে</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ধরনের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স্থিতিস্থাপকতা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অত্যধিক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অপ্রান্ত্য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রুদ্ধদকে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পঙ্‌ক্তি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শরীরে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ধারণ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রীতিটি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ভারবহন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ক্ষমতারই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পরিচয়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দেয়</a:t>
            </a:r>
            <a:r>
              <a:rPr lang="en-US" sz="1600" dirty="0" smtClean="0">
                <a:latin typeface="Kalpurush" pitchFamily="2" charset="0"/>
                <a:cs typeface="Kalpurush" pitchFamily="2" charset="0"/>
              </a:rPr>
              <a:t>। </a:t>
            </a:r>
          </a:p>
          <a:p>
            <a:pPr>
              <a:buNone/>
            </a:pPr>
            <a:r>
              <a:rPr lang="en-US" sz="1600" dirty="0" smtClean="0">
                <a:latin typeface="Kalpurush" pitchFamily="2" charset="0"/>
                <a:cs typeface="Kalpurush" pitchFamily="2" charset="0"/>
              </a:rPr>
              <a:t>    ৫)    </a:t>
            </a:r>
            <a:r>
              <a:rPr lang="en-US" sz="1600" dirty="0" err="1" smtClean="0">
                <a:latin typeface="Kalpurush" pitchFamily="2" charset="0"/>
                <a:cs typeface="Kalpurush" pitchFamily="2" charset="0"/>
              </a:rPr>
              <a:t>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নয়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ছন্দে</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সর্বদাই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গাম্ভীর্য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পুর্ণ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হবে</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শব্দ</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যোজনার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নানা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সম্ভাবনা</a:t>
            </a:r>
            <a:r>
              <a:rPr lang="en-US" sz="1600" dirty="0" smtClean="0">
                <a:latin typeface="Kalpurush" pitchFamily="2" charset="0"/>
                <a:cs typeface="Kalpurush" pitchFamily="2" charset="0"/>
              </a:rPr>
              <a:t> ও </a:t>
            </a:r>
            <a:r>
              <a:rPr lang="en-US" sz="1600" dirty="0" err="1" smtClean="0">
                <a:latin typeface="Kalpurush" pitchFamily="2" charset="0"/>
                <a:cs typeface="Kalpurush" pitchFamily="2" charset="0"/>
              </a:rPr>
              <a:t>বিকল্প</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থাকার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জন্যে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রীতিতে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লঘু</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মেজাজ</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সৃষ্টিও</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অসম্ভব</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কিছু</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নয়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রবীন্দ্রনাথই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উদাহরণ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দিয়েছেন</a:t>
            </a:r>
            <a:r>
              <a:rPr lang="en-US" sz="1600" dirty="0" smtClean="0">
                <a:latin typeface="Kalpurush" pitchFamily="2" charset="0"/>
                <a:cs typeface="Kalpurush" pitchFamily="2" charset="0"/>
              </a:rPr>
              <a:t> – </a:t>
            </a:r>
          </a:p>
          <a:p>
            <a:pPr>
              <a:buNone/>
            </a:pP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চিম.নি</a:t>
            </a:r>
            <a:r>
              <a:rPr lang="en-US" sz="1600" dirty="0" smtClean="0">
                <a:latin typeface="Kalpurush" pitchFamily="2" charset="0"/>
                <a:cs typeface="Kalpurush" pitchFamily="2" charset="0"/>
              </a:rPr>
              <a:t> : </a:t>
            </a:r>
            <a:r>
              <a:rPr lang="en-US" sz="1600" dirty="0" err="1" smtClean="0">
                <a:latin typeface="Kalpurush" pitchFamily="2" charset="0"/>
                <a:cs typeface="Kalpurush" pitchFamily="2" charset="0"/>
              </a:rPr>
              <a:t>রে.গে</a:t>
            </a:r>
            <a:r>
              <a:rPr lang="en-US" sz="1600" dirty="0" smtClean="0">
                <a:latin typeface="Kalpurush" pitchFamily="2" charset="0"/>
                <a:cs typeface="Kalpurush" pitchFamily="2" charset="0"/>
              </a:rPr>
              <a:t> </a:t>
            </a:r>
            <a:r>
              <a:rPr lang="en-US" sz="1600" dirty="0" smtClean="0">
                <a:latin typeface="Akaash" pitchFamily="2" charset="0"/>
                <a:cs typeface="Akaash" pitchFamily="2" charset="0"/>
              </a:rPr>
              <a:t>l</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গে.ছে</a:t>
            </a:r>
            <a:r>
              <a:rPr lang="en-US" sz="1600" dirty="0" smtClean="0">
                <a:latin typeface="Kalpurush" pitchFamily="2" charset="0"/>
                <a:cs typeface="Kalpurush" pitchFamily="2" charset="0"/>
              </a:rPr>
              <a:t> : </a:t>
            </a:r>
            <a:r>
              <a:rPr lang="en-US" sz="1600" dirty="0" err="1" smtClean="0">
                <a:latin typeface="Kalpurush" pitchFamily="2" charset="0"/>
                <a:cs typeface="Kalpurush" pitchFamily="2" charset="0"/>
              </a:rPr>
              <a:t>দে.খে</a:t>
            </a:r>
            <a:r>
              <a:rPr lang="en-US" sz="1600" dirty="0" smtClean="0">
                <a:latin typeface="Kalpurush" pitchFamily="2" charset="0"/>
                <a:cs typeface="Kalpurush" pitchFamily="2" charset="0"/>
              </a:rPr>
              <a:t> </a:t>
            </a:r>
            <a:r>
              <a:rPr lang="en-US" sz="1600" dirty="0" smtClean="0">
                <a:latin typeface="Akaash" pitchFamily="2" charset="0"/>
                <a:cs typeface="Akaash" pitchFamily="2" charset="0"/>
              </a:rPr>
              <a:t>l</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গিন্.নি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a:t>
            </a:r>
            <a:r>
              <a:rPr lang="en-US" sz="1600" dirty="0" smtClean="0">
                <a:latin typeface="Kalpurush" pitchFamily="2" charset="0"/>
                <a:cs typeface="Kalpurush" pitchFamily="2" charset="0"/>
              </a:rPr>
              <a:t> . </a:t>
            </a:r>
            <a:r>
              <a:rPr lang="en-US" sz="1600" dirty="0" err="1" smtClean="0">
                <a:latin typeface="Kalpurush" pitchFamily="2" charset="0"/>
                <a:cs typeface="Kalpurush" pitchFamily="2" charset="0"/>
              </a:rPr>
              <a:t>গে</a:t>
            </a:r>
            <a:r>
              <a:rPr lang="en-US" sz="1600" dirty="0" smtClean="0">
                <a:latin typeface="Kalpurush" pitchFamily="2" charset="0"/>
                <a:cs typeface="Kalpurush" pitchFamily="2" charset="0"/>
              </a:rPr>
              <a:t> </a:t>
            </a:r>
            <a:r>
              <a:rPr lang="en-US" sz="1600" dirty="0" err="1" smtClean="0">
                <a:latin typeface="Akaash" pitchFamily="2" charset="0"/>
                <a:cs typeface="Akaash" pitchFamily="2" charset="0"/>
              </a:rPr>
              <a:t>l</a:t>
            </a:r>
            <a:r>
              <a:rPr lang="en-US" sz="1600" dirty="0" err="1" smtClean="0">
                <a:latin typeface="Kalpurush" pitchFamily="2" charset="0"/>
                <a:cs typeface="Kalpurush" pitchFamily="2" charset="0"/>
              </a:rPr>
              <a:t>খুন</a:t>
            </a:r>
            <a:r>
              <a:rPr lang="en-US" sz="1600" dirty="0" smtClean="0">
                <a:latin typeface="Kalpurush" pitchFamily="2" charset="0"/>
                <a:cs typeface="Kalpurush" pitchFamily="2" charset="0"/>
              </a:rPr>
              <a:t> I</a:t>
            </a:r>
          </a:p>
          <a:p>
            <a:pPr>
              <a:buNone/>
            </a:pP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ঝি</a:t>
            </a:r>
            <a:r>
              <a:rPr lang="en-US" sz="1600" dirty="0" smtClean="0">
                <a:latin typeface="Kalpurush" pitchFamily="2" charset="0"/>
                <a:cs typeface="Kalpurush" pitchFamily="2" charset="0"/>
              </a:rPr>
              <a:t>. : </a:t>
            </a:r>
            <a:r>
              <a:rPr lang="en-US" sz="1600" dirty="0" err="1" smtClean="0">
                <a:latin typeface="Kalpurush" pitchFamily="2" charset="0"/>
                <a:cs typeface="Kalpurush" pitchFamily="2" charset="0"/>
              </a:rPr>
              <a:t>ব.লে</a:t>
            </a:r>
            <a:r>
              <a:rPr lang="en-US" sz="1600" dirty="0" smtClean="0">
                <a:latin typeface="Kalpurush" pitchFamily="2" charset="0"/>
                <a:cs typeface="Kalpurush" pitchFamily="2" charset="0"/>
              </a:rPr>
              <a:t> : আ. </a:t>
            </a:r>
            <a:r>
              <a:rPr lang="en-US" sz="1600" dirty="0" smtClean="0">
                <a:latin typeface="Akaash" pitchFamily="2" charset="0"/>
                <a:cs typeface="Akaash" pitchFamily="2" charset="0"/>
              </a:rPr>
              <a:t>l</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দোষ</a:t>
            </a:r>
            <a:r>
              <a:rPr lang="en-US" sz="1600" dirty="0" smtClean="0">
                <a:latin typeface="Kalpurush" pitchFamily="2" charset="0"/>
                <a:cs typeface="Kalpurush" pitchFamily="2" charset="0"/>
              </a:rPr>
              <a:t> </a:t>
            </a:r>
            <a:r>
              <a:rPr lang="en-US" sz="1800" dirty="0" smtClean="0">
                <a:latin typeface="Akaash" pitchFamily="2" charset="0"/>
                <a:cs typeface="Akaash" pitchFamily="2" charset="0"/>
              </a:rPr>
              <a:t>l</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নেই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ঠাক</a:t>
            </a:r>
            <a:r>
              <a:rPr lang="en-US" sz="1600" dirty="0" smtClean="0">
                <a:latin typeface="Kalpurush" pitchFamily="2" charset="0"/>
                <a:cs typeface="Kalpurush" pitchFamily="2" charset="0"/>
              </a:rPr>
              <a:t> </a:t>
            </a:r>
            <a:r>
              <a:rPr lang="en-US" sz="1600" dirty="0" smtClean="0">
                <a:latin typeface="Akaash" pitchFamily="2" charset="0"/>
                <a:cs typeface="Akaash" pitchFamily="2" charset="0"/>
              </a:rPr>
              <a:t>l</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রুন</a:t>
            </a:r>
            <a:r>
              <a:rPr lang="en-US" sz="1600" dirty="0" smtClean="0">
                <a:latin typeface="Kalpurush" pitchFamily="2" charset="0"/>
                <a:cs typeface="Kalpurush" pitchFamily="2" charset="0"/>
              </a:rPr>
              <a:t>  I</a:t>
            </a:r>
          </a:p>
          <a:p>
            <a:r>
              <a:rPr lang="en-US" sz="1600" dirty="0" smtClean="0">
                <a:latin typeface="Kalpurush" pitchFamily="2" charset="0"/>
                <a:cs typeface="Kalpurush" pitchFamily="2" charset="0"/>
              </a:rPr>
              <a:t>৬) </a:t>
            </a:r>
            <a:r>
              <a:rPr lang="en-US" sz="1600" dirty="0" err="1" smtClean="0">
                <a:latin typeface="Kalpurush" pitchFamily="2" charset="0"/>
                <a:cs typeface="Kalpurush" pitchFamily="2" charset="0"/>
              </a:rPr>
              <a:t>দলবৃত্ত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সরলবৃত্তের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রীতিতে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অতিপর্ব</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থাকে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থাকলেও</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ব্যতিক্রম</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হিসেবে</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ধরতে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হবে</a:t>
            </a:r>
            <a:r>
              <a:rPr lang="en-US" sz="1600" dirty="0" smtClean="0">
                <a:latin typeface="Kalpurush" pitchFamily="2" charset="0"/>
                <a:cs typeface="Kalpurush" pitchFamily="2" charset="0"/>
              </a:rPr>
              <a:t>।</a:t>
            </a:r>
          </a:p>
          <a:p>
            <a:r>
              <a:rPr lang="en-US" sz="1600" dirty="0" smtClean="0">
                <a:latin typeface="Kalpurush" pitchFamily="2" charset="0"/>
                <a:cs typeface="Kalpurush" pitchFamily="2" charset="0"/>
              </a:rPr>
              <a:t>৭) </a:t>
            </a:r>
            <a:r>
              <a:rPr lang="en-US" sz="1600" dirty="0" err="1" smtClean="0">
                <a:latin typeface="Kalpurush" pitchFamily="2" charset="0"/>
                <a:cs typeface="Kalpurush" pitchFamily="2" charset="0"/>
              </a:rPr>
              <a:t>বাংলা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কবিতায়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সবচেয়ে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বেশি</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ব্যবহৃত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হয়েছে</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মিশ্রবৃত্ত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মধ্যযুগে</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জীবনীগ্রন্থ</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ছন্দশাস্ত্র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আয়ুর্বেদ</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গ্রন্থ</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ইত্যাদি</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আলোচনামূলক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রচনারো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আশ্রয়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আখ্যান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কাব্য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মহাকাব্য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রচনার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বাহন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হিসেবেও</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সমধিক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প্রসিদ্ধি</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এমনকি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আধুনিক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যুগের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নাট্য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সংলাপের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ছন্দেও</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মিশ্রবৃত্তকেই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অনুসরণ</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করতে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দেখা</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যায়</a:t>
            </a:r>
            <a:r>
              <a:rPr lang="en-US" sz="1600" dirty="0" smtClean="0">
                <a:latin typeface="Kalpurush" pitchFamily="2" charset="0"/>
                <a:cs typeface="Kalpurush" pitchFamily="2" charset="0"/>
              </a:rPr>
              <a:t>।</a:t>
            </a:r>
          </a:p>
          <a:p>
            <a:r>
              <a:rPr lang="en-US" sz="1600" dirty="0" smtClean="0">
                <a:latin typeface="Kalpurush" pitchFamily="2" charset="0"/>
                <a:cs typeface="Kalpurush" pitchFamily="2" charset="0"/>
              </a:rPr>
              <a:t>8) </a:t>
            </a:r>
            <a:r>
              <a:rPr lang="en-US" sz="1600" dirty="0" err="1" smtClean="0">
                <a:latin typeface="Kalpurush" pitchFamily="2" charset="0"/>
                <a:cs typeface="Kalpurush" pitchFamily="2" charset="0"/>
              </a:rPr>
              <a:t>স্বাভাবিক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বাকস্পন্দের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সঙ্গে</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মিশ্রবৃত্তের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অত্যধিক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এই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রীতিটিকে</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অবলম্বন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করেই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বাংলা</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ছন্দের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বন্ধন</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মুক্তির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পথ</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প্রশস্ত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হয়েছে</a:t>
            </a:r>
            <a:r>
              <a:rPr lang="en-US" sz="1600" dirty="0" smtClean="0">
                <a:latin typeface="Kalpurush" pitchFamily="2" charset="0"/>
                <a:cs typeface="Kalpurush" pitchFamily="2" charset="0"/>
              </a:rPr>
              <a:t>। </a:t>
            </a:r>
          </a:p>
          <a:p>
            <a:r>
              <a:rPr lang="en-US" sz="1600" dirty="0" smtClean="0">
                <a:latin typeface="Kalpurush" pitchFamily="2" charset="0"/>
                <a:cs typeface="Kalpurush" pitchFamily="2" charset="0"/>
              </a:rPr>
              <a:t>৯) </a:t>
            </a:r>
            <a:r>
              <a:rPr lang="en-US" sz="1600" dirty="0" err="1" smtClean="0">
                <a:latin typeface="Kalpurush" pitchFamily="2" charset="0"/>
                <a:cs typeface="Kalpurush" pitchFamily="2" charset="0"/>
              </a:rPr>
              <a:t>অন্য</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দুই</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রীতির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চেয়ে</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মিশ্রবৃত্তে</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দীর্ঘ</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ছত্র</a:t>
            </a:r>
            <a:r>
              <a:rPr lang="en-US" sz="1600" dirty="0" smtClean="0">
                <a:latin typeface="Kalpurush" pitchFamily="2" charset="0"/>
                <a:cs typeface="Kalpurush" pitchFamily="2" charset="0"/>
              </a:rPr>
              <a:t> ও </a:t>
            </a:r>
            <a:r>
              <a:rPr lang="en-US" sz="1600" dirty="0" err="1" smtClean="0">
                <a:latin typeface="Kalpurush" pitchFamily="2" charset="0"/>
                <a:cs typeface="Kalpurush" pitchFamily="2" charset="0"/>
              </a:rPr>
              <a:t>পঙ্‌ক্তির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ব্যবহার</a:t>
            </a:r>
            <a:r>
              <a:rPr lang="en-US" sz="1600" dirty="0" smtClean="0">
                <a:latin typeface="Kalpurush" pitchFamily="2" charset="0"/>
                <a:cs typeface="Kalpurush" pitchFamily="2" charset="0"/>
              </a:rPr>
              <a:t> </a:t>
            </a:r>
            <a:r>
              <a:rPr lang="en-US" sz="1600" dirty="0" err="1" smtClean="0">
                <a:latin typeface="Kalpurush" pitchFamily="2" charset="0"/>
                <a:cs typeface="Kalpurush" pitchFamily="2" charset="0"/>
              </a:rPr>
              <a:t>বেশি</a:t>
            </a:r>
            <a:r>
              <a:rPr lang="en-US" sz="1600" smtClean="0">
                <a:latin typeface="Kalpurush" pitchFamily="2" charset="0"/>
                <a:cs typeface="Kalpurush" pitchFamily="2" charset="0"/>
              </a:rPr>
              <a:t>।</a:t>
            </a:r>
            <a:endParaRPr lang="en-US" sz="1600" dirty="0">
              <a:latin typeface="Kalpurush" pitchFamily="2" charset="0"/>
              <a:cs typeface="Kalpurush" pitchFamily="2"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354</TotalTime>
  <Words>1270</Words>
  <Application>Microsoft Office PowerPoint</Application>
  <PresentationFormat>On-screen Show (4:3)</PresentationFormat>
  <Paragraphs>60</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মিশ্রকলাবৃত্ত ছন্দ</vt:lpstr>
      <vt:lpstr>   মিশ্রকলাবৃত্ত</vt:lpstr>
      <vt:lpstr>মিশ্রকলাবৃত্ত ছন্দের বৈশিষ্ট্য</vt:lpstr>
      <vt:lpstr>মিশ্রকলাবৃত্ত ছন্দের বৈশিষ্ট্য</vt:lpstr>
      <vt:lpstr>মিশ্রকলাবৃত্ত ছন্দের বৈশিষ্ট্য   </vt:lpstr>
      <vt:lpstr>Slide 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মিশ্রকলাবৃত্ত ছন্দ</dc:title>
  <dc:creator>User</dc:creator>
  <cp:lastModifiedBy>User</cp:lastModifiedBy>
  <cp:revision>38</cp:revision>
  <dcterms:created xsi:type="dcterms:W3CDTF">2024-01-27T16:15:40Z</dcterms:created>
  <dcterms:modified xsi:type="dcterms:W3CDTF">2024-01-28T17:20:50Z</dcterms:modified>
</cp:coreProperties>
</file>