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12/6/2017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12/6/2017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12/6/2017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latin typeface="Aharoni" pitchFamily="2" charset="-79"/>
                <a:cs typeface="Aharoni" pitchFamily="2" charset="-79"/>
              </a:rPr>
              <a:t>Operating System</a:t>
            </a:r>
            <a:endParaRPr lang="en-US" sz="4800" dirty="0">
              <a:latin typeface="Aharoni" pitchFamily="2" charset="-79"/>
              <a:cs typeface="Aharoni" pitchFamily="2" charset="-79"/>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Transitions</a:t>
            </a:r>
          </a:p>
        </p:txBody>
      </p:sp>
      <p:sp>
        <p:nvSpPr>
          <p:cNvPr id="3" name="TextBox 2"/>
          <p:cNvSpPr txBox="1"/>
          <p:nvPr/>
        </p:nvSpPr>
        <p:spPr>
          <a:xfrm>
            <a:off x="228600" y="990600"/>
            <a:ext cx="8686800" cy="5878532"/>
          </a:xfrm>
          <a:prstGeom prst="rect">
            <a:avLst/>
          </a:prstGeom>
          <a:noFill/>
        </p:spPr>
        <p:txBody>
          <a:bodyPr wrap="square" rtlCol="0">
            <a:spAutoFit/>
          </a:bodyPr>
          <a:lstStyle/>
          <a:p>
            <a:pPr marL="514350" lvl="0" indent="-514350" algn="just">
              <a:spcBef>
                <a:spcPts val="600"/>
              </a:spcBef>
              <a:spcAft>
                <a:spcPts val="600"/>
              </a:spcAft>
              <a:buFont typeface="+mj-lt"/>
              <a:buAutoNum type="arabicPeriod"/>
            </a:pPr>
            <a:r>
              <a:rPr lang="en-US" sz="2800" u="sng" dirty="0" smtClean="0">
                <a:solidFill>
                  <a:srgbClr val="FF0000"/>
                </a:solidFill>
                <a:latin typeface="Aharoni" pitchFamily="2" charset="-79"/>
                <a:cs typeface="Aharoni" pitchFamily="2" charset="-79"/>
              </a:rPr>
              <a:t>New </a:t>
            </a:r>
            <a:r>
              <a:rPr lang="en-US" sz="2800" u="sng" dirty="0" smtClean="0">
                <a:solidFill>
                  <a:srgbClr val="FF0000"/>
                </a:solidFill>
                <a:latin typeface="Aharoni" pitchFamily="2" charset="-79"/>
                <a:cs typeface="Aharoni" pitchFamily="2" charset="-79"/>
                <a:sym typeface="Wingdings"/>
              </a:rPr>
              <a:t></a:t>
            </a:r>
            <a:r>
              <a:rPr lang="en-US" sz="2800" u="sng" dirty="0" smtClean="0">
                <a:solidFill>
                  <a:srgbClr val="FF0000"/>
                </a:solidFill>
                <a:latin typeface="Aharoni" pitchFamily="2" charset="-79"/>
                <a:cs typeface="Aharoni" pitchFamily="2" charset="-79"/>
              </a:rPr>
              <a:t> Ready:</a:t>
            </a:r>
            <a:r>
              <a:rPr lang="en-US" sz="2800" dirty="0" smtClean="0">
                <a:latin typeface="Aharoni" pitchFamily="2" charset="-79"/>
                <a:cs typeface="Aharoni" pitchFamily="2" charset="-79"/>
              </a:rPr>
              <a:t> When the scheduler allows the new process in its queue.</a:t>
            </a:r>
          </a:p>
          <a:p>
            <a:pPr marL="514350" lvl="0" indent="-514350" algn="just">
              <a:spcBef>
                <a:spcPts val="600"/>
              </a:spcBef>
              <a:spcAft>
                <a:spcPts val="600"/>
              </a:spcAft>
              <a:buFont typeface="+mj-lt"/>
              <a:buAutoNum type="arabicPeriod"/>
            </a:pPr>
            <a:r>
              <a:rPr lang="en-US" sz="2800" u="sng" dirty="0" smtClean="0">
                <a:solidFill>
                  <a:srgbClr val="FF0000"/>
                </a:solidFill>
                <a:latin typeface="Aharoni" pitchFamily="2" charset="-79"/>
                <a:cs typeface="Aharoni" pitchFamily="2" charset="-79"/>
              </a:rPr>
              <a:t>Ready </a:t>
            </a:r>
            <a:r>
              <a:rPr lang="en-US" sz="2800" u="sng" dirty="0" smtClean="0">
                <a:solidFill>
                  <a:srgbClr val="FF0000"/>
                </a:solidFill>
                <a:latin typeface="Aharoni" pitchFamily="2" charset="-79"/>
                <a:cs typeface="Aharoni" pitchFamily="2" charset="-79"/>
                <a:sym typeface="Wingdings"/>
              </a:rPr>
              <a:t></a:t>
            </a:r>
            <a:r>
              <a:rPr lang="en-US" sz="2800" u="sng" dirty="0" smtClean="0">
                <a:solidFill>
                  <a:srgbClr val="FF0000"/>
                </a:solidFill>
                <a:latin typeface="Aharoni" pitchFamily="2" charset="-79"/>
                <a:cs typeface="Aharoni" pitchFamily="2" charset="-79"/>
              </a:rPr>
              <a:t> Running and Running </a:t>
            </a:r>
            <a:r>
              <a:rPr lang="en-US" sz="2800" u="sng" dirty="0" smtClean="0">
                <a:solidFill>
                  <a:srgbClr val="FF0000"/>
                </a:solidFill>
                <a:latin typeface="Aharoni" pitchFamily="2" charset="-79"/>
                <a:cs typeface="Aharoni" pitchFamily="2" charset="-79"/>
                <a:sym typeface="Wingdings"/>
              </a:rPr>
              <a:t></a:t>
            </a:r>
            <a:r>
              <a:rPr lang="en-US" sz="2800" u="sng" dirty="0" smtClean="0">
                <a:solidFill>
                  <a:srgbClr val="FF0000"/>
                </a:solidFill>
                <a:latin typeface="Aharoni" pitchFamily="2" charset="-79"/>
                <a:cs typeface="Aharoni" pitchFamily="2" charset="-79"/>
              </a:rPr>
              <a:t> Ready:</a:t>
            </a:r>
            <a:r>
              <a:rPr lang="en-US" sz="2800" dirty="0" smtClean="0">
                <a:latin typeface="Aharoni" pitchFamily="2" charset="-79"/>
                <a:cs typeface="Aharoni" pitchFamily="2" charset="-79"/>
              </a:rPr>
              <a:t> Caused by the process scheduler, when the CPU time allotted to the process expires.</a:t>
            </a:r>
          </a:p>
          <a:p>
            <a:pPr marL="514350" lvl="0" indent="-514350" algn="just">
              <a:spcBef>
                <a:spcPts val="600"/>
              </a:spcBef>
              <a:spcAft>
                <a:spcPts val="600"/>
              </a:spcAft>
              <a:buFont typeface="+mj-lt"/>
              <a:buAutoNum type="arabicPeriod"/>
            </a:pPr>
            <a:r>
              <a:rPr lang="en-US" sz="2800" u="sng" dirty="0" smtClean="0">
                <a:solidFill>
                  <a:srgbClr val="FF0000"/>
                </a:solidFill>
                <a:latin typeface="Aharoni" pitchFamily="2" charset="-79"/>
                <a:cs typeface="Aharoni" pitchFamily="2" charset="-79"/>
              </a:rPr>
              <a:t>Running </a:t>
            </a:r>
            <a:r>
              <a:rPr lang="en-US" sz="2800" u="sng" dirty="0" smtClean="0">
                <a:solidFill>
                  <a:srgbClr val="FF0000"/>
                </a:solidFill>
                <a:latin typeface="Aharoni" pitchFamily="2" charset="-79"/>
                <a:cs typeface="Aharoni" pitchFamily="2" charset="-79"/>
                <a:sym typeface="Wingdings"/>
              </a:rPr>
              <a:t></a:t>
            </a:r>
            <a:r>
              <a:rPr lang="en-US" sz="2800" u="sng" dirty="0" smtClean="0">
                <a:solidFill>
                  <a:srgbClr val="FF0000"/>
                </a:solidFill>
                <a:latin typeface="Aharoni" pitchFamily="2" charset="-79"/>
                <a:cs typeface="Aharoni" pitchFamily="2" charset="-79"/>
              </a:rPr>
              <a:t> Blocked/waiting:</a:t>
            </a:r>
            <a:r>
              <a:rPr lang="en-US" sz="2800" dirty="0" smtClean="0">
                <a:latin typeface="Aharoni" pitchFamily="2" charset="-79"/>
                <a:cs typeface="Aharoni" pitchFamily="2" charset="-79"/>
              </a:rPr>
              <a:t> Occurs due to I/O block or any explicit block.</a:t>
            </a:r>
          </a:p>
          <a:p>
            <a:pPr marL="514350" lvl="0" indent="-514350" algn="just">
              <a:spcBef>
                <a:spcPts val="600"/>
              </a:spcBef>
              <a:spcAft>
                <a:spcPts val="600"/>
              </a:spcAft>
              <a:buFont typeface="+mj-lt"/>
              <a:buAutoNum type="arabicPeriod"/>
            </a:pPr>
            <a:r>
              <a:rPr lang="en-US" sz="2800" u="sng" dirty="0" smtClean="0">
                <a:solidFill>
                  <a:srgbClr val="FF0000"/>
                </a:solidFill>
                <a:latin typeface="Aharoni" pitchFamily="2" charset="-79"/>
                <a:cs typeface="Aharoni" pitchFamily="2" charset="-79"/>
              </a:rPr>
              <a:t>Blocked/Waiting </a:t>
            </a:r>
            <a:r>
              <a:rPr lang="en-US" sz="2800" u="sng" dirty="0" smtClean="0">
                <a:solidFill>
                  <a:srgbClr val="FF0000"/>
                </a:solidFill>
                <a:latin typeface="Aharoni" pitchFamily="2" charset="-79"/>
                <a:cs typeface="Aharoni" pitchFamily="2" charset="-79"/>
                <a:sym typeface="Wingdings"/>
              </a:rPr>
              <a:t></a:t>
            </a:r>
            <a:r>
              <a:rPr lang="en-US" sz="2800" u="sng" dirty="0" smtClean="0">
                <a:solidFill>
                  <a:srgbClr val="FF0000"/>
                </a:solidFill>
                <a:latin typeface="Aharoni" pitchFamily="2" charset="-79"/>
                <a:cs typeface="Aharoni" pitchFamily="2" charset="-79"/>
              </a:rPr>
              <a:t> Ready:</a:t>
            </a:r>
            <a:r>
              <a:rPr lang="en-US" sz="2800" dirty="0" smtClean="0">
                <a:latin typeface="Aharoni" pitchFamily="2" charset="-79"/>
                <a:cs typeface="Aharoni" pitchFamily="2" charset="-79"/>
              </a:rPr>
              <a:t> Occurs when the external event for which the process was waiting is completed.</a:t>
            </a:r>
          </a:p>
          <a:p>
            <a:pPr marL="514350" lvl="0" indent="-514350" algn="just">
              <a:spcBef>
                <a:spcPts val="600"/>
              </a:spcBef>
              <a:spcAft>
                <a:spcPts val="600"/>
              </a:spcAft>
              <a:buFont typeface="+mj-lt"/>
              <a:buAutoNum type="arabicPeriod"/>
            </a:pPr>
            <a:r>
              <a:rPr lang="en-US" sz="2800" u="sng" dirty="0" smtClean="0">
                <a:solidFill>
                  <a:srgbClr val="FF0000"/>
                </a:solidFill>
                <a:latin typeface="Aharoni" pitchFamily="2" charset="-79"/>
                <a:cs typeface="Aharoni" pitchFamily="2" charset="-79"/>
              </a:rPr>
              <a:t>Running </a:t>
            </a:r>
            <a:r>
              <a:rPr lang="en-US" sz="2800" u="sng" dirty="0" smtClean="0">
                <a:solidFill>
                  <a:srgbClr val="FF0000"/>
                </a:solidFill>
                <a:latin typeface="Aharoni" pitchFamily="2" charset="-79"/>
                <a:cs typeface="Aharoni" pitchFamily="2" charset="-79"/>
                <a:sym typeface="Wingdings"/>
              </a:rPr>
              <a:t></a:t>
            </a:r>
            <a:r>
              <a:rPr lang="en-US" sz="2800" u="sng" dirty="0" smtClean="0">
                <a:solidFill>
                  <a:srgbClr val="FF0000"/>
                </a:solidFill>
                <a:latin typeface="Aharoni" pitchFamily="2" charset="-79"/>
                <a:cs typeface="Aharoni" pitchFamily="2" charset="-79"/>
              </a:rPr>
              <a:t> Halted: </a:t>
            </a:r>
            <a:r>
              <a:rPr lang="en-US" sz="2800" dirty="0" smtClean="0">
                <a:latin typeface="Aharoni" pitchFamily="2" charset="-79"/>
                <a:cs typeface="Aharoni" pitchFamily="2" charset="-79"/>
              </a:rPr>
              <a:t>When the process terminates.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58914"/>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Implementation of Processes</a:t>
            </a:r>
          </a:p>
        </p:txBody>
      </p:sp>
      <p:sp>
        <p:nvSpPr>
          <p:cNvPr id="3" name="TextBox 2"/>
          <p:cNvSpPr txBox="1"/>
          <p:nvPr/>
        </p:nvSpPr>
        <p:spPr>
          <a:xfrm>
            <a:off x="228600" y="1600200"/>
            <a:ext cx="8686800" cy="4278094"/>
          </a:xfrm>
          <a:prstGeom prst="rect">
            <a:avLst/>
          </a:prstGeom>
          <a:noFill/>
        </p:spPr>
        <p:txBody>
          <a:bodyPr wrap="square" rtlCol="0">
            <a:spAutoFit/>
          </a:bodyPr>
          <a:lstStyle/>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To implement the process model, the O/S maintains a table, an array of structures, called </a:t>
            </a:r>
            <a:r>
              <a:rPr lang="en-US" sz="2800" u="sng" dirty="0" smtClean="0">
                <a:latin typeface="Aharoni" pitchFamily="2" charset="-79"/>
                <a:cs typeface="Aharoni" pitchFamily="2" charset="-79"/>
              </a:rPr>
              <a:t>Process Table </a:t>
            </a:r>
            <a:r>
              <a:rPr lang="en-US" sz="2800" dirty="0" smtClean="0">
                <a:latin typeface="Aharoni" pitchFamily="2" charset="-79"/>
                <a:cs typeface="Aharoni" pitchFamily="2" charset="-79"/>
              </a:rPr>
              <a:t>or </a:t>
            </a:r>
            <a:r>
              <a:rPr lang="en-US" sz="2800" u="sng" dirty="0" smtClean="0">
                <a:latin typeface="Aharoni" pitchFamily="2" charset="-79"/>
                <a:cs typeface="Aharoni" pitchFamily="2" charset="-79"/>
              </a:rPr>
              <a:t>Process Control Block </a:t>
            </a:r>
            <a:r>
              <a:rPr lang="en-US" sz="2800" dirty="0" smtClean="0">
                <a:latin typeface="Aharoni" pitchFamily="2" charset="-79"/>
                <a:cs typeface="Aharoni" pitchFamily="2" charset="-79"/>
              </a:rPr>
              <a:t>(PCB) or </a:t>
            </a:r>
            <a:r>
              <a:rPr lang="en-US" sz="2800" u="sng" dirty="0" smtClean="0">
                <a:latin typeface="Aharoni" pitchFamily="2" charset="-79"/>
                <a:cs typeface="Aharoni" pitchFamily="2" charset="-79"/>
              </a:rPr>
              <a:t>Switch Frame</a:t>
            </a:r>
            <a:r>
              <a:rPr lang="en-US" sz="2800" dirty="0" smtClean="0">
                <a:latin typeface="Aharoni" pitchFamily="2" charset="-79"/>
                <a:cs typeface="Aharoni" pitchFamily="2" charset="-79"/>
              </a:rPr>
              <a:t>.</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Each entry identifies a process with information such as process state, its program counter (PC), Stack Pointer, Memory allocation, status of its open files, its accounting and scheduling information.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305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Process Control Block (PCB)</a:t>
            </a:r>
          </a:p>
        </p:txBody>
      </p:sp>
      <p:sp>
        <p:nvSpPr>
          <p:cNvPr id="3" name="TextBox 2"/>
          <p:cNvSpPr txBox="1"/>
          <p:nvPr/>
        </p:nvSpPr>
        <p:spPr>
          <a:xfrm>
            <a:off x="304800" y="990600"/>
            <a:ext cx="8686800" cy="5724644"/>
          </a:xfrm>
          <a:prstGeom prst="rect">
            <a:avLst/>
          </a:prstGeom>
          <a:noFill/>
        </p:spPr>
        <p:txBody>
          <a:bodyPr wrap="square" rtlCol="0">
            <a:spAutoFit/>
          </a:bodyPr>
          <a:lstStyle/>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pPr algn="just">
              <a:spcBef>
                <a:spcPts val="1200"/>
              </a:spcBef>
              <a:spcAft>
                <a:spcPts val="1200"/>
              </a:spcAft>
            </a:pPr>
            <a:endParaRPr lang="en-US" sz="2800" dirty="0" smtClean="0">
              <a:latin typeface="Aharoni" pitchFamily="2" charset="-79"/>
              <a:cs typeface="Aharoni" pitchFamily="2" charset="-79"/>
            </a:endParaRPr>
          </a:p>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It must contain everything about the process that must be saved when the process is switched from running state to ready state, so that it may be restarted later, as if it were never being stopped.</a:t>
            </a:r>
          </a:p>
        </p:txBody>
      </p:sp>
      <p:graphicFrame>
        <p:nvGraphicFramePr>
          <p:cNvPr id="4" name="Table 3"/>
          <p:cNvGraphicFramePr>
            <a:graphicFrameLocks noGrp="1"/>
          </p:cNvGraphicFramePr>
          <p:nvPr/>
        </p:nvGraphicFramePr>
        <p:xfrm>
          <a:off x="1447800" y="914400"/>
          <a:ext cx="6096000" cy="3962400"/>
        </p:xfrm>
        <a:graphic>
          <a:graphicData uri="http://schemas.openxmlformats.org/drawingml/2006/table">
            <a:tbl>
              <a:tblPr firstRow="1" bandRow="1">
                <a:tableStyleId>{5C22544A-7EE6-4342-B048-85BDC9FD1C3A}</a:tableStyleId>
              </a:tblPr>
              <a:tblGrid>
                <a:gridCol w="6096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latin typeface="Aharoni" pitchFamily="2" charset="-79"/>
                          <a:cs typeface="Aharoni" pitchFamily="2" charset="-79"/>
                        </a:rPr>
                        <a:t>Process State</a:t>
                      </a:r>
                      <a:endParaRPr lang="en-US" sz="2800" b="1" dirty="0">
                        <a:solidFill>
                          <a:schemeClr val="tx1"/>
                        </a:solidFill>
                        <a:latin typeface="Aharoni" pitchFamily="2" charset="-79"/>
                        <a:cs typeface="Aharoni" pitchFamily="2" charset="-79"/>
                      </a:endParaRPr>
                    </a:p>
                  </a:txBody>
                  <a:tcPr>
                    <a:solidFill>
                      <a:schemeClr val="accent1">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haroni" pitchFamily="2" charset="-79"/>
                          <a:cs typeface="Aharoni" pitchFamily="2" charset="-79"/>
                        </a:rPr>
                        <a:t>Process Number</a:t>
                      </a:r>
                      <a:endParaRPr lang="en-US" sz="2800" b="1" dirty="0">
                        <a:latin typeface="Aharoni" pitchFamily="2" charset="-79"/>
                        <a:cs typeface="Aharoni" pitchFamily="2" charset="-79"/>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haroni" pitchFamily="2" charset="-79"/>
                          <a:cs typeface="Aharoni" pitchFamily="2" charset="-79"/>
                        </a:rPr>
                        <a:t>Program Counter</a:t>
                      </a:r>
                      <a:endParaRPr lang="en-US" sz="2800" b="1" dirty="0">
                        <a:latin typeface="Aharoni" pitchFamily="2" charset="-79"/>
                        <a:cs typeface="Aharoni" pitchFamily="2" charset="-79"/>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haroni" pitchFamily="2" charset="-79"/>
                          <a:cs typeface="Aharoni" pitchFamily="2" charset="-79"/>
                        </a:rPr>
                        <a:t>Registers</a:t>
                      </a:r>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haroni" pitchFamily="2" charset="-79"/>
                          <a:cs typeface="Aharoni" pitchFamily="2" charset="-79"/>
                        </a:rPr>
                        <a:t>-</a:t>
                      </a:r>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haroni" pitchFamily="2" charset="-79"/>
                          <a:cs typeface="Aharoni" pitchFamily="2" charset="-79"/>
                        </a:rPr>
                        <a:t>-</a:t>
                      </a:r>
                      <a:endParaRPr lang="en-US" sz="2800" b="1" dirty="0">
                        <a:latin typeface="Aharoni" pitchFamily="2" charset="-79"/>
                        <a:cs typeface="Aharoni" pitchFamily="2" charset="-79"/>
                      </a:endParaRPr>
                    </a:p>
                  </a:txBody>
                  <a:tcPr/>
                </a:tc>
              </a:tr>
              <a:tr h="370840">
                <a:tc>
                  <a:txBody>
                    <a:bodyPr/>
                    <a:lstStyle/>
                    <a:p>
                      <a:pPr algn="ctr"/>
                      <a:r>
                        <a:rPr lang="en-US" sz="2800" b="1" dirty="0" smtClean="0">
                          <a:latin typeface="Aharoni" pitchFamily="2" charset="-79"/>
                          <a:cs typeface="Aharoni" pitchFamily="2" charset="-79"/>
                        </a:rPr>
                        <a:t>Memory Limits</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latin typeface="Aharoni" pitchFamily="2" charset="-79"/>
                          <a:cs typeface="Aharoni" pitchFamily="2" charset="-79"/>
                        </a:rPr>
                        <a:t>List of open files</a:t>
                      </a:r>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Context Switch</a:t>
            </a:r>
          </a:p>
        </p:txBody>
      </p:sp>
      <p:sp>
        <p:nvSpPr>
          <p:cNvPr id="3" name="TextBox 2"/>
          <p:cNvSpPr txBox="1"/>
          <p:nvPr/>
        </p:nvSpPr>
        <p:spPr>
          <a:xfrm>
            <a:off x="228600" y="1447800"/>
            <a:ext cx="8686800" cy="4585871"/>
          </a:xfrm>
          <a:prstGeom prst="rect">
            <a:avLst/>
          </a:prstGeom>
          <a:noFill/>
        </p:spPr>
        <p:txBody>
          <a:bodyPr wrap="square" rtlCol="0">
            <a:spAutoFit/>
          </a:bodyPr>
          <a:lstStyle/>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A </a:t>
            </a:r>
            <a:r>
              <a:rPr lang="en-US" sz="2800" u="sng" dirty="0" smtClean="0">
                <a:latin typeface="Aharoni" pitchFamily="2" charset="-79"/>
                <a:cs typeface="Aharoni" pitchFamily="2" charset="-79"/>
              </a:rPr>
              <a:t>context</a:t>
            </a:r>
            <a:r>
              <a:rPr lang="en-US" sz="2800" dirty="0" smtClean="0">
                <a:latin typeface="Aharoni" pitchFamily="2" charset="-79"/>
                <a:cs typeface="Aharoni" pitchFamily="2" charset="-79"/>
              </a:rPr>
              <a:t> is the contents of a CPU’s registers and Program counter at any point of time.</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A </a:t>
            </a:r>
            <a:r>
              <a:rPr lang="en-US" sz="2800" u="sng" dirty="0" smtClean="0">
                <a:latin typeface="Aharoni" pitchFamily="2" charset="-79"/>
                <a:cs typeface="Aharoni" pitchFamily="2" charset="-79"/>
              </a:rPr>
              <a:t>context switch </a:t>
            </a:r>
            <a:r>
              <a:rPr lang="en-US" sz="2800" dirty="0" smtClean="0">
                <a:latin typeface="Aharoni" pitchFamily="2" charset="-79"/>
                <a:cs typeface="Aharoni" pitchFamily="2" charset="-79"/>
              </a:rPr>
              <a:t>(Process Switch/ Task Switch) is the switching of the CPU from one process to another.</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It is also described as the kernel suspending execution of one process on CPU and resuming execution of some other process that had previously being suspended.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Process Scheduling </a:t>
            </a:r>
          </a:p>
        </p:txBody>
      </p:sp>
      <p:sp>
        <p:nvSpPr>
          <p:cNvPr id="3" name="TextBox 2"/>
          <p:cNvSpPr txBox="1"/>
          <p:nvPr/>
        </p:nvSpPr>
        <p:spPr>
          <a:xfrm>
            <a:off x="228600" y="1447800"/>
            <a:ext cx="8686800" cy="4893647"/>
          </a:xfrm>
          <a:prstGeom prst="rect">
            <a:avLst/>
          </a:prstGeom>
          <a:noFill/>
        </p:spPr>
        <p:txBody>
          <a:bodyPr wrap="square" rtlCol="0">
            <a:spAutoFit/>
          </a:bodyPr>
          <a:lstStyle/>
          <a:p>
            <a:pPr lvl="0" algn="just">
              <a:spcBef>
                <a:spcPts val="1200"/>
              </a:spcBef>
              <a:spcAft>
                <a:spcPts val="1200"/>
              </a:spcAft>
              <a:buFont typeface="Arial" pitchFamily="34" charset="0"/>
              <a:buChar char="•"/>
            </a:pPr>
            <a:r>
              <a:rPr lang="en-US" sz="2800" u="sng" dirty="0" smtClean="0">
                <a:solidFill>
                  <a:srgbClr val="FF0000"/>
                </a:solidFill>
                <a:latin typeface="Aharoni" pitchFamily="2" charset="-79"/>
                <a:cs typeface="Aharoni" pitchFamily="2" charset="-79"/>
              </a:rPr>
              <a:t>Scheduling</a:t>
            </a:r>
            <a:r>
              <a:rPr lang="en-US" sz="2800" dirty="0" smtClean="0">
                <a:latin typeface="Aharoni" pitchFamily="2" charset="-79"/>
                <a:cs typeface="Aharoni" pitchFamily="2" charset="-79"/>
              </a:rPr>
              <a:t> refers to </a:t>
            </a:r>
            <a:r>
              <a:rPr lang="en-US" sz="2800" u="sng" dirty="0" smtClean="0">
                <a:latin typeface="Aharoni" pitchFamily="2" charset="-79"/>
                <a:cs typeface="Aharoni" pitchFamily="2" charset="-79"/>
              </a:rPr>
              <a:t>a set of policies and mechanisms</a:t>
            </a:r>
            <a:r>
              <a:rPr lang="en-US" sz="2800" dirty="0" smtClean="0">
                <a:latin typeface="Aharoni" pitchFamily="2" charset="-79"/>
                <a:cs typeface="Aharoni" pitchFamily="2" charset="-79"/>
              </a:rPr>
              <a:t> supported by O/S that </a:t>
            </a:r>
            <a:r>
              <a:rPr lang="en-US" sz="2800" u="sng" dirty="0" smtClean="0">
                <a:latin typeface="Aharoni" pitchFamily="2" charset="-79"/>
                <a:cs typeface="Aharoni" pitchFamily="2" charset="-79"/>
              </a:rPr>
              <a:t>controls the order</a:t>
            </a:r>
            <a:r>
              <a:rPr lang="en-US" sz="2800" dirty="0" smtClean="0">
                <a:latin typeface="Aharoni" pitchFamily="2" charset="-79"/>
                <a:cs typeface="Aharoni" pitchFamily="2" charset="-79"/>
              </a:rPr>
              <a:t> in which the work to be done is completed.</a:t>
            </a:r>
          </a:p>
          <a:p>
            <a:pPr lvl="0" algn="just">
              <a:spcBef>
                <a:spcPts val="1200"/>
              </a:spcBef>
              <a:spcAft>
                <a:spcPts val="1200"/>
              </a:spcAft>
              <a:buFont typeface="Arial" pitchFamily="34" charset="0"/>
              <a:buChar char="•"/>
            </a:pPr>
            <a:r>
              <a:rPr lang="en-US" sz="2800" u="sng" dirty="0" smtClean="0">
                <a:solidFill>
                  <a:srgbClr val="FF0000"/>
                </a:solidFill>
                <a:latin typeface="Aharoni" pitchFamily="2" charset="-79"/>
                <a:cs typeface="Aharoni" pitchFamily="2" charset="-79"/>
              </a:rPr>
              <a:t>A scheduler </a:t>
            </a:r>
            <a:r>
              <a:rPr lang="en-US" sz="2800" dirty="0" smtClean="0">
                <a:latin typeface="Aharoni" pitchFamily="2" charset="-79"/>
                <a:cs typeface="Aharoni" pitchFamily="2" charset="-79"/>
              </a:rPr>
              <a:t>is an O/S module or Program that selects the next job to be admitted for execution.</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The main </a:t>
            </a:r>
            <a:r>
              <a:rPr lang="en-US" sz="2800" u="sng" dirty="0" smtClean="0">
                <a:latin typeface="Aharoni" pitchFamily="2" charset="-79"/>
                <a:cs typeface="Aharoni" pitchFamily="2" charset="-79"/>
              </a:rPr>
              <a:t>objective</a:t>
            </a:r>
            <a:r>
              <a:rPr lang="en-US" sz="2800" dirty="0" smtClean="0">
                <a:latin typeface="Aharoni" pitchFamily="2" charset="-79"/>
                <a:cs typeface="Aharoni" pitchFamily="2" charset="-79"/>
              </a:rPr>
              <a:t> of scheduling is to increase </a:t>
            </a:r>
            <a:r>
              <a:rPr lang="en-US" sz="2800" u="sng" dirty="0" smtClean="0">
                <a:latin typeface="Aharoni" pitchFamily="2" charset="-79"/>
                <a:cs typeface="Aharoni" pitchFamily="2" charset="-79"/>
              </a:rPr>
              <a:t>CPU utilization </a:t>
            </a:r>
            <a:r>
              <a:rPr lang="en-US" sz="2800" dirty="0" smtClean="0">
                <a:latin typeface="Aharoni" pitchFamily="2" charset="-79"/>
                <a:cs typeface="Aharoni" pitchFamily="2" charset="-79"/>
              </a:rPr>
              <a:t>and </a:t>
            </a:r>
            <a:r>
              <a:rPr lang="en-US" sz="2800" u="sng" dirty="0" smtClean="0">
                <a:latin typeface="Aharoni" pitchFamily="2" charset="-79"/>
                <a:cs typeface="Aharoni" pitchFamily="2" charset="-79"/>
              </a:rPr>
              <a:t>higher throughput</a:t>
            </a:r>
            <a:r>
              <a:rPr lang="en-US" sz="2800" dirty="0" smtClean="0">
                <a:latin typeface="Aharoni" pitchFamily="2" charset="-79"/>
                <a:cs typeface="Aharoni" pitchFamily="2" charset="-79"/>
              </a:rPr>
              <a:t>.</a:t>
            </a:r>
          </a:p>
          <a:p>
            <a:pPr lvl="0" algn="just">
              <a:spcBef>
                <a:spcPts val="1200"/>
              </a:spcBef>
              <a:spcAft>
                <a:spcPts val="1200"/>
              </a:spcAft>
              <a:buFont typeface="Arial" pitchFamily="34" charset="0"/>
              <a:buChar char="•"/>
            </a:pPr>
            <a:r>
              <a:rPr lang="en-US" sz="2800" u="sng" dirty="0" smtClean="0">
                <a:solidFill>
                  <a:srgbClr val="FF0000"/>
                </a:solidFill>
                <a:latin typeface="Aharoni" pitchFamily="2" charset="-79"/>
                <a:cs typeface="Aharoni" pitchFamily="2" charset="-79"/>
              </a:rPr>
              <a:t>Throughput</a:t>
            </a:r>
            <a:r>
              <a:rPr lang="en-US" sz="2800" dirty="0" smtClean="0">
                <a:latin typeface="Aharoni" pitchFamily="2" charset="-79"/>
                <a:cs typeface="Aharoni" pitchFamily="2" charset="-79"/>
              </a:rPr>
              <a:t> is the amount of work accomplished in a given time interval.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Objectives </a:t>
            </a:r>
          </a:p>
        </p:txBody>
      </p:sp>
      <p:sp>
        <p:nvSpPr>
          <p:cNvPr id="3" name="TextBox 2"/>
          <p:cNvSpPr txBox="1"/>
          <p:nvPr/>
        </p:nvSpPr>
        <p:spPr>
          <a:xfrm>
            <a:off x="304800" y="1219200"/>
            <a:ext cx="8686800" cy="5324535"/>
          </a:xfrm>
          <a:prstGeom prst="rect">
            <a:avLst/>
          </a:prstGeom>
          <a:noFill/>
        </p:spPr>
        <p:txBody>
          <a:bodyPr wrap="square" rtlCol="0">
            <a:spAutoFit/>
          </a:bodyPr>
          <a:lstStyle/>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Maximize Throughput </a:t>
            </a:r>
            <a:r>
              <a:rPr lang="en-US" sz="2800" dirty="0" smtClean="0">
                <a:latin typeface="Aharoni" pitchFamily="2" charset="-79"/>
                <a:cs typeface="Aharoni" pitchFamily="2" charset="-79"/>
              </a:rPr>
              <a:t>– scheduling attempts to service largest possible number of process per unit time.</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Maximize the number of interactive user </a:t>
            </a:r>
            <a:r>
              <a:rPr lang="en-US" sz="2800" dirty="0" smtClean="0">
                <a:latin typeface="Aharoni" pitchFamily="2" charset="-79"/>
                <a:cs typeface="Aharoni" pitchFamily="2" charset="-79"/>
              </a:rPr>
              <a:t>receiving acceptable response times.</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Be predictable </a:t>
            </a:r>
            <a:r>
              <a:rPr lang="en-US" sz="2800" dirty="0" smtClean="0">
                <a:latin typeface="Aharoni" pitchFamily="2" charset="-79"/>
                <a:cs typeface="Aharoni" pitchFamily="2" charset="-79"/>
              </a:rPr>
              <a:t>– A given job should utilize the same amount of time and cost should be same, regardless the load in the system.</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Minimize overhead </a:t>
            </a:r>
            <a:r>
              <a:rPr lang="en-US" sz="2800" dirty="0" smtClean="0">
                <a:latin typeface="Aharoni" pitchFamily="2" charset="-79"/>
                <a:cs typeface="Aharoni" pitchFamily="2" charset="-79"/>
              </a:rPr>
              <a:t>– minimize the wasted resource overhead.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Objectives </a:t>
            </a:r>
          </a:p>
        </p:txBody>
      </p:sp>
      <p:sp>
        <p:nvSpPr>
          <p:cNvPr id="3" name="TextBox 2"/>
          <p:cNvSpPr txBox="1"/>
          <p:nvPr/>
        </p:nvSpPr>
        <p:spPr>
          <a:xfrm>
            <a:off x="228600" y="1066800"/>
            <a:ext cx="8686800" cy="5724644"/>
          </a:xfrm>
          <a:prstGeom prst="rect">
            <a:avLst/>
          </a:prstGeom>
          <a:noFill/>
        </p:spPr>
        <p:txBody>
          <a:bodyPr wrap="square" rtlCol="0">
            <a:spAutoFit/>
          </a:bodyPr>
          <a:lstStyle/>
          <a:p>
            <a:pPr marL="514350" lvl="0" indent="-514350" algn="just">
              <a:spcBef>
                <a:spcPts val="600"/>
              </a:spcBef>
              <a:spcAft>
                <a:spcPts val="600"/>
              </a:spcAft>
            </a:pPr>
            <a:r>
              <a:rPr lang="en-US" sz="2800" dirty="0" smtClean="0">
                <a:solidFill>
                  <a:srgbClr val="FF0000"/>
                </a:solidFill>
                <a:latin typeface="Aharoni" pitchFamily="2" charset="-79"/>
                <a:cs typeface="Aharoni" pitchFamily="2" charset="-79"/>
              </a:rPr>
              <a:t>5.</a:t>
            </a:r>
            <a:r>
              <a:rPr lang="en-US" sz="2800" dirty="0" smtClean="0">
                <a:latin typeface="Aharoni" pitchFamily="2" charset="-79"/>
                <a:cs typeface="Aharoni" pitchFamily="2" charset="-79"/>
              </a:rPr>
              <a:t> </a:t>
            </a:r>
            <a:r>
              <a:rPr lang="en-US" sz="2800" u="sng" dirty="0" smtClean="0">
                <a:solidFill>
                  <a:srgbClr val="FF0000"/>
                </a:solidFill>
                <a:latin typeface="Aharoni" pitchFamily="2" charset="-79"/>
                <a:cs typeface="Aharoni" pitchFamily="2" charset="-79"/>
              </a:rPr>
              <a:t>Balance resource use </a:t>
            </a:r>
            <a:r>
              <a:rPr lang="en-US" sz="2800" dirty="0" smtClean="0">
                <a:latin typeface="Aharoni" pitchFamily="2" charset="-79"/>
                <a:cs typeface="Aharoni" pitchFamily="2" charset="-79"/>
              </a:rPr>
              <a:t>– should keep the resources of the system busy.</a:t>
            </a:r>
          </a:p>
          <a:p>
            <a:pPr marL="514350" lvl="0" indent="-514350" algn="just">
              <a:spcBef>
                <a:spcPts val="600"/>
              </a:spcBef>
              <a:spcAft>
                <a:spcPts val="600"/>
              </a:spcAft>
            </a:pPr>
            <a:r>
              <a:rPr lang="en-US" sz="2800" dirty="0" smtClean="0">
                <a:solidFill>
                  <a:srgbClr val="FF0000"/>
                </a:solidFill>
                <a:latin typeface="Aharoni" pitchFamily="2" charset="-79"/>
                <a:cs typeface="Aharoni" pitchFamily="2" charset="-79"/>
              </a:rPr>
              <a:t>6.   </a:t>
            </a:r>
            <a:r>
              <a:rPr lang="en-US" sz="2800" u="sng" dirty="0" smtClean="0">
                <a:solidFill>
                  <a:srgbClr val="FF0000"/>
                </a:solidFill>
                <a:latin typeface="Aharoni" pitchFamily="2" charset="-79"/>
                <a:cs typeface="Aharoni" pitchFamily="2" charset="-79"/>
              </a:rPr>
              <a:t>Avoid indefinite postponement</a:t>
            </a:r>
          </a:p>
          <a:p>
            <a:pPr marL="514350" lvl="0" indent="-514350" algn="just">
              <a:spcBef>
                <a:spcPts val="600"/>
              </a:spcBef>
              <a:spcAft>
                <a:spcPts val="600"/>
              </a:spcAft>
            </a:pPr>
            <a:r>
              <a:rPr lang="en-US" sz="2800" dirty="0" smtClean="0">
                <a:solidFill>
                  <a:srgbClr val="FF0000"/>
                </a:solidFill>
                <a:latin typeface="Aharoni" pitchFamily="2" charset="-79"/>
                <a:cs typeface="Aharoni" pitchFamily="2" charset="-79"/>
              </a:rPr>
              <a:t>7.</a:t>
            </a:r>
            <a:r>
              <a:rPr lang="en-US" sz="2800" dirty="0" smtClean="0">
                <a:latin typeface="Aharoni" pitchFamily="2" charset="-79"/>
                <a:cs typeface="Aharoni" pitchFamily="2" charset="-79"/>
              </a:rPr>
              <a:t>   </a:t>
            </a:r>
            <a:r>
              <a:rPr lang="en-US" sz="2800" u="sng" dirty="0" smtClean="0">
                <a:solidFill>
                  <a:srgbClr val="FF0000"/>
                </a:solidFill>
                <a:latin typeface="Aharoni" pitchFamily="2" charset="-79"/>
                <a:cs typeface="Aharoni" pitchFamily="2" charset="-79"/>
              </a:rPr>
              <a:t>Enforce priorities</a:t>
            </a:r>
            <a:r>
              <a:rPr lang="en-US" sz="2800" dirty="0" smtClean="0">
                <a:latin typeface="Aharoni" pitchFamily="2" charset="-79"/>
                <a:cs typeface="Aharoni" pitchFamily="2" charset="-79"/>
              </a:rPr>
              <a:t>.</a:t>
            </a:r>
          </a:p>
          <a:p>
            <a:pPr marL="514350" lvl="0" indent="-514350" algn="just">
              <a:spcBef>
                <a:spcPts val="600"/>
              </a:spcBef>
              <a:spcAft>
                <a:spcPts val="600"/>
              </a:spcAft>
            </a:pPr>
            <a:r>
              <a:rPr lang="en-US" sz="2800" dirty="0" smtClean="0">
                <a:solidFill>
                  <a:srgbClr val="FF0000"/>
                </a:solidFill>
                <a:latin typeface="Aharoni" pitchFamily="2" charset="-79"/>
                <a:cs typeface="Aharoni" pitchFamily="2" charset="-79"/>
              </a:rPr>
              <a:t>8.</a:t>
            </a:r>
            <a:r>
              <a:rPr lang="en-US" sz="2800" dirty="0" smtClean="0">
                <a:latin typeface="Aharoni" pitchFamily="2" charset="-79"/>
                <a:cs typeface="Aharoni" pitchFamily="2" charset="-79"/>
              </a:rPr>
              <a:t> </a:t>
            </a:r>
            <a:r>
              <a:rPr lang="en-US" sz="2800" u="sng" dirty="0" smtClean="0">
                <a:solidFill>
                  <a:srgbClr val="FF0000"/>
                </a:solidFill>
                <a:latin typeface="Aharoni" pitchFamily="2" charset="-79"/>
                <a:cs typeface="Aharoni" pitchFamily="2" charset="-79"/>
              </a:rPr>
              <a:t>Degrade gracefully under heavy load </a:t>
            </a:r>
            <a:r>
              <a:rPr lang="en-US" sz="2800" dirty="0" smtClean="0">
                <a:latin typeface="Aharoni" pitchFamily="2" charset="-79"/>
                <a:cs typeface="Aharoni" pitchFamily="2" charset="-79"/>
              </a:rPr>
              <a:t>– A scheduling mechanism should not collapse under heavy system load. It either prevents heavy load by not allowing new processes to be created during heavy load or it should provide service to the heavier load by providing a moderately reduced level of service to all processes.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Types of Schedulers </a:t>
            </a:r>
          </a:p>
        </p:txBody>
      </p:sp>
      <p:sp>
        <p:nvSpPr>
          <p:cNvPr id="3" name="TextBox 2"/>
          <p:cNvSpPr txBox="1"/>
          <p:nvPr/>
        </p:nvSpPr>
        <p:spPr>
          <a:xfrm>
            <a:off x="228600" y="1066800"/>
            <a:ext cx="8686800" cy="5278368"/>
          </a:xfrm>
          <a:prstGeom prst="rect">
            <a:avLst/>
          </a:prstGeom>
          <a:noFill/>
        </p:spPr>
        <p:txBody>
          <a:bodyPr wrap="square" rtlCol="0">
            <a:spAutoFit/>
          </a:bodyPr>
          <a:lstStyle/>
          <a:p>
            <a:pPr>
              <a:spcBef>
                <a:spcPts val="1200"/>
              </a:spcBef>
              <a:spcAft>
                <a:spcPts val="1200"/>
              </a:spcAft>
            </a:pPr>
            <a:r>
              <a:rPr lang="en-US" sz="2800" dirty="0" smtClean="0">
                <a:latin typeface="Aharoni" pitchFamily="2" charset="-79"/>
                <a:cs typeface="Aharoni" pitchFamily="2" charset="-79"/>
              </a:rPr>
              <a:t>There are three types of schedulers:</a:t>
            </a:r>
          </a:p>
          <a:p>
            <a:pPr marL="971550" lvl="1" indent="-514350">
              <a:spcBef>
                <a:spcPts val="600"/>
              </a:spcBef>
              <a:spcAft>
                <a:spcPts val="1200"/>
              </a:spcAft>
              <a:buFont typeface="+mj-lt"/>
              <a:buAutoNum type="arabicPeriod"/>
            </a:pPr>
            <a:r>
              <a:rPr lang="en-US" sz="2800" dirty="0" smtClean="0">
                <a:latin typeface="Aharoni" pitchFamily="2" charset="-79"/>
                <a:cs typeface="Aharoni" pitchFamily="2" charset="-79"/>
              </a:rPr>
              <a:t>Short term Scheduler</a:t>
            </a:r>
          </a:p>
          <a:p>
            <a:pPr marL="971550" lvl="1" indent="-514350">
              <a:spcBef>
                <a:spcPts val="600"/>
              </a:spcBef>
              <a:spcAft>
                <a:spcPts val="1200"/>
              </a:spcAft>
              <a:buFont typeface="+mj-lt"/>
              <a:buAutoNum type="arabicPeriod"/>
            </a:pPr>
            <a:r>
              <a:rPr lang="en-US" sz="2800" dirty="0" smtClean="0">
                <a:latin typeface="Aharoni" pitchFamily="2" charset="-79"/>
                <a:cs typeface="Aharoni" pitchFamily="2" charset="-79"/>
              </a:rPr>
              <a:t>Long term Scheduler</a:t>
            </a:r>
          </a:p>
          <a:p>
            <a:pPr marL="971550" lvl="1" indent="-514350">
              <a:spcBef>
                <a:spcPts val="600"/>
              </a:spcBef>
              <a:spcAft>
                <a:spcPts val="1200"/>
              </a:spcAft>
              <a:buFont typeface="+mj-lt"/>
              <a:buAutoNum type="arabicPeriod"/>
            </a:pPr>
            <a:r>
              <a:rPr lang="en-US" sz="2800" dirty="0" smtClean="0">
                <a:latin typeface="Aharoni" pitchFamily="2" charset="-79"/>
                <a:cs typeface="Aharoni" pitchFamily="2" charset="-79"/>
              </a:rPr>
              <a:t>Medium term Scheduler</a:t>
            </a:r>
          </a:p>
          <a:p>
            <a:pPr algn="just">
              <a:spcBef>
                <a:spcPts val="1200"/>
              </a:spcBef>
              <a:spcAft>
                <a:spcPts val="1200"/>
              </a:spcAft>
            </a:pPr>
            <a:r>
              <a:rPr lang="en-US" sz="2800" u="sng" dirty="0" smtClean="0">
                <a:solidFill>
                  <a:srgbClr val="FF0000"/>
                </a:solidFill>
                <a:latin typeface="Aharoni" pitchFamily="2" charset="-79"/>
                <a:cs typeface="Aharoni" pitchFamily="2" charset="-79"/>
              </a:rPr>
              <a:t>Short term scheduler – </a:t>
            </a:r>
            <a:r>
              <a:rPr lang="en-US" sz="2800" dirty="0" smtClean="0">
                <a:latin typeface="Aharoni" pitchFamily="2" charset="-79"/>
                <a:cs typeface="Aharoni" pitchFamily="2" charset="-79"/>
              </a:rPr>
              <a:t>selects the process for the processor among the processes which are </a:t>
            </a:r>
            <a:r>
              <a:rPr lang="en-US" sz="2800" u="sng" dirty="0" smtClean="0">
                <a:latin typeface="Aharoni" pitchFamily="2" charset="-79"/>
                <a:cs typeface="Aharoni" pitchFamily="2" charset="-79"/>
              </a:rPr>
              <a:t>already in the </a:t>
            </a:r>
            <a:r>
              <a:rPr lang="en-US" sz="2800" u="sng" dirty="0" smtClean="0">
                <a:latin typeface="Aharoni" pitchFamily="2" charset="-79"/>
                <a:cs typeface="Aharoni" pitchFamily="2" charset="-79"/>
              </a:rPr>
              <a:t>ready queue </a:t>
            </a:r>
            <a:r>
              <a:rPr lang="en-US" sz="2800" u="sng" dirty="0" smtClean="0">
                <a:latin typeface="Aharoni" pitchFamily="2" charset="-79"/>
                <a:cs typeface="Aharoni" pitchFamily="2" charset="-79"/>
              </a:rPr>
              <a:t>(memory)</a:t>
            </a:r>
            <a:r>
              <a:rPr lang="en-US" sz="2800" dirty="0" smtClean="0">
                <a:latin typeface="Aharoni" pitchFamily="2" charset="-79"/>
                <a:cs typeface="Aharoni" pitchFamily="2" charset="-79"/>
              </a:rPr>
              <a:t>.</a:t>
            </a:r>
          </a:p>
          <a:p>
            <a:pPr algn="just">
              <a:spcBef>
                <a:spcPts val="1200"/>
              </a:spcBef>
              <a:spcAft>
                <a:spcPts val="1200"/>
              </a:spcAft>
            </a:pPr>
            <a:r>
              <a:rPr lang="en-US" sz="2800" dirty="0" smtClean="0">
                <a:latin typeface="Aharoni" pitchFamily="2" charset="-79"/>
                <a:cs typeface="Aharoni" pitchFamily="2" charset="-79"/>
              </a:rPr>
              <a:t>They execute on processor and execute very fast in order to achieve better processor utilization.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Types of Schedulers </a:t>
            </a:r>
          </a:p>
        </p:txBody>
      </p:sp>
      <p:sp>
        <p:nvSpPr>
          <p:cNvPr id="3" name="TextBox 2"/>
          <p:cNvSpPr txBox="1"/>
          <p:nvPr/>
        </p:nvSpPr>
        <p:spPr>
          <a:xfrm>
            <a:off x="228600" y="1219200"/>
            <a:ext cx="8686800" cy="4893647"/>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Long term scheduler – </a:t>
            </a:r>
            <a:r>
              <a:rPr lang="en-US" sz="2800" dirty="0" smtClean="0">
                <a:latin typeface="Aharoni" pitchFamily="2" charset="-79"/>
                <a:cs typeface="Aharoni" pitchFamily="2" charset="-79"/>
              </a:rPr>
              <a:t>They selects processes from the process pool and </a:t>
            </a:r>
            <a:r>
              <a:rPr lang="en-US" sz="2800" u="sng" dirty="0" smtClean="0">
                <a:latin typeface="Aharoni" pitchFamily="2" charset="-79"/>
                <a:cs typeface="Aharoni" pitchFamily="2" charset="-79"/>
              </a:rPr>
              <a:t>loads selected processes into memory </a:t>
            </a:r>
            <a:r>
              <a:rPr lang="en-US" sz="2800" u="sng" dirty="0" smtClean="0">
                <a:latin typeface="Aharoni" pitchFamily="2" charset="-79"/>
                <a:cs typeface="Aharoni" pitchFamily="2" charset="-79"/>
              </a:rPr>
              <a:t>(ready queue) for </a:t>
            </a:r>
            <a:r>
              <a:rPr lang="en-US" sz="2800" u="sng" dirty="0" smtClean="0">
                <a:latin typeface="Aharoni" pitchFamily="2" charset="-79"/>
                <a:cs typeface="Aharoni" pitchFamily="2" charset="-79"/>
              </a:rPr>
              <a:t>execution</a:t>
            </a:r>
            <a:r>
              <a:rPr lang="en-US" sz="2800" dirty="0" smtClean="0">
                <a:latin typeface="Aharoni" pitchFamily="2" charset="-79"/>
                <a:cs typeface="Aharoni" pitchFamily="2" charset="-79"/>
              </a:rPr>
              <a:t>.</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It is slower and executes much less frequently.</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It controls the degree of multiprogramming – the number of processes in the memory (ready queue).</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It selects a good mix of I/O bound and CPU bound processes.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Types of Schedulers </a:t>
            </a:r>
          </a:p>
        </p:txBody>
      </p:sp>
      <p:sp>
        <p:nvSpPr>
          <p:cNvPr id="3" name="TextBox 2"/>
          <p:cNvSpPr txBox="1"/>
          <p:nvPr/>
        </p:nvSpPr>
        <p:spPr>
          <a:xfrm>
            <a:off x="228600" y="1219200"/>
            <a:ext cx="8686800" cy="2985433"/>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Medium term Scheduler – </a:t>
            </a:r>
            <a:r>
              <a:rPr lang="en-US" sz="2800" dirty="0" smtClean="0">
                <a:latin typeface="Aharoni" pitchFamily="2" charset="-79"/>
                <a:cs typeface="Aharoni" pitchFamily="2" charset="-79"/>
              </a:rPr>
              <a:t>It can sometimes be good to </a:t>
            </a:r>
            <a:r>
              <a:rPr lang="en-US" sz="2800" u="sng" dirty="0" smtClean="0">
                <a:latin typeface="Aharoni" pitchFamily="2" charset="-79"/>
                <a:cs typeface="Aharoni" pitchFamily="2" charset="-79"/>
              </a:rPr>
              <a:t>reduce the degree of multiprogramming </a:t>
            </a:r>
            <a:r>
              <a:rPr lang="en-US" sz="2800" dirty="0" smtClean="0">
                <a:latin typeface="Aharoni" pitchFamily="2" charset="-79"/>
                <a:cs typeface="Aharoni" pitchFamily="2" charset="-79"/>
              </a:rPr>
              <a:t>by removing processes from memory and storing them on disk. </a:t>
            </a:r>
          </a:p>
          <a:p>
            <a:pPr algn="just">
              <a:spcBef>
                <a:spcPts val="1200"/>
              </a:spcBef>
              <a:spcAft>
                <a:spcPts val="1200"/>
              </a:spcAft>
            </a:pPr>
            <a:r>
              <a:rPr lang="en-US" sz="2800" dirty="0" smtClean="0">
                <a:latin typeface="Aharoni" pitchFamily="2" charset="-79"/>
                <a:cs typeface="Aharoni" pitchFamily="2" charset="-79"/>
              </a:rPr>
              <a:t>These processes can then be re-introduced into memory by medium term scheduler.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00200"/>
            <a:ext cx="8686800" cy="5016758"/>
          </a:xfrm>
          <a:prstGeom prst="rect">
            <a:avLst/>
          </a:prstGeom>
          <a:noFill/>
        </p:spPr>
        <p:txBody>
          <a:bodyPr wrap="square" rtlCol="0">
            <a:spAutoFit/>
          </a:bodyPr>
          <a:lstStyle/>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An Operating System is a large collection of software which acts as an interface between the </a:t>
            </a:r>
            <a:r>
              <a:rPr lang="en-US" sz="2800" u="sng" dirty="0" smtClean="0">
                <a:latin typeface="Aharoni" pitchFamily="2" charset="-79"/>
                <a:cs typeface="Aharoni" pitchFamily="2" charset="-79"/>
              </a:rPr>
              <a:t>user of a computer</a:t>
            </a:r>
            <a:r>
              <a:rPr lang="en-US" sz="2800" dirty="0" smtClean="0">
                <a:latin typeface="Aharoni" pitchFamily="2" charset="-79"/>
                <a:cs typeface="Aharoni" pitchFamily="2" charset="-79"/>
              </a:rPr>
              <a:t> and </a:t>
            </a:r>
            <a:r>
              <a:rPr lang="en-US" sz="2800" u="sng" dirty="0" smtClean="0">
                <a:latin typeface="Aharoni" pitchFamily="2" charset="-79"/>
                <a:cs typeface="Aharoni" pitchFamily="2" charset="-79"/>
              </a:rPr>
              <a:t>the computer hardware</a:t>
            </a:r>
            <a:r>
              <a:rPr lang="en-US" sz="2800" dirty="0" smtClean="0">
                <a:latin typeface="Aharoni" pitchFamily="2" charset="-79"/>
                <a:cs typeface="Aharoni" pitchFamily="2" charset="-79"/>
              </a:rPr>
              <a:t>.</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It manages the resources of a computer system, such as </a:t>
            </a:r>
            <a:r>
              <a:rPr lang="en-US" sz="2800" u="sng" dirty="0" smtClean="0">
                <a:latin typeface="Aharoni" pitchFamily="2" charset="-79"/>
                <a:cs typeface="Aharoni" pitchFamily="2" charset="-79"/>
              </a:rPr>
              <a:t>memory</a:t>
            </a:r>
            <a:r>
              <a:rPr lang="en-US" sz="2800" dirty="0" smtClean="0">
                <a:latin typeface="Aharoni" pitchFamily="2" charset="-79"/>
                <a:cs typeface="Aharoni" pitchFamily="2" charset="-79"/>
              </a:rPr>
              <a:t>, </a:t>
            </a:r>
            <a:r>
              <a:rPr lang="en-US" sz="2800" u="sng" dirty="0" smtClean="0">
                <a:latin typeface="Aharoni" pitchFamily="2" charset="-79"/>
                <a:cs typeface="Aharoni" pitchFamily="2" charset="-79"/>
              </a:rPr>
              <a:t>processor</a:t>
            </a:r>
            <a:r>
              <a:rPr lang="en-US" sz="2800" dirty="0" smtClean="0">
                <a:latin typeface="Aharoni" pitchFamily="2" charset="-79"/>
                <a:cs typeface="Aharoni" pitchFamily="2" charset="-79"/>
              </a:rPr>
              <a:t>, </a:t>
            </a:r>
            <a:r>
              <a:rPr lang="en-US" sz="2800" u="sng" dirty="0" smtClean="0">
                <a:latin typeface="Aharoni" pitchFamily="2" charset="-79"/>
                <a:cs typeface="Aharoni" pitchFamily="2" charset="-79"/>
              </a:rPr>
              <a:t>file system</a:t>
            </a:r>
            <a:r>
              <a:rPr lang="en-US" sz="2800" dirty="0" smtClean="0">
                <a:latin typeface="Aharoni" pitchFamily="2" charset="-79"/>
                <a:cs typeface="Aharoni" pitchFamily="2" charset="-79"/>
              </a:rPr>
              <a:t> and </a:t>
            </a:r>
            <a:r>
              <a:rPr lang="en-US" sz="2800" u="sng" dirty="0" err="1" smtClean="0">
                <a:latin typeface="Aharoni" pitchFamily="2" charset="-79"/>
                <a:cs typeface="Aharoni" pitchFamily="2" charset="-79"/>
              </a:rPr>
              <a:t>Input/Output</a:t>
            </a:r>
            <a:r>
              <a:rPr lang="en-US" sz="2800" u="sng" dirty="0" smtClean="0">
                <a:latin typeface="Aharoni" pitchFamily="2" charset="-79"/>
                <a:cs typeface="Aharoni" pitchFamily="2" charset="-79"/>
              </a:rPr>
              <a:t> devices</a:t>
            </a:r>
            <a:r>
              <a:rPr lang="en-US" sz="2800" dirty="0" smtClean="0">
                <a:latin typeface="Aharoni" pitchFamily="2" charset="-79"/>
                <a:cs typeface="Aharoni" pitchFamily="2" charset="-79"/>
              </a:rPr>
              <a:t>.</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It also keeps track of the status of each resource and decides who will have control over computer resources for how long and when.</a:t>
            </a:r>
          </a:p>
          <a:p>
            <a:endParaRPr lang="en-US" dirty="0"/>
          </a:p>
        </p:txBody>
      </p:sp>
      <p:sp>
        <p:nvSpPr>
          <p:cNvPr id="4" name="TextBox 3"/>
          <p:cNvSpPr txBox="1"/>
          <p:nvPr/>
        </p:nvSpPr>
        <p:spPr>
          <a:xfrm>
            <a:off x="381000" y="381000"/>
            <a:ext cx="8458200" cy="984885"/>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What is Operating System?</a:t>
            </a:r>
            <a:endParaRPr lang="en-US" sz="4000" dirty="0" smtClean="0">
              <a:latin typeface="Arial Black" pitchFamily="34" charset="0"/>
              <a:cs typeface="Aharoni" pitchFamily="2" charset="-79"/>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Criteria</a:t>
            </a:r>
          </a:p>
        </p:txBody>
      </p:sp>
      <p:sp>
        <p:nvSpPr>
          <p:cNvPr id="3" name="TextBox 2"/>
          <p:cNvSpPr txBox="1"/>
          <p:nvPr/>
        </p:nvSpPr>
        <p:spPr>
          <a:xfrm>
            <a:off x="228600" y="1371600"/>
            <a:ext cx="8686800" cy="4585871"/>
          </a:xfrm>
          <a:prstGeom prst="rect">
            <a:avLst/>
          </a:prstGeom>
          <a:noFill/>
        </p:spPr>
        <p:txBody>
          <a:bodyPr wrap="square" rtlCol="0">
            <a:spAutoFit/>
          </a:bodyPr>
          <a:lstStyle/>
          <a:p>
            <a:pPr lvl="0" algn="just">
              <a:spcBef>
                <a:spcPts val="1200"/>
              </a:spcBef>
              <a:spcAft>
                <a:spcPts val="1200"/>
              </a:spcAft>
            </a:pPr>
            <a:r>
              <a:rPr lang="en-US" sz="2800" dirty="0" smtClean="0">
                <a:latin typeface="Aharoni" pitchFamily="2" charset="-79"/>
                <a:cs typeface="Aharoni" pitchFamily="2" charset="-79"/>
              </a:rPr>
              <a:t>The goal of scheduling algorithm is to identify the process whose selection will result in the best possible system performance.</a:t>
            </a:r>
          </a:p>
          <a:p>
            <a:pPr lvl="0" algn="just">
              <a:spcBef>
                <a:spcPts val="1200"/>
              </a:spcBef>
              <a:spcAft>
                <a:spcPts val="1200"/>
              </a:spcAft>
            </a:pPr>
            <a:r>
              <a:rPr lang="en-US" sz="2800" dirty="0" smtClean="0">
                <a:latin typeface="Aharoni" pitchFamily="2" charset="-79"/>
                <a:cs typeface="Aharoni" pitchFamily="2" charset="-79"/>
              </a:rPr>
              <a:t>In order to achieve an efficient processor management, O/S tries to select the most appropriate process from the ready queue.</a:t>
            </a:r>
          </a:p>
          <a:p>
            <a:pPr lvl="0" algn="just">
              <a:spcBef>
                <a:spcPts val="1200"/>
              </a:spcBef>
              <a:spcAft>
                <a:spcPts val="1200"/>
              </a:spcAft>
            </a:pPr>
            <a:r>
              <a:rPr lang="en-US" sz="2800" dirty="0" smtClean="0">
                <a:latin typeface="Aharoni" pitchFamily="2" charset="-79"/>
                <a:cs typeface="Aharoni" pitchFamily="2" charset="-79"/>
              </a:rPr>
              <a:t>For selecting, the relative importance of the following may be considered as performance criteria.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Criteria</a:t>
            </a:r>
          </a:p>
        </p:txBody>
      </p:sp>
      <p:sp>
        <p:nvSpPr>
          <p:cNvPr id="3" name="TextBox 2"/>
          <p:cNvSpPr txBox="1"/>
          <p:nvPr/>
        </p:nvSpPr>
        <p:spPr>
          <a:xfrm>
            <a:off x="228600" y="1371600"/>
            <a:ext cx="8686800" cy="5570756"/>
          </a:xfrm>
          <a:prstGeom prst="rect">
            <a:avLst/>
          </a:prstGeom>
          <a:noFill/>
        </p:spPr>
        <p:txBody>
          <a:bodyPr wrap="square" rtlCol="0">
            <a:spAutoFit/>
          </a:bodyPr>
          <a:lstStyle/>
          <a:p>
            <a:pPr algn="just"/>
            <a:r>
              <a:rPr lang="en-US" sz="2800" u="sng" dirty="0" smtClean="0">
                <a:solidFill>
                  <a:srgbClr val="FF0000"/>
                </a:solidFill>
                <a:latin typeface="Aharoni" pitchFamily="2" charset="-79"/>
                <a:cs typeface="Aharoni" pitchFamily="2" charset="-79"/>
              </a:rPr>
              <a:t>CPU Utilization:</a:t>
            </a:r>
            <a:r>
              <a:rPr lang="en-US" sz="2800" dirty="0" smtClean="0">
                <a:solidFill>
                  <a:srgbClr val="FF0000"/>
                </a:solidFill>
                <a:latin typeface="Aharoni" pitchFamily="2" charset="-79"/>
                <a:cs typeface="Aharoni" pitchFamily="2" charset="-79"/>
              </a:rPr>
              <a:t> </a:t>
            </a:r>
            <a:r>
              <a:rPr lang="en-US" sz="2800" dirty="0" smtClean="0">
                <a:latin typeface="Aharoni" pitchFamily="2" charset="-79"/>
                <a:cs typeface="Aharoni" pitchFamily="2" charset="-79"/>
              </a:rPr>
              <a:t>Ratio between busy time of processor to the total time of processes to finish)</a:t>
            </a:r>
          </a:p>
          <a:p>
            <a:r>
              <a:rPr lang="en-US" sz="2800" dirty="0" smtClean="0">
                <a:latin typeface="Aharoni" pitchFamily="2" charset="-79"/>
                <a:cs typeface="Aharoni" pitchFamily="2" charset="-79"/>
              </a:rPr>
              <a:t> </a:t>
            </a:r>
          </a:p>
          <a:p>
            <a:r>
              <a:rPr lang="en-US" sz="3200" dirty="0" smtClean="0">
                <a:latin typeface="Agency FB" pitchFamily="34" charset="0"/>
                <a:cs typeface="Aharoni" pitchFamily="2" charset="-79"/>
              </a:rPr>
              <a:t>Processor Utilization = </a:t>
            </a:r>
          </a:p>
          <a:p>
            <a:r>
              <a:rPr lang="en-US" sz="3200" dirty="0" smtClean="0">
                <a:latin typeface="Agency FB" pitchFamily="34" charset="0"/>
                <a:cs typeface="Aharoni" pitchFamily="2" charset="-79"/>
              </a:rPr>
              <a:t>			Processor Busy Time</a:t>
            </a:r>
          </a:p>
          <a:p>
            <a:r>
              <a:rPr lang="en-US" sz="3200" dirty="0" smtClean="0">
                <a:latin typeface="Agency FB" pitchFamily="34" charset="0"/>
                <a:cs typeface="Aharoni" pitchFamily="2" charset="-79"/>
              </a:rPr>
              <a:t>              Processor Busy Time + Processor Idle Time</a:t>
            </a:r>
          </a:p>
          <a:p>
            <a:endParaRPr lang="en-US" sz="2800" dirty="0" smtClean="0">
              <a:latin typeface="Aharoni" pitchFamily="2" charset="-79"/>
              <a:cs typeface="Aharoni" pitchFamily="2" charset="-79"/>
            </a:endParaRPr>
          </a:p>
          <a:p>
            <a:pPr algn="just"/>
            <a:r>
              <a:rPr lang="en-US" sz="2800" u="sng" dirty="0" smtClean="0">
                <a:solidFill>
                  <a:srgbClr val="FF0000"/>
                </a:solidFill>
                <a:latin typeface="Aharoni" pitchFamily="2" charset="-79"/>
                <a:cs typeface="Aharoni" pitchFamily="2" charset="-79"/>
              </a:rPr>
              <a:t>Throughput:</a:t>
            </a:r>
            <a:r>
              <a:rPr lang="en-US" sz="2800" dirty="0" smtClean="0">
                <a:latin typeface="Aharoni" pitchFamily="2" charset="-79"/>
                <a:cs typeface="Aharoni" pitchFamily="2" charset="-79"/>
              </a:rPr>
              <a:t>  Refers to the amount of work 				    completed in a unit time.</a:t>
            </a:r>
          </a:p>
          <a:p>
            <a:r>
              <a:rPr lang="en-US" sz="3200" dirty="0" smtClean="0">
                <a:latin typeface="Agency FB" pitchFamily="34" charset="0"/>
                <a:cs typeface="Aharoni" pitchFamily="2" charset="-79"/>
              </a:rPr>
              <a:t>Throughput = 		Number of processes completed</a:t>
            </a:r>
          </a:p>
          <a:p>
            <a:r>
              <a:rPr lang="en-US" sz="3200" dirty="0" smtClean="0">
                <a:latin typeface="Agency FB" pitchFamily="34" charset="0"/>
                <a:cs typeface="Aharoni" pitchFamily="2" charset="-79"/>
              </a:rPr>
              <a:t>				Time Unit</a:t>
            </a:r>
          </a:p>
          <a:p>
            <a:endParaRPr lang="en-US" sz="2800" dirty="0" smtClean="0">
              <a:latin typeface="Aharoni" pitchFamily="2" charset="-79"/>
              <a:cs typeface="Aharoni" pitchFamily="2" charset="-79"/>
            </a:endParaRPr>
          </a:p>
        </p:txBody>
      </p:sp>
      <p:cxnSp>
        <p:nvCxnSpPr>
          <p:cNvPr id="5" name="Straight Connector 4"/>
          <p:cNvCxnSpPr/>
          <p:nvPr/>
        </p:nvCxnSpPr>
        <p:spPr>
          <a:xfrm>
            <a:off x="1676400" y="3656012"/>
            <a:ext cx="70104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90800" y="5942012"/>
            <a:ext cx="55626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Criteria</a:t>
            </a:r>
          </a:p>
        </p:txBody>
      </p:sp>
      <p:sp>
        <p:nvSpPr>
          <p:cNvPr id="3" name="TextBox 2"/>
          <p:cNvSpPr txBox="1"/>
          <p:nvPr/>
        </p:nvSpPr>
        <p:spPr>
          <a:xfrm>
            <a:off x="228600" y="1600200"/>
            <a:ext cx="8686800" cy="4462760"/>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Turnaround Time </a:t>
            </a:r>
            <a:r>
              <a:rPr lang="en-US" sz="2800" dirty="0" smtClean="0">
                <a:latin typeface="Aharoni" pitchFamily="2" charset="-79"/>
                <a:cs typeface="Aharoni" pitchFamily="2" charset="-79"/>
              </a:rPr>
              <a:t>– defined as interval from the time of submission of a process to the time of its completion.</a:t>
            </a:r>
          </a:p>
          <a:p>
            <a:pPr algn="just">
              <a:spcBef>
                <a:spcPts val="1200"/>
              </a:spcBef>
              <a:spcAft>
                <a:spcPts val="1200"/>
              </a:spcAft>
            </a:pPr>
            <a:r>
              <a:rPr lang="en-US" sz="3200" dirty="0" smtClean="0">
                <a:latin typeface="Agency FB" pitchFamily="34" charset="0"/>
                <a:cs typeface="Aharoni" pitchFamily="2" charset="-79"/>
              </a:rPr>
              <a:t>Turnaround time = t(process completed) – t(process submitted)</a:t>
            </a:r>
          </a:p>
          <a:p>
            <a:pPr algn="just">
              <a:spcBef>
                <a:spcPts val="1200"/>
              </a:spcBef>
              <a:spcAft>
                <a:spcPts val="1200"/>
              </a:spcAft>
            </a:pPr>
            <a:endParaRPr lang="en-US" sz="2800" u="sng" dirty="0" smtClean="0">
              <a:solidFill>
                <a:srgbClr val="FF0000"/>
              </a:solidFill>
              <a:latin typeface="Aharoni" pitchFamily="2" charset="-79"/>
              <a:cs typeface="Aharoni" pitchFamily="2" charset="-79"/>
            </a:endParaRPr>
          </a:p>
          <a:p>
            <a:pPr algn="just">
              <a:spcBef>
                <a:spcPts val="1200"/>
              </a:spcBef>
              <a:spcAft>
                <a:spcPts val="1200"/>
              </a:spcAft>
            </a:pPr>
            <a:r>
              <a:rPr lang="en-US" sz="2800" u="sng" dirty="0" smtClean="0">
                <a:solidFill>
                  <a:srgbClr val="FF0000"/>
                </a:solidFill>
                <a:latin typeface="Aharoni" pitchFamily="2" charset="-79"/>
                <a:cs typeface="Aharoni" pitchFamily="2" charset="-79"/>
              </a:rPr>
              <a:t>Waiting Time </a:t>
            </a:r>
            <a:r>
              <a:rPr lang="en-US" sz="2800" dirty="0" smtClean="0">
                <a:latin typeface="Aharoni" pitchFamily="2" charset="-79"/>
                <a:cs typeface="Aharoni" pitchFamily="2" charset="-79"/>
              </a:rPr>
              <a:t>– Time spend in the ready queue</a:t>
            </a:r>
          </a:p>
          <a:p>
            <a:pPr algn="just">
              <a:spcBef>
                <a:spcPts val="1200"/>
              </a:spcBef>
              <a:spcAft>
                <a:spcPts val="1200"/>
              </a:spcAft>
            </a:pPr>
            <a:r>
              <a:rPr lang="en-US" sz="3200" dirty="0" smtClean="0">
                <a:latin typeface="Agency FB" pitchFamily="34" charset="0"/>
                <a:cs typeface="Aharoni" pitchFamily="2" charset="-79"/>
              </a:rPr>
              <a:t>Waiting time = Turnaround time – Processing Time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Criteria</a:t>
            </a:r>
          </a:p>
        </p:txBody>
      </p:sp>
      <p:sp>
        <p:nvSpPr>
          <p:cNvPr id="3" name="TextBox 2"/>
          <p:cNvSpPr txBox="1"/>
          <p:nvPr/>
        </p:nvSpPr>
        <p:spPr>
          <a:xfrm>
            <a:off x="228600" y="1143000"/>
            <a:ext cx="8686800" cy="2985433"/>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Response Time </a:t>
            </a:r>
            <a:r>
              <a:rPr lang="en-US" sz="2800" dirty="0" smtClean="0">
                <a:latin typeface="Aharoni" pitchFamily="2" charset="-79"/>
                <a:cs typeface="Aharoni" pitchFamily="2" charset="-79"/>
              </a:rPr>
              <a:t>– In the time sharing system, this is the interval from the last character typed in command line to the time when the last result appears on the screen.</a:t>
            </a:r>
          </a:p>
          <a:p>
            <a:pPr algn="just">
              <a:spcBef>
                <a:spcPts val="1200"/>
              </a:spcBef>
              <a:spcAft>
                <a:spcPts val="1200"/>
              </a:spcAft>
            </a:pPr>
            <a:r>
              <a:rPr lang="en-US" sz="2800" dirty="0" smtClean="0">
                <a:latin typeface="Aharoni" pitchFamily="2" charset="-79"/>
                <a:cs typeface="Aharoni" pitchFamily="2" charset="-79"/>
              </a:rPr>
              <a:t>Response Time = t(first response) – t(submission of request)</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Algorithms</a:t>
            </a:r>
          </a:p>
        </p:txBody>
      </p:sp>
      <p:sp>
        <p:nvSpPr>
          <p:cNvPr id="3" name="TextBox 2"/>
          <p:cNvSpPr txBox="1"/>
          <p:nvPr/>
        </p:nvSpPr>
        <p:spPr>
          <a:xfrm>
            <a:off x="228600" y="1143000"/>
            <a:ext cx="8686800" cy="5755422"/>
          </a:xfrm>
          <a:prstGeom prst="rect">
            <a:avLst/>
          </a:prstGeom>
          <a:noFill/>
        </p:spPr>
        <p:txBody>
          <a:bodyPr wrap="square" rtlCol="0">
            <a:spAutoFit/>
          </a:bodyPr>
          <a:lstStyle/>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A major division among scheduling algorithms is that whether they support </a:t>
            </a:r>
            <a:r>
              <a:rPr lang="en-US" sz="2800" u="sng" dirty="0" smtClean="0">
                <a:latin typeface="Aharoni" pitchFamily="2" charset="-79"/>
                <a:cs typeface="Aharoni" pitchFamily="2" charset="-79"/>
              </a:rPr>
              <a:t>pre-emptive</a:t>
            </a:r>
            <a:r>
              <a:rPr lang="en-US" sz="2800" dirty="0" smtClean="0">
                <a:latin typeface="Aharoni" pitchFamily="2" charset="-79"/>
                <a:cs typeface="Aharoni" pitchFamily="2" charset="-79"/>
              </a:rPr>
              <a:t> or </a:t>
            </a:r>
            <a:r>
              <a:rPr lang="en-US" sz="2800" u="sng" dirty="0" smtClean="0">
                <a:latin typeface="Aharoni" pitchFamily="2" charset="-79"/>
                <a:cs typeface="Aharoni" pitchFamily="2" charset="-79"/>
              </a:rPr>
              <a:t>non-preemptive scheduling</a:t>
            </a:r>
            <a:r>
              <a:rPr lang="en-US" sz="2800" dirty="0" smtClean="0">
                <a:latin typeface="Aharoni" pitchFamily="2" charset="-79"/>
                <a:cs typeface="Aharoni" pitchFamily="2" charset="-79"/>
              </a:rPr>
              <a:t> discipline.</a:t>
            </a:r>
          </a:p>
          <a:p>
            <a:pPr lvl="0" algn="just">
              <a:spcBef>
                <a:spcPts val="1200"/>
              </a:spcBef>
              <a:spcAft>
                <a:spcPts val="1200"/>
              </a:spcAft>
              <a:buFont typeface="Arial" pitchFamily="34" charset="0"/>
              <a:buChar char="•"/>
            </a:pPr>
            <a:r>
              <a:rPr lang="en-US" sz="2800" u="sng" dirty="0" smtClean="0">
                <a:solidFill>
                  <a:srgbClr val="FF0000"/>
                </a:solidFill>
                <a:latin typeface="Aharoni" pitchFamily="2" charset="-79"/>
                <a:cs typeface="Aharoni" pitchFamily="2" charset="-79"/>
              </a:rPr>
              <a:t>Pre-emptive Scheduling </a:t>
            </a:r>
            <a:r>
              <a:rPr lang="en-US" sz="2800" dirty="0" smtClean="0">
                <a:latin typeface="Aharoni" pitchFamily="2" charset="-79"/>
                <a:cs typeface="Aharoni" pitchFamily="2" charset="-79"/>
              </a:rPr>
              <a:t>– An O/S implementing this algorithm, switches to the processing of a new request </a:t>
            </a:r>
            <a:r>
              <a:rPr lang="en-US" sz="2800" u="sng" dirty="0" smtClean="0">
                <a:latin typeface="Aharoni" pitchFamily="2" charset="-79"/>
                <a:cs typeface="Aharoni" pitchFamily="2" charset="-79"/>
              </a:rPr>
              <a:t>before completing the processing of the current request</a:t>
            </a:r>
            <a:r>
              <a:rPr lang="en-US" sz="2800" dirty="0" smtClean="0">
                <a:latin typeface="Aharoni" pitchFamily="2" charset="-79"/>
                <a:cs typeface="Aharoni" pitchFamily="2" charset="-79"/>
              </a:rPr>
              <a:t>.</a:t>
            </a:r>
          </a:p>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Pre-emptive scheduling is more useful in high priority process which required immediate response.</a:t>
            </a:r>
          </a:p>
          <a:p>
            <a:pPr algn="just">
              <a:spcBef>
                <a:spcPts val="1200"/>
              </a:spcBef>
              <a:spcAft>
                <a:spcPts val="1200"/>
              </a:spcAft>
            </a:pPr>
            <a:endParaRPr lang="en-US" sz="28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Algorithms</a:t>
            </a:r>
          </a:p>
        </p:txBody>
      </p:sp>
      <p:sp>
        <p:nvSpPr>
          <p:cNvPr id="3" name="TextBox 2"/>
          <p:cNvSpPr txBox="1"/>
          <p:nvPr/>
        </p:nvSpPr>
        <p:spPr>
          <a:xfrm>
            <a:off x="228600" y="1143000"/>
            <a:ext cx="8686800" cy="5324535"/>
          </a:xfrm>
          <a:prstGeom prst="rect">
            <a:avLst/>
          </a:prstGeom>
          <a:noFill/>
        </p:spPr>
        <p:txBody>
          <a:bodyPr wrap="square" rtlCol="0">
            <a:spAutoFit/>
          </a:bodyPr>
          <a:lstStyle/>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Round Robin scheduling, Priority based scheduling, SRTN (shortest remaining time next) are considered as pre-emptive scheduling.</a:t>
            </a:r>
          </a:p>
          <a:p>
            <a:pPr lvl="0" algn="just">
              <a:spcBef>
                <a:spcPts val="1200"/>
              </a:spcBef>
              <a:spcAft>
                <a:spcPts val="1200"/>
              </a:spcAft>
              <a:buFont typeface="Arial" pitchFamily="34" charset="0"/>
              <a:buChar char="•"/>
            </a:pPr>
            <a:r>
              <a:rPr lang="en-US" sz="2800" u="sng" dirty="0" smtClean="0">
                <a:solidFill>
                  <a:srgbClr val="FF0000"/>
                </a:solidFill>
                <a:latin typeface="Aharoni" pitchFamily="2" charset="-79"/>
                <a:cs typeface="Aharoni" pitchFamily="2" charset="-79"/>
              </a:rPr>
              <a:t>Non Pre-emptive Scheduling</a:t>
            </a:r>
            <a:r>
              <a:rPr lang="en-US" sz="2800" dirty="0" smtClean="0">
                <a:latin typeface="Aharoni" pitchFamily="2" charset="-79"/>
                <a:cs typeface="Aharoni" pitchFamily="2" charset="-79"/>
              </a:rPr>
              <a:t>: A non pre-emptive scheduling always </a:t>
            </a:r>
            <a:r>
              <a:rPr lang="en-US" sz="2800" u="sng" dirty="0" smtClean="0">
                <a:latin typeface="Aharoni" pitchFamily="2" charset="-79"/>
                <a:cs typeface="Aharoni" pitchFamily="2" charset="-79"/>
              </a:rPr>
              <a:t>processes a scheduled request to its completion</a:t>
            </a:r>
            <a:r>
              <a:rPr lang="en-US" sz="2800" dirty="0" smtClean="0">
                <a:latin typeface="Aharoni" pitchFamily="2" charset="-79"/>
                <a:cs typeface="Aharoni" pitchFamily="2" charset="-79"/>
              </a:rPr>
              <a:t>.</a:t>
            </a:r>
          </a:p>
          <a:p>
            <a:pPr algn="just">
              <a:spcBef>
                <a:spcPts val="1200"/>
              </a:spcBef>
              <a:spcAft>
                <a:spcPts val="1200"/>
              </a:spcAft>
              <a:buFont typeface="Arial" pitchFamily="34" charset="0"/>
              <a:buChar char="•"/>
            </a:pPr>
            <a:r>
              <a:rPr lang="en-US" sz="2800" u="sng" dirty="0" smtClean="0">
                <a:latin typeface="Aharoni" pitchFamily="2" charset="-79"/>
                <a:cs typeface="Aharoni" pitchFamily="2" charset="-79"/>
              </a:rPr>
              <a:t>First Come First Serve </a:t>
            </a:r>
            <a:r>
              <a:rPr lang="en-US" sz="2800" dirty="0" smtClean="0">
                <a:latin typeface="Aharoni" pitchFamily="2" charset="-79"/>
                <a:cs typeface="Aharoni" pitchFamily="2" charset="-79"/>
              </a:rPr>
              <a:t>(FCFS) and </a:t>
            </a:r>
            <a:r>
              <a:rPr lang="en-US" sz="2800" u="sng" dirty="0" smtClean="0">
                <a:latin typeface="Aharoni" pitchFamily="2" charset="-79"/>
                <a:cs typeface="Aharoni" pitchFamily="2" charset="-79"/>
              </a:rPr>
              <a:t>Shortest Job First </a:t>
            </a:r>
            <a:r>
              <a:rPr lang="en-US" sz="2800" dirty="0" smtClean="0">
                <a:latin typeface="Aharoni" pitchFamily="2" charset="-79"/>
                <a:cs typeface="Aharoni" pitchFamily="2" charset="-79"/>
              </a:rPr>
              <a:t>(SJF) are considered to be non pre-emptive scheduling algorithms.</a:t>
            </a:r>
          </a:p>
          <a:p>
            <a:pPr lvl="0" algn="just">
              <a:spcBef>
                <a:spcPts val="1200"/>
              </a:spcBef>
              <a:spcAft>
                <a:spcPts val="1200"/>
              </a:spcAft>
            </a:pPr>
            <a:endParaRPr lang="en-US" sz="28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Algorithms</a:t>
            </a:r>
          </a:p>
        </p:txBody>
      </p:sp>
      <p:sp>
        <p:nvSpPr>
          <p:cNvPr id="3" name="TextBox 2"/>
          <p:cNvSpPr txBox="1"/>
          <p:nvPr/>
        </p:nvSpPr>
        <p:spPr>
          <a:xfrm>
            <a:off x="228600" y="1143000"/>
            <a:ext cx="8686800" cy="5586145"/>
          </a:xfrm>
          <a:prstGeom prst="rect">
            <a:avLst/>
          </a:prstGeom>
          <a:noFill/>
        </p:spPr>
        <p:txBody>
          <a:bodyPr wrap="square" rtlCol="0">
            <a:spAutoFit/>
          </a:bodyPr>
          <a:lstStyle/>
          <a:p>
            <a:pPr marL="514350" lvl="0" indent="-514350">
              <a:spcBef>
                <a:spcPts val="600"/>
              </a:spcBef>
              <a:spcAft>
                <a:spcPts val="1200"/>
              </a:spcAft>
            </a:pPr>
            <a:r>
              <a:rPr lang="en-US" sz="2800" dirty="0" smtClean="0">
                <a:latin typeface="Aharoni" pitchFamily="2" charset="-79"/>
                <a:cs typeface="Aharoni" pitchFamily="2" charset="-79"/>
              </a:rPr>
              <a:t>1. </a:t>
            </a:r>
            <a:r>
              <a:rPr lang="en-US" sz="2800" dirty="0" smtClean="0">
                <a:solidFill>
                  <a:srgbClr val="FF0000"/>
                </a:solidFill>
                <a:latin typeface="Aharoni" pitchFamily="2" charset="-79"/>
                <a:cs typeface="Aharoni" pitchFamily="2" charset="-79"/>
              </a:rPr>
              <a:t>First Come First Serve (FCFS)</a:t>
            </a:r>
          </a:p>
          <a:p>
            <a:pPr lvl="1">
              <a:spcBef>
                <a:spcPts val="600"/>
              </a:spcBef>
              <a:spcAft>
                <a:spcPts val="1200"/>
              </a:spcAft>
              <a:buFont typeface="Arial" pitchFamily="34" charset="0"/>
              <a:buChar char="•"/>
            </a:pPr>
            <a:r>
              <a:rPr lang="en-US" sz="2800" dirty="0" smtClean="0">
                <a:latin typeface="Aharoni" pitchFamily="2" charset="-79"/>
                <a:cs typeface="Aharoni" pitchFamily="2" charset="-79"/>
              </a:rPr>
              <a:t>Simplest scheduling algorithm</a:t>
            </a:r>
          </a:p>
          <a:p>
            <a:pPr lvl="1">
              <a:spcBef>
                <a:spcPts val="600"/>
              </a:spcBef>
              <a:spcAft>
                <a:spcPts val="1200"/>
              </a:spcAft>
              <a:buFont typeface="Arial" pitchFamily="34" charset="0"/>
              <a:buChar char="•"/>
            </a:pPr>
            <a:r>
              <a:rPr lang="en-US" sz="2800" dirty="0" smtClean="0">
                <a:latin typeface="Aharoni" pitchFamily="2" charset="-79"/>
                <a:cs typeface="Aharoni" pitchFamily="2" charset="-79"/>
              </a:rPr>
              <a:t>Jobs are schedules in order they are received</a:t>
            </a:r>
          </a:p>
          <a:p>
            <a:pPr lvl="1">
              <a:spcBef>
                <a:spcPts val="600"/>
              </a:spcBef>
              <a:spcAft>
                <a:spcPts val="1200"/>
              </a:spcAft>
              <a:buFont typeface="Arial" pitchFamily="34" charset="0"/>
              <a:buChar char="•"/>
            </a:pPr>
            <a:r>
              <a:rPr lang="en-US" sz="2800" dirty="0" smtClean="0">
                <a:latin typeface="Aharoni" pitchFamily="2" charset="-79"/>
                <a:cs typeface="Aharoni" pitchFamily="2" charset="-79"/>
              </a:rPr>
              <a:t>Tends to </a:t>
            </a:r>
            <a:r>
              <a:rPr lang="en-US" sz="2800" dirty="0" err="1" smtClean="0">
                <a:latin typeface="Aharoni" pitchFamily="2" charset="-79"/>
                <a:cs typeface="Aharoni" pitchFamily="2" charset="-79"/>
              </a:rPr>
              <a:t>favour</a:t>
            </a:r>
            <a:r>
              <a:rPr lang="en-US" sz="2800" dirty="0" smtClean="0">
                <a:latin typeface="Aharoni" pitchFamily="2" charset="-79"/>
                <a:cs typeface="Aharoni" pitchFamily="2" charset="-79"/>
              </a:rPr>
              <a:t> CPU-Bound processes</a:t>
            </a:r>
          </a:p>
          <a:p>
            <a:pPr lvl="1">
              <a:spcBef>
                <a:spcPts val="600"/>
              </a:spcBef>
              <a:spcAft>
                <a:spcPts val="1200"/>
              </a:spcAft>
              <a:buFont typeface="Arial" pitchFamily="34" charset="0"/>
              <a:buChar char="•"/>
            </a:pPr>
            <a:r>
              <a:rPr lang="en-US" sz="2800" dirty="0" smtClean="0">
                <a:latin typeface="Aharoni" pitchFamily="2" charset="-79"/>
                <a:cs typeface="Aharoni" pitchFamily="2" charset="-79"/>
              </a:rPr>
              <a:t>Example of non pre-emptive scheduling </a:t>
            </a:r>
          </a:p>
          <a:p>
            <a:pPr lvl="0">
              <a:spcBef>
                <a:spcPts val="600"/>
              </a:spcBef>
              <a:spcAft>
                <a:spcPts val="1200"/>
              </a:spcAft>
            </a:pPr>
            <a:r>
              <a:rPr lang="en-US" sz="2800" dirty="0" smtClean="0">
                <a:latin typeface="Aharoni" pitchFamily="2" charset="-79"/>
                <a:cs typeface="Aharoni" pitchFamily="2" charset="-79"/>
              </a:rPr>
              <a:t> 2. </a:t>
            </a:r>
            <a:r>
              <a:rPr lang="en-US" sz="2800" dirty="0" smtClean="0">
                <a:solidFill>
                  <a:srgbClr val="FF0000"/>
                </a:solidFill>
                <a:latin typeface="Aharoni" pitchFamily="2" charset="-79"/>
                <a:cs typeface="Aharoni" pitchFamily="2" charset="-79"/>
              </a:rPr>
              <a:t>Shortest Job First (SJF)</a:t>
            </a:r>
          </a:p>
          <a:p>
            <a:pPr lvl="1">
              <a:spcBef>
                <a:spcPts val="600"/>
              </a:spcBef>
              <a:spcAft>
                <a:spcPts val="1200"/>
              </a:spcAft>
              <a:buFont typeface="Arial" pitchFamily="34" charset="0"/>
              <a:buChar char="•"/>
            </a:pPr>
            <a:r>
              <a:rPr lang="en-US" sz="2800" dirty="0" smtClean="0">
                <a:latin typeface="Aharoni" pitchFamily="2" charset="-79"/>
                <a:cs typeface="Aharoni" pitchFamily="2" charset="-79"/>
              </a:rPr>
              <a:t>The shortest job in the queue is executed first</a:t>
            </a:r>
          </a:p>
          <a:p>
            <a:pPr lvl="1">
              <a:spcBef>
                <a:spcPts val="600"/>
              </a:spcBef>
              <a:spcAft>
                <a:spcPts val="1200"/>
              </a:spcAft>
              <a:buFont typeface="Arial" pitchFamily="34" charset="0"/>
              <a:buChar char="•"/>
            </a:pPr>
            <a:r>
              <a:rPr lang="en-US" sz="2800" dirty="0" smtClean="0">
                <a:latin typeface="Aharoni" pitchFamily="2" charset="-79"/>
                <a:cs typeface="Aharoni" pitchFamily="2" charset="-79"/>
              </a:rPr>
              <a:t>Example of non-pre-emptive scheduling algorithm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Algorithms</a:t>
            </a:r>
          </a:p>
        </p:txBody>
      </p:sp>
      <p:sp>
        <p:nvSpPr>
          <p:cNvPr id="3" name="TextBox 2"/>
          <p:cNvSpPr txBox="1"/>
          <p:nvPr/>
        </p:nvSpPr>
        <p:spPr>
          <a:xfrm>
            <a:off x="228600" y="990600"/>
            <a:ext cx="8686800" cy="6032421"/>
          </a:xfrm>
          <a:prstGeom prst="rect">
            <a:avLst/>
          </a:prstGeom>
          <a:noFill/>
        </p:spPr>
        <p:txBody>
          <a:bodyPr wrap="square" rtlCol="0">
            <a:spAutoFit/>
          </a:bodyPr>
          <a:lstStyle/>
          <a:p>
            <a:pPr lvl="0">
              <a:spcAft>
                <a:spcPts val="1200"/>
              </a:spcAft>
            </a:pPr>
            <a:r>
              <a:rPr lang="en-US" sz="2800" dirty="0" smtClean="0">
                <a:latin typeface="Aharoni" pitchFamily="2" charset="-79"/>
                <a:cs typeface="Aharoni" pitchFamily="2" charset="-79"/>
              </a:rPr>
              <a:t>3. </a:t>
            </a:r>
            <a:r>
              <a:rPr lang="en-US" sz="2800" dirty="0" smtClean="0">
                <a:solidFill>
                  <a:srgbClr val="FF0000"/>
                </a:solidFill>
                <a:latin typeface="Aharoni" pitchFamily="2" charset="-79"/>
                <a:cs typeface="Aharoni" pitchFamily="2" charset="-79"/>
              </a:rPr>
              <a:t>Round Robin (RR)</a:t>
            </a:r>
          </a:p>
          <a:p>
            <a:pPr lvl="1" algn="just">
              <a:spcAft>
                <a:spcPts val="1000"/>
              </a:spcAft>
              <a:buFont typeface="Arial" pitchFamily="34" charset="0"/>
              <a:buChar char="•"/>
            </a:pPr>
            <a:r>
              <a:rPr lang="en-US" sz="2800" dirty="0" smtClean="0">
                <a:latin typeface="Aharoni" pitchFamily="2" charset="-79"/>
                <a:cs typeface="Aharoni" pitchFamily="2" charset="-79"/>
              </a:rPr>
              <a:t>Round Robin Algorithm is pre-emptive that relates the process that has been waiting the longest.</a:t>
            </a:r>
          </a:p>
          <a:p>
            <a:pPr lvl="1" algn="just">
              <a:spcAft>
                <a:spcPts val="1000"/>
              </a:spcAft>
              <a:buFont typeface="Arial" pitchFamily="34" charset="0"/>
              <a:buChar char="•"/>
            </a:pPr>
            <a:r>
              <a:rPr lang="en-US" sz="2800" dirty="0" smtClean="0">
                <a:latin typeface="Aharoni" pitchFamily="2" charset="-79"/>
                <a:cs typeface="Aharoni" pitchFamily="2" charset="-79"/>
              </a:rPr>
              <a:t>Oldest, simplest and widely used algorithm.</a:t>
            </a:r>
          </a:p>
          <a:p>
            <a:pPr lvl="1" algn="just">
              <a:spcAft>
                <a:spcPts val="1000"/>
              </a:spcAft>
              <a:buFont typeface="Arial" pitchFamily="34" charset="0"/>
              <a:buChar char="•"/>
            </a:pPr>
            <a:r>
              <a:rPr lang="en-US" sz="2800" dirty="0" smtClean="0">
                <a:latin typeface="Aharoni" pitchFamily="2" charset="-79"/>
                <a:cs typeface="Aharoni" pitchFamily="2" charset="-79"/>
              </a:rPr>
              <a:t>Basically the CPU time is divided into time slices.</a:t>
            </a:r>
          </a:p>
          <a:p>
            <a:pPr lvl="1" algn="just">
              <a:spcAft>
                <a:spcPts val="1000"/>
              </a:spcAft>
              <a:buFont typeface="Arial" pitchFamily="34" charset="0"/>
              <a:buChar char="•"/>
            </a:pPr>
            <a:r>
              <a:rPr lang="en-US" sz="2800" dirty="0" smtClean="0">
                <a:latin typeface="Aharoni" pitchFamily="2" charset="-79"/>
                <a:cs typeface="Aharoni" pitchFamily="2" charset="-79"/>
              </a:rPr>
              <a:t>No process can run for more than a quantum (small time slice allocated) while others are waiting in the ready queue.</a:t>
            </a:r>
          </a:p>
          <a:p>
            <a:pPr lvl="1" algn="just">
              <a:spcAft>
                <a:spcPts val="1000"/>
              </a:spcAft>
              <a:buFont typeface="Arial" pitchFamily="34" charset="0"/>
              <a:buChar char="•"/>
            </a:pPr>
            <a:r>
              <a:rPr lang="en-US" sz="2800" dirty="0" smtClean="0">
                <a:latin typeface="Aharoni" pitchFamily="2" charset="-79"/>
                <a:cs typeface="Aharoni" pitchFamily="2" charset="-79"/>
              </a:rPr>
              <a:t>A process requiring more CPU time goes and waits at the end of the queue.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Scheduling Formulas Again</a:t>
            </a:r>
          </a:p>
        </p:txBody>
      </p:sp>
      <p:sp>
        <p:nvSpPr>
          <p:cNvPr id="3" name="TextBox 2"/>
          <p:cNvSpPr txBox="1"/>
          <p:nvPr/>
        </p:nvSpPr>
        <p:spPr>
          <a:xfrm>
            <a:off x="228600" y="1447800"/>
            <a:ext cx="8686800" cy="4001095"/>
          </a:xfrm>
          <a:prstGeom prst="rect">
            <a:avLst/>
          </a:prstGeom>
          <a:noFill/>
        </p:spPr>
        <p:txBody>
          <a:bodyPr wrap="square" rtlCol="0">
            <a:spAutoFit/>
          </a:bodyPr>
          <a:lstStyle/>
          <a:p>
            <a:pPr>
              <a:spcBef>
                <a:spcPts val="600"/>
              </a:spcBef>
              <a:spcAft>
                <a:spcPts val="1200"/>
              </a:spcAft>
            </a:pPr>
            <a:r>
              <a:rPr lang="en-US" sz="3200" dirty="0" smtClean="0">
                <a:solidFill>
                  <a:srgbClr val="FF0000"/>
                </a:solidFill>
                <a:latin typeface="Agency FB" pitchFamily="34" charset="0"/>
                <a:cs typeface="Aharoni" pitchFamily="2" charset="-79"/>
              </a:rPr>
              <a:t>TAT </a:t>
            </a:r>
            <a:r>
              <a:rPr lang="en-US" sz="3200" dirty="0" smtClean="0">
                <a:latin typeface="Agency FB" pitchFamily="34" charset="0"/>
                <a:cs typeface="Aharoni" pitchFamily="2" charset="-79"/>
              </a:rPr>
              <a:t>= time(process comp) – time(process submitted)</a:t>
            </a:r>
          </a:p>
          <a:p>
            <a:pPr>
              <a:spcBef>
                <a:spcPts val="600"/>
              </a:spcBef>
              <a:spcAft>
                <a:spcPts val="1200"/>
              </a:spcAft>
            </a:pPr>
            <a:r>
              <a:rPr lang="en-US" sz="3200" dirty="0" smtClean="0">
                <a:solidFill>
                  <a:srgbClr val="FF0000"/>
                </a:solidFill>
                <a:latin typeface="Agency FB" pitchFamily="34" charset="0"/>
                <a:cs typeface="Aharoni" pitchFamily="2" charset="-79"/>
              </a:rPr>
              <a:t>Waiting time </a:t>
            </a:r>
            <a:r>
              <a:rPr lang="en-US" sz="3200" dirty="0" smtClean="0">
                <a:latin typeface="Agency FB" pitchFamily="34" charset="0"/>
                <a:cs typeface="Aharoni" pitchFamily="2" charset="-79"/>
              </a:rPr>
              <a:t>= TAT – Processing Time</a:t>
            </a:r>
          </a:p>
          <a:p>
            <a:pPr>
              <a:spcBef>
                <a:spcPts val="600"/>
              </a:spcBef>
              <a:spcAft>
                <a:spcPts val="1200"/>
              </a:spcAft>
            </a:pPr>
            <a:r>
              <a:rPr lang="en-US" sz="3200" dirty="0" smtClean="0">
                <a:solidFill>
                  <a:srgbClr val="FF0000"/>
                </a:solidFill>
                <a:latin typeface="Agency FB" pitchFamily="34" charset="0"/>
                <a:cs typeface="Aharoni" pitchFamily="2" charset="-79"/>
              </a:rPr>
              <a:t>Waiting time </a:t>
            </a:r>
            <a:r>
              <a:rPr lang="en-US" sz="3200" dirty="0" smtClean="0">
                <a:latin typeface="Agency FB" pitchFamily="34" charset="0"/>
                <a:cs typeface="Aharoni" pitchFamily="2" charset="-79"/>
              </a:rPr>
              <a:t>= t(proc comp) – proc time</a:t>
            </a:r>
          </a:p>
          <a:p>
            <a:pPr>
              <a:spcBef>
                <a:spcPts val="600"/>
              </a:spcBef>
              <a:spcAft>
                <a:spcPts val="1200"/>
              </a:spcAft>
            </a:pPr>
            <a:r>
              <a:rPr lang="en-US" sz="3200" dirty="0" smtClean="0">
                <a:solidFill>
                  <a:srgbClr val="FF0000"/>
                </a:solidFill>
                <a:latin typeface="Agency FB" pitchFamily="34" charset="0"/>
                <a:cs typeface="Aharoni" pitchFamily="2" charset="-79"/>
              </a:rPr>
              <a:t>Response Time </a:t>
            </a:r>
            <a:r>
              <a:rPr lang="en-US" sz="3200" dirty="0" smtClean="0">
                <a:latin typeface="Agency FB" pitchFamily="34" charset="0"/>
                <a:cs typeface="Aharoni" pitchFamily="2" charset="-79"/>
              </a:rPr>
              <a:t>= t(first response) – t(submission of request)</a:t>
            </a:r>
          </a:p>
          <a:p>
            <a:pPr>
              <a:spcBef>
                <a:spcPts val="600"/>
              </a:spcBef>
              <a:spcAft>
                <a:spcPts val="1200"/>
              </a:spcAft>
            </a:pPr>
            <a:endParaRPr lang="en-US" sz="2800" dirty="0" smtClean="0">
              <a:latin typeface="Aharoni" pitchFamily="2" charset="-79"/>
              <a:cs typeface="Aharoni" pitchFamily="2" charset="-79"/>
            </a:endParaRPr>
          </a:p>
          <a:p>
            <a:pPr lvl="0">
              <a:spcAft>
                <a:spcPts val="1200"/>
              </a:spcAft>
            </a:pPr>
            <a:endParaRPr lang="en-US" sz="2800" dirty="0" smtClean="0">
              <a:latin typeface="Aharoni" pitchFamily="2" charset="-79"/>
              <a:cs typeface="Aharoni" pitchFamily="2" charset="-79"/>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143000"/>
            <a:ext cx="8686800" cy="5016758"/>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Uniprogramming</a:t>
            </a:r>
            <a:r>
              <a:rPr lang="en-US" sz="2800" dirty="0" smtClean="0">
                <a:latin typeface="Aharoni" pitchFamily="2" charset="-79"/>
                <a:cs typeface="Aharoni" pitchFamily="2" charset="-79"/>
              </a:rPr>
              <a:t>: A </a:t>
            </a:r>
            <a:r>
              <a:rPr lang="en-US" sz="2800" dirty="0" err="1" smtClean="0">
                <a:latin typeface="Aharoni" pitchFamily="2" charset="-79"/>
                <a:cs typeface="Aharoni" pitchFamily="2" charset="-79"/>
              </a:rPr>
              <a:t>uniprogramming</a:t>
            </a:r>
            <a:r>
              <a:rPr lang="en-US" sz="2800" dirty="0" smtClean="0">
                <a:latin typeface="Aharoni" pitchFamily="2" charset="-79"/>
                <a:cs typeface="Aharoni" pitchFamily="2" charset="-79"/>
              </a:rPr>
              <a:t> system processes only one program at a time and all system resources are available exclusively for the job until its completion.</a:t>
            </a:r>
          </a:p>
          <a:p>
            <a:pPr algn="just">
              <a:spcBef>
                <a:spcPts val="1200"/>
              </a:spcBef>
              <a:spcAft>
                <a:spcPts val="1200"/>
              </a:spcAft>
            </a:pPr>
            <a:r>
              <a:rPr lang="en-US" sz="2800" u="sng" dirty="0" smtClean="0">
                <a:solidFill>
                  <a:srgbClr val="FF0000"/>
                </a:solidFill>
                <a:latin typeface="Aharoni" pitchFamily="2" charset="-79"/>
                <a:cs typeface="Aharoni" pitchFamily="2" charset="-79"/>
              </a:rPr>
              <a:t>Multiprogramming</a:t>
            </a:r>
            <a:r>
              <a:rPr lang="en-US" sz="2800" dirty="0" smtClean="0">
                <a:latin typeface="Aharoni" pitchFamily="2" charset="-79"/>
                <a:cs typeface="Aharoni" pitchFamily="2" charset="-79"/>
              </a:rPr>
              <a:t>: Multiprogramming system processes two or more different and independent programs at the same time simultaneously.</a:t>
            </a:r>
          </a:p>
          <a:p>
            <a:pPr algn="just">
              <a:spcBef>
                <a:spcPts val="1200"/>
              </a:spcBef>
              <a:spcAft>
                <a:spcPts val="1200"/>
              </a:spcAft>
            </a:pPr>
            <a:r>
              <a:rPr lang="en-US" sz="2800" u="sng" dirty="0" smtClean="0">
                <a:solidFill>
                  <a:srgbClr val="FF0000"/>
                </a:solidFill>
                <a:latin typeface="Aharoni" pitchFamily="2" charset="-79"/>
                <a:cs typeface="Aharoni" pitchFamily="2" charset="-79"/>
              </a:rPr>
              <a:t>Multitasking</a:t>
            </a:r>
            <a:r>
              <a:rPr lang="en-US" sz="2800" dirty="0" smtClean="0">
                <a:latin typeface="Aharoni" pitchFamily="2" charset="-79"/>
                <a:cs typeface="Aharoni" pitchFamily="2" charset="-79"/>
              </a:rPr>
              <a:t>: It is the interleaved execution of multiple programs or jobs (often referred to as tasks of the same user) in a single user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71600"/>
            <a:ext cx="8686800" cy="5416868"/>
          </a:xfrm>
          <a:prstGeom prst="rect">
            <a:avLst/>
          </a:prstGeom>
          <a:noFill/>
        </p:spPr>
        <p:txBody>
          <a:bodyPr wrap="square" rtlCol="0">
            <a:spAutoFit/>
          </a:bodyPr>
          <a:lstStyle/>
          <a:p>
            <a:pPr algn="just"/>
            <a:r>
              <a:rPr lang="en-US" sz="3200" b="1" dirty="0" smtClean="0">
                <a:latin typeface="Aharoni" pitchFamily="2" charset="-79"/>
                <a:cs typeface="Aharoni" pitchFamily="2" charset="-79"/>
              </a:rPr>
              <a:t>The evolution of O/S involves several phases such as:</a:t>
            </a:r>
            <a:endParaRPr lang="en-US" sz="1400" u="sng" dirty="0" smtClean="0">
              <a:latin typeface="Aharoni" pitchFamily="2" charset="-79"/>
              <a:cs typeface="Aharoni" pitchFamily="2" charset="-79"/>
            </a:endParaRPr>
          </a:p>
          <a:p>
            <a:pPr marL="514350" lvl="0" indent="-514350" algn="just">
              <a:spcBef>
                <a:spcPts val="1200"/>
              </a:spcBef>
              <a:spcAft>
                <a:spcPts val="1200"/>
              </a:spcAft>
              <a:buFont typeface="+mj-lt"/>
              <a:buAutoNum type="arabicPeriod"/>
            </a:pPr>
            <a:r>
              <a:rPr lang="en-US" sz="2800" u="sng" dirty="0" smtClean="0">
                <a:latin typeface="Aharoni" pitchFamily="2" charset="-79"/>
                <a:cs typeface="Aharoni" pitchFamily="2" charset="-79"/>
              </a:rPr>
              <a:t>Serial Processing</a:t>
            </a:r>
            <a:r>
              <a:rPr lang="en-US" sz="2800" dirty="0" smtClean="0">
                <a:latin typeface="Aharoni" pitchFamily="2" charset="-79"/>
                <a:cs typeface="Aharoni" pitchFamily="2" charset="-79"/>
              </a:rPr>
              <a:t> – Here jobs are allotted to the processor one by one and after the completion of one job, the second one gets the processor time.</a:t>
            </a:r>
            <a:endParaRPr lang="en-US" sz="1600" u="sng" dirty="0" smtClean="0">
              <a:latin typeface="Aharoni" pitchFamily="2" charset="-79"/>
              <a:cs typeface="Aharoni" pitchFamily="2" charset="-79"/>
            </a:endParaRPr>
          </a:p>
          <a:p>
            <a:pPr marL="514350" lvl="0" indent="-514350" algn="just">
              <a:spcBef>
                <a:spcPts val="1200"/>
              </a:spcBef>
              <a:spcAft>
                <a:spcPts val="1200"/>
              </a:spcAft>
              <a:buFont typeface="+mj-lt"/>
              <a:buAutoNum type="arabicPeriod"/>
            </a:pPr>
            <a:r>
              <a:rPr lang="en-US" sz="2800" u="sng" dirty="0" smtClean="0">
                <a:latin typeface="Aharoni" pitchFamily="2" charset="-79"/>
                <a:cs typeface="Aharoni" pitchFamily="2" charset="-79"/>
              </a:rPr>
              <a:t>Batch processing</a:t>
            </a:r>
            <a:r>
              <a:rPr lang="en-US" sz="2800" dirty="0" smtClean="0">
                <a:latin typeface="Aharoni" pitchFamily="2" charset="-79"/>
                <a:cs typeface="Aharoni" pitchFamily="2" charset="-79"/>
              </a:rPr>
              <a:t> – Jobs are stored in the memory unit as job pool and the O/S can choose the next job to run. This is also called </a:t>
            </a:r>
            <a:r>
              <a:rPr lang="en-US" sz="2800" u="sng" dirty="0" smtClean="0">
                <a:latin typeface="Aharoni" pitchFamily="2" charset="-79"/>
                <a:cs typeface="Aharoni" pitchFamily="2" charset="-79"/>
              </a:rPr>
              <a:t>spooling</a:t>
            </a:r>
            <a:r>
              <a:rPr lang="en-US" sz="2800" dirty="0" smtClean="0">
                <a:latin typeface="Aharoni" pitchFamily="2" charset="-79"/>
                <a:cs typeface="Aharoni" pitchFamily="2" charset="-79"/>
              </a:rPr>
              <a:t>, where the I/O operations can overlap with the processor time.</a:t>
            </a:r>
            <a:endParaRPr lang="en-US" dirty="0"/>
          </a:p>
        </p:txBody>
      </p:sp>
      <p:sp>
        <p:nvSpPr>
          <p:cNvPr id="4" name="TextBox 3"/>
          <p:cNvSpPr txBox="1"/>
          <p:nvPr/>
        </p:nvSpPr>
        <p:spPr>
          <a:xfrm>
            <a:off x="152400" y="228600"/>
            <a:ext cx="8763000" cy="984885"/>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Evolution of Operating System</a:t>
            </a:r>
            <a:endParaRPr lang="en-US" sz="4000" dirty="0" smtClean="0">
              <a:latin typeface="Arial Black" pitchFamily="34" charset="0"/>
              <a:cs typeface="Aharoni" pitchFamily="2" charset="-79"/>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143000"/>
            <a:ext cx="8686800" cy="4893647"/>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Multithreading</a:t>
            </a:r>
            <a:r>
              <a:rPr lang="en-US" sz="2800" dirty="0" smtClean="0">
                <a:latin typeface="Aharoni" pitchFamily="2" charset="-79"/>
                <a:cs typeface="Aharoni" pitchFamily="2" charset="-79"/>
              </a:rPr>
              <a:t> </a:t>
            </a:r>
          </a:p>
          <a:p>
            <a:pPr algn="just">
              <a:spcBef>
                <a:spcPts val="600"/>
              </a:spcBef>
              <a:spcAft>
                <a:spcPts val="1200"/>
              </a:spcAft>
              <a:buFont typeface="Arial" pitchFamily="34" charset="0"/>
              <a:buChar char="•"/>
            </a:pPr>
            <a:r>
              <a:rPr lang="en-US" sz="2800" dirty="0" smtClean="0">
                <a:latin typeface="Aharoni" pitchFamily="2" charset="-79"/>
                <a:cs typeface="Aharoni" pitchFamily="2" charset="-79"/>
              </a:rPr>
              <a:t>In multithreading, a single process consists of an address space and one or more threads of control. </a:t>
            </a:r>
          </a:p>
          <a:p>
            <a:pPr algn="just">
              <a:spcBef>
                <a:spcPts val="600"/>
              </a:spcBef>
              <a:spcAft>
                <a:spcPts val="1200"/>
              </a:spcAft>
              <a:buFont typeface="Arial" pitchFamily="34" charset="0"/>
              <a:buChar char="•"/>
            </a:pPr>
            <a:r>
              <a:rPr lang="en-US" sz="2800" dirty="0" smtClean="0">
                <a:latin typeface="Aharoni" pitchFamily="2" charset="-79"/>
                <a:cs typeface="Aharoni" pitchFamily="2" charset="-79"/>
              </a:rPr>
              <a:t>Each thread process has its own program counter, its own register states and its own stack. </a:t>
            </a:r>
          </a:p>
          <a:p>
            <a:pPr algn="just">
              <a:spcBef>
                <a:spcPts val="600"/>
              </a:spcBef>
              <a:spcAft>
                <a:spcPts val="1200"/>
              </a:spcAft>
              <a:buFont typeface="Arial" pitchFamily="34" charset="0"/>
              <a:buChar char="•"/>
            </a:pPr>
            <a:r>
              <a:rPr lang="en-US" sz="2800" dirty="0" smtClean="0">
                <a:latin typeface="Aharoni" pitchFamily="2" charset="-79"/>
                <a:cs typeface="Aharoni" pitchFamily="2" charset="-79"/>
              </a:rPr>
              <a:t>However all the threads of the process share the same address space. </a:t>
            </a:r>
          </a:p>
          <a:p>
            <a:pPr algn="just">
              <a:spcBef>
                <a:spcPts val="600"/>
              </a:spcBef>
              <a:spcAft>
                <a:spcPts val="1200"/>
              </a:spcAft>
              <a:buFont typeface="Arial" pitchFamily="34" charset="0"/>
              <a:buChar char="•"/>
            </a:pPr>
            <a:r>
              <a:rPr lang="en-US" sz="2800" dirty="0" smtClean="0">
                <a:latin typeface="Aharoni" pitchFamily="2" charset="-79"/>
                <a:cs typeface="Aharoni" pitchFamily="2" charset="-79"/>
              </a:rPr>
              <a:t>We often refer to threads as light-weight processes.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199376"/>
            <a:ext cx="8686800" cy="5201424"/>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Multiprocessing</a:t>
            </a:r>
            <a:endParaRPr lang="en-US" sz="2800" dirty="0" smtClean="0">
              <a:latin typeface="Aharoni" pitchFamily="2" charset="-79"/>
              <a:cs typeface="Aharoni" pitchFamily="2" charset="-79"/>
            </a:endParaRPr>
          </a:p>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Systems having multiple processors (CPUs) are multiprocessing systems.</a:t>
            </a:r>
          </a:p>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They can execute multiple processes concurrently.</a:t>
            </a:r>
          </a:p>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These systems use multiple CPUs to process either instructions from different and independent programs or different instructions from the same program simultaneously. </a:t>
            </a:r>
          </a:p>
          <a:p>
            <a:pPr algn="just">
              <a:spcBef>
                <a:spcPts val="1200"/>
              </a:spcBef>
              <a:spcAft>
                <a:spcPts val="1200"/>
              </a:spcAft>
              <a:buFont typeface="Arial" pitchFamily="34" charset="0"/>
              <a:buChar char="•"/>
            </a:pPr>
            <a:r>
              <a:rPr lang="en-US" sz="2800" dirty="0" smtClean="0">
                <a:latin typeface="Aharoni" pitchFamily="2" charset="-79"/>
                <a:cs typeface="Aharoni" pitchFamily="2" charset="-79"/>
              </a:rPr>
              <a:t>This is also termed as parallel processing.</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066800"/>
            <a:ext cx="8686800" cy="3724096"/>
          </a:xfrm>
          <a:prstGeom prst="rect">
            <a:avLst/>
          </a:prstGeom>
          <a:noFill/>
        </p:spPr>
        <p:txBody>
          <a:bodyPr wrap="square" rtlCol="0">
            <a:spAutoFit/>
          </a:bodyPr>
          <a:lstStyle/>
          <a:p>
            <a:pPr algn="just">
              <a:spcBef>
                <a:spcPts val="1200"/>
              </a:spcBef>
              <a:spcAft>
                <a:spcPts val="1200"/>
              </a:spcAft>
            </a:pPr>
            <a:r>
              <a:rPr lang="en-US" sz="2800" u="sng" dirty="0" smtClean="0">
                <a:solidFill>
                  <a:srgbClr val="FF0000"/>
                </a:solidFill>
                <a:latin typeface="Aharoni" pitchFamily="2" charset="-79"/>
                <a:cs typeface="Aharoni" pitchFamily="2" charset="-79"/>
              </a:rPr>
              <a:t>Time-Sharing</a:t>
            </a:r>
            <a:r>
              <a:rPr lang="en-US" sz="2800" dirty="0" smtClean="0">
                <a:latin typeface="Aharoni" pitchFamily="2" charset="-79"/>
                <a:cs typeface="Aharoni" pitchFamily="2" charset="-79"/>
              </a:rPr>
              <a:t> </a:t>
            </a:r>
          </a:p>
          <a:p>
            <a:pPr algn="just">
              <a:spcBef>
                <a:spcPts val="1200"/>
              </a:spcBef>
              <a:spcAft>
                <a:spcPts val="1200"/>
              </a:spcAft>
            </a:pPr>
            <a:r>
              <a:rPr lang="en-US" sz="2800" dirty="0" smtClean="0">
                <a:latin typeface="Aharoni" pitchFamily="2" charset="-79"/>
                <a:cs typeface="Aharoni" pitchFamily="2" charset="-79"/>
              </a:rPr>
              <a:t>This is a mechanism to provide simultaneous interactive use of a computer system by many users in such a way that all users feel that the computer is working dedicatedly for him/her. </a:t>
            </a:r>
          </a:p>
          <a:p>
            <a:pPr algn="just">
              <a:spcBef>
                <a:spcPts val="1200"/>
              </a:spcBef>
              <a:spcAft>
                <a:spcPts val="1200"/>
              </a:spcAft>
            </a:pPr>
            <a:r>
              <a:rPr lang="en-US" sz="2800" dirty="0" smtClean="0">
                <a:latin typeface="Aharoni" pitchFamily="2" charset="-79"/>
                <a:cs typeface="Aharoni" pitchFamily="2" charset="-79"/>
              </a:rPr>
              <a:t>It uses multiprogramming with a special CPU scheduling algorithm to achieve this.</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066800"/>
            <a:ext cx="8686800" cy="5878532"/>
          </a:xfrm>
          <a:prstGeom prst="rect">
            <a:avLst/>
          </a:prstGeom>
          <a:noFill/>
        </p:spPr>
        <p:txBody>
          <a:bodyPr wrap="square" rtlCol="0">
            <a:spAutoFit/>
          </a:bodyPr>
          <a:lstStyle/>
          <a:p>
            <a:pPr>
              <a:spcAft>
                <a:spcPts val="1200"/>
              </a:spcAft>
            </a:pPr>
            <a:r>
              <a:rPr lang="en-US" sz="2800" u="sng" dirty="0" smtClean="0">
                <a:solidFill>
                  <a:srgbClr val="FF0000"/>
                </a:solidFill>
                <a:latin typeface="Aharoni" pitchFamily="2" charset="-79"/>
                <a:cs typeface="Aharoni" pitchFamily="2" charset="-79"/>
              </a:rPr>
              <a:t>Fixed Partition and Variable partition Memory</a:t>
            </a:r>
            <a:r>
              <a:rPr lang="en-US" sz="2800" dirty="0" smtClean="0">
                <a:latin typeface="Aharoni" pitchFamily="2" charset="-79"/>
                <a:cs typeface="Aharoni" pitchFamily="2" charset="-79"/>
              </a:rPr>
              <a:t>: </a:t>
            </a:r>
          </a:p>
          <a:p>
            <a:pPr algn="just">
              <a:spcAft>
                <a:spcPts val="1200"/>
              </a:spcAft>
            </a:pPr>
            <a:r>
              <a:rPr lang="en-US" sz="2800" dirty="0" smtClean="0">
                <a:latin typeface="Aharoni" pitchFamily="2" charset="-79"/>
                <a:cs typeface="Aharoni" pitchFamily="2" charset="-79"/>
              </a:rPr>
              <a:t>In a multiprogramming memory model, multiple user processes can reside simultaneously in main memory. </a:t>
            </a:r>
          </a:p>
          <a:p>
            <a:pPr algn="just">
              <a:spcAft>
                <a:spcPts val="1200"/>
              </a:spcAft>
            </a:pPr>
            <a:r>
              <a:rPr lang="en-US" sz="2800" dirty="0" smtClean="0">
                <a:latin typeface="Aharoni" pitchFamily="2" charset="-79"/>
                <a:cs typeface="Aharoni" pitchFamily="2" charset="-79"/>
              </a:rPr>
              <a:t>The two memory management schemes, which operating systems use to facilitate this, are:</a:t>
            </a:r>
          </a:p>
          <a:p>
            <a:pPr lvl="0" algn="just">
              <a:spcAft>
                <a:spcPts val="1200"/>
              </a:spcAft>
            </a:pPr>
            <a:r>
              <a:rPr lang="en-US" sz="2800" u="sng" dirty="0" smtClean="0">
                <a:latin typeface="Aharoni" pitchFamily="2" charset="-79"/>
                <a:cs typeface="Aharoni" pitchFamily="2" charset="-79"/>
              </a:rPr>
              <a:t>Multiprogramming with fixed number of partitions</a:t>
            </a:r>
            <a:r>
              <a:rPr lang="en-US" sz="2800" dirty="0" smtClean="0">
                <a:latin typeface="Aharoni" pitchFamily="2" charset="-79"/>
                <a:cs typeface="Aharoni" pitchFamily="2" charset="-79"/>
              </a:rPr>
              <a:t>, where the partition size remains same, irrespective of the size of the process. Wastage of main memory space is the main disadvantage of this system </a:t>
            </a:r>
          </a:p>
          <a:p>
            <a:pPr lvl="0" algn="ctr">
              <a:spcAft>
                <a:spcPts val="1200"/>
              </a:spcAft>
            </a:pPr>
            <a:r>
              <a:rPr lang="en-US" sz="2800" dirty="0" smtClean="0">
                <a:latin typeface="Aharoni" pitchFamily="2" charset="-79"/>
                <a:cs typeface="Aharoni" pitchFamily="2" charset="-79"/>
              </a:rPr>
              <a:t>and</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066800"/>
            <a:ext cx="8686800" cy="1969770"/>
          </a:xfrm>
          <a:prstGeom prst="rect">
            <a:avLst/>
          </a:prstGeom>
          <a:noFill/>
        </p:spPr>
        <p:txBody>
          <a:bodyPr wrap="square" rtlCol="0">
            <a:spAutoFit/>
          </a:bodyPr>
          <a:lstStyle/>
          <a:p>
            <a:pPr algn="ctr">
              <a:spcAft>
                <a:spcPts val="1200"/>
              </a:spcAft>
            </a:pPr>
            <a:r>
              <a:rPr lang="en-US" sz="2800" dirty="0" smtClean="0">
                <a:latin typeface="Aharoni" pitchFamily="2" charset="-79"/>
                <a:cs typeface="Aharoni" pitchFamily="2" charset="-79"/>
              </a:rPr>
              <a:t>and</a:t>
            </a:r>
          </a:p>
          <a:p>
            <a:pPr lvl="0" algn="just">
              <a:spcAft>
                <a:spcPts val="1200"/>
              </a:spcAft>
            </a:pPr>
            <a:r>
              <a:rPr lang="en-US" sz="2800" u="sng" dirty="0" smtClean="0">
                <a:latin typeface="Aharoni" pitchFamily="2" charset="-79"/>
                <a:cs typeface="Aharoni" pitchFamily="2" charset="-79"/>
              </a:rPr>
              <a:t>Multiprogramming with variable number of partition</a:t>
            </a:r>
            <a:r>
              <a:rPr lang="en-US" sz="2800" dirty="0" smtClean="0">
                <a:latin typeface="Aharoni" pitchFamily="2" charset="-79"/>
                <a:cs typeface="Aharoni" pitchFamily="2" charset="-79"/>
              </a:rPr>
              <a:t>, where the partition size is created as per the size of the process.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066800"/>
            <a:ext cx="8686800" cy="4939814"/>
          </a:xfrm>
          <a:prstGeom prst="rect">
            <a:avLst/>
          </a:prstGeom>
          <a:noFill/>
        </p:spPr>
        <p:txBody>
          <a:bodyPr wrap="square" rtlCol="0">
            <a:spAutoFit/>
          </a:bodyPr>
          <a:lstStyle/>
          <a:p>
            <a:r>
              <a:rPr lang="en-US" sz="2800" u="sng" dirty="0" smtClean="0">
                <a:solidFill>
                  <a:srgbClr val="FF0000"/>
                </a:solidFill>
                <a:latin typeface="Aharoni" pitchFamily="2" charset="-79"/>
                <a:cs typeface="Aharoni" pitchFamily="2" charset="-79"/>
              </a:rPr>
              <a:t>Virtual Memory</a:t>
            </a:r>
            <a:r>
              <a:rPr lang="en-US" sz="2800" dirty="0" smtClean="0">
                <a:latin typeface="Aharoni" pitchFamily="2" charset="-79"/>
                <a:cs typeface="Aharoni" pitchFamily="2" charset="-79"/>
              </a:rPr>
              <a:t>: </a:t>
            </a:r>
          </a:p>
          <a:p>
            <a:pPr algn="just">
              <a:spcBef>
                <a:spcPts val="600"/>
              </a:spcBef>
              <a:spcAft>
                <a:spcPts val="1200"/>
              </a:spcAft>
            </a:pPr>
            <a:r>
              <a:rPr lang="en-US" sz="2800" dirty="0" smtClean="0">
                <a:latin typeface="Aharoni" pitchFamily="2" charset="-79"/>
                <a:cs typeface="Aharoni" pitchFamily="2" charset="-79"/>
              </a:rPr>
              <a:t>This is a memory management scheme that allows execution of a process without the need to load the entire process in the main memory all at a time. </a:t>
            </a:r>
          </a:p>
          <a:p>
            <a:pPr algn="just">
              <a:spcBef>
                <a:spcPts val="600"/>
              </a:spcBef>
              <a:spcAft>
                <a:spcPts val="1200"/>
              </a:spcAft>
            </a:pPr>
            <a:r>
              <a:rPr lang="en-US" sz="2800" dirty="0" smtClean="0">
                <a:latin typeface="Aharoni" pitchFamily="2" charset="-79"/>
                <a:cs typeface="Aharoni" pitchFamily="2" charset="-79"/>
              </a:rPr>
              <a:t>A portion of the secondary memory keeps the bulk amount of the process, which is not used,  being needed by the CPU at the very moment. </a:t>
            </a:r>
          </a:p>
          <a:p>
            <a:pPr algn="just">
              <a:spcBef>
                <a:spcPts val="600"/>
              </a:spcBef>
              <a:spcAft>
                <a:spcPts val="1200"/>
              </a:spcAft>
            </a:pPr>
            <a:r>
              <a:rPr lang="en-US" sz="2800" dirty="0" smtClean="0">
                <a:latin typeface="Aharoni" pitchFamily="2" charset="-79"/>
                <a:cs typeface="Aharoni" pitchFamily="2" charset="-79"/>
              </a:rPr>
              <a:t>They are transferred to the main memory, as and when required for processing.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1066800"/>
            <a:ext cx="8686800" cy="5724644"/>
          </a:xfrm>
          <a:prstGeom prst="rect">
            <a:avLst/>
          </a:prstGeom>
          <a:noFill/>
        </p:spPr>
        <p:txBody>
          <a:bodyPr wrap="square" rtlCol="0">
            <a:spAutoFit/>
          </a:bodyPr>
          <a:lstStyle/>
          <a:p>
            <a:pPr algn="just">
              <a:spcBef>
                <a:spcPts val="600"/>
              </a:spcBef>
              <a:spcAft>
                <a:spcPts val="1200"/>
              </a:spcAft>
            </a:pPr>
            <a:r>
              <a:rPr lang="en-US" sz="2800" dirty="0" smtClean="0">
                <a:latin typeface="Aharoni" pitchFamily="2" charset="-79"/>
                <a:cs typeface="Aharoni" pitchFamily="2" charset="-79"/>
              </a:rPr>
              <a:t>The three basic concepts, which virtual memory mechanism uses for its realization are </a:t>
            </a:r>
            <a:r>
              <a:rPr lang="en-US" sz="2800" u="sng" dirty="0" smtClean="0">
                <a:latin typeface="Aharoni" pitchFamily="2" charset="-79"/>
                <a:cs typeface="Aharoni" pitchFamily="2" charset="-79"/>
              </a:rPr>
              <a:t>online secondary storage</a:t>
            </a:r>
            <a:r>
              <a:rPr lang="en-US" sz="2800" dirty="0" smtClean="0">
                <a:latin typeface="Aharoni" pitchFamily="2" charset="-79"/>
                <a:cs typeface="Aharoni" pitchFamily="2" charset="-79"/>
              </a:rPr>
              <a:t>, </a:t>
            </a:r>
            <a:r>
              <a:rPr lang="en-US" sz="2800" u="sng" dirty="0" smtClean="0">
                <a:latin typeface="Aharoni" pitchFamily="2" charset="-79"/>
                <a:cs typeface="Aharoni" pitchFamily="2" charset="-79"/>
              </a:rPr>
              <a:t>swapping</a:t>
            </a:r>
            <a:r>
              <a:rPr lang="en-US" sz="2800" dirty="0" smtClean="0">
                <a:latin typeface="Aharoni" pitchFamily="2" charset="-79"/>
                <a:cs typeface="Aharoni" pitchFamily="2" charset="-79"/>
              </a:rPr>
              <a:t> and </a:t>
            </a:r>
            <a:r>
              <a:rPr lang="en-US" sz="2800" u="sng" dirty="0" smtClean="0">
                <a:latin typeface="Aharoni" pitchFamily="2" charset="-79"/>
                <a:cs typeface="Aharoni" pitchFamily="2" charset="-79"/>
              </a:rPr>
              <a:t>demand paging</a:t>
            </a:r>
            <a:r>
              <a:rPr lang="en-US" sz="2800" dirty="0" smtClean="0">
                <a:latin typeface="Aharoni" pitchFamily="2" charset="-79"/>
                <a:cs typeface="Aharoni" pitchFamily="2" charset="-79"/>
              </a:rPr>
              <a:t>.</a:t>
            </a:r>
          </a:p>
          <a:p>
            <a:pPr algn="just">
              <a:spcBef>
                <a:spcPts val="600"/>
              </a:spcBef>
              <a:spcAft>
                <a:spcPts val="1200"/>
              </a:spcAft>
            </a:pPr>
            <a:r>
              <a:rPr lang="en-US" sz="2800" u="sng" dirty="0" smtClean="0">
                <a:solidFill>
                  <a:srgbClr val="FF0000"/>
                </a:solidFill>
                <a:latin typeface="Aharoni" pitchFamily="2" charset="-79"/>
                <a:cs typeface="Aharoni" pitchFamily="2" charset="-79"/>
              </a:rPr>
              <a:t>Swapping</a:t>
            </a:r>
            <a:r>
              <a:rPr lang="en-US" sz="2800" dirty="0" smtClean="0">
                <a:latin typeface="Aharoni" pitchFamily="2" charset="-79"/>
                <a:cs typeface="Aharoni" pitchFamily="2" charset="-79"/>
              </a:rPr>
              <a:t>: Storing programs in the virtual memory (a portion of the online secondary memory, treated virtually as the main memory) and then transferring some block of data into main memory and vice-versa, whenever they are needed is called swapping. </a:t>
            </a:r>
          </a:p>
          <a:p>
            <a:pPr algn="just">
              <a:spcBef>
                <a:spcPts val="600"/>
              </a:spcBef>
              <a:spcAft>
                <a:spcPts val="1200"/>
              </a:spcAft>
            </a:pPr>
            <a:r>
              <a:rPr lang="en-US" sz="2800" dirty="0" smtClean="0">
                <a:latin typeface="Aharoni" pitchFamily="2" charset="-79"/>
                <a:cs typeface="Aharoni" pitchFamily="2" charset="-79"/>
              </a:rPr>
              <a:t>This technique is used to process large programs, or several programs with limited memory.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990600"/>
            <a:ext cx="8686800" cy="5463034"/>
          </a:xfrm>
          <a:prstGeom prst="rect">
            <a:avLst/>
          </a:prstGeom>
          <a:noFill/>
        </p:spPr>
        <p:txBody>
          <a:bodyPr wrap="square" rtlCol="0">
            <a:spAutoFit/>
          </a:bodyPr>
          <a:lstStyle/>
          <a:p>
            <a:r>
              <a:rPr lang="en-US" sz="2800" u="sng" dirty="0" smtClean="0">
                <a:solidFill>
                  <a:srgbClr val="FF0000"/>
                </a:solidFill>
                <a:latin typeface="Aharoni" pitchFamily="2" charset="-79"/>
                <a:cs typeface="Aharoni" pitchFamily="2" charset="-79"/>
              </a:rPr>
              <a:t>Demand Paging</a:t>
            </a:r>
            <a:r>
              <a:rPr lang="en-US" sz="2800" dirty="0" smtClean="0">
                <a:latin typeface="Aharoni" pitchFamily="2" charset="-79"/>
                <a:cs typeface="Aharoni" pitchFamily="2" charset="-79"/>
              </a:rPr>
              <a:t>: </a:t>
            </a:r>
          </a:p>
          <a:p>
            <a:pPr lvl="0" algn="just">
              <a:spcBef>
                <a:spcPts val="600"/>
              </a:spcBef>
              <a:spcAft>
                <a:spcPts val="1200"/>
              </a:spcAft>
              <a:buFont typeface="Arial" pitchFamily="34" charset="0"/>
              <a:buChar char="•"/>
            </a:pPr>
            <a:r>
              <a:rPr lang="en-US" sz="2600" dirty="0" smtClean="0">
                <a:latin typeface="Aharoni" pitchFamily="2" charset="-79"/>
                <a:cs typeface="Aharoni" pitchFamily="2" charset="-79"/>
              </a:rPr>
              <a:t>In a virtual memory system, the operating system partitions all processes into pages, which reside on on-line secondary storage. The Operating system also partitions the physical memory into page frames of same size.</a:t>
            </a:r>
          </a:p>
          <a:p>
            <a:pPr lvl="0" algn="just">
              <a:spcBef>
                <a:spcPts val="600"/>
              </a:spcBef>
              <a:spcAft>
                <a:spcPts val="1200"/>
              </a:spcAft>
              <a:buFont typeface="Arial" pitchFamily="34" charset="0"/>
              <a:buChar char="•"/>
            </a:pPr>
            <a:r>
              <a:rPr lang="en-US" sz="2600" dirty="0" smtClean="0">
                <a:latin typeface="Aharoni" pitchFamily="2" charset="-79"/>
                <a:cs typeface="Aharoni" pitchFamily="2" charset="-79"/>
              </a:rPr>
              <a:t>Now instead of loading an entire process before its execution can start, the operating system uses a swapping algorithm – called </a:t>
            </a:r>
            <a:r>
              <a:rPr lang="en-US" sz="2600" u="sng" dirty="0" smtClean="0">
                <a:latin typeface="Aharoni" pitchFamily="2" charset="-79"/>
                <a:cs typeface="Aharoni" pitchFamily="2" charset="-79"/>
              </a:rPr>
              <a:t>demand paging</a:t>
            </a:r>
            <a:r>
              <a:rPr lang="en-US" sz="2600" dirty="0" smtClean="0">
                <a:latin typeface="Aharoni" pitchFamily="2" charset="-79"/>
                <a:cs typeface="Aharoni" pitchFamily="2" charset="-79"/>
              </a:rPr>
              <a:t>. </a:t>
            </a:r>
          </a:p>
          <a:p>
            <a:pPr lvl="0" algn="just">
              <a:spcBef>
                <a:spcPts val="600"/>
              </a:spcBef>
              <a:spcAft>
                <a:spcPts val="1200"/>
              </a:spcAft>
              <a:buFont typeface="Arial" pitchFamily="34" charset="0"/>
              <a:buChar char="•"/>
            </a:pPr>
            <a:r>
              <a:rPr lang="en-US" sz="2600" dirty="0" smtClean="0">
                <a:latin typeface="Aharoni" pitchFamily="2" charset="-79"/>
                <a:cs typeface="Aharoni" pitchFamily="2" charset="-79"/>
              </a:rPr>
              <a:t>This algorithm swaps in those pages only of the process, which the process currently needs in memory for its execution to continue.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Some Definition and Concepts</a:t>
            </a:r>
          </a:p>
        </p:txBody>
      </p:sp>
      <p:sp>
        <p:nvSpPr>
          <p:cNvPr id="3" name="TextBox 2"/>
          <p:cNvSpPr txBox="1"/>
          <p:nvPr/>
        </p:nvSpPr>
        <p:spPr>
          <a:xfrm>
            <a:off x="228600" y="990600"/>
            <a:ext cx="8686800" cy="5786199"/>
          </a:xfrm>
          <a:prstGeom prst="rect">
            <a:avLst/>
          </a:prstGeom>
          <a:noFill/>
        </p:spPr>
        <p:txBody>
          <a:bodyPr wrap="square" rtlCol="0">
            <a:spAutoFit/>
          </a:bodyPr>
          <a:lstStyle/>
          <a:p>
            <a:pPr lvl="0" algn="just">
              <a:spcBef>
                <a:spcPts val="600"/>
              </a:spcBef>
              <a:spcAft>
                <a:spcPts val="1200"/>
              </a:spcAft>
              <a:buFont typeface="Arial" pitchFamily="34" charset="0"/>
              <a:buChar char="•"/>
            </a:pPr>
            <a:r>
              <a:rPr lang="en-US" sz="2400" dirty="0" smtClean="0">
                <a:latin typeface="Aharoni" pitchFamily="2" charset="-79"/>
                <a:cs typeface="Aharoni" pitchFamily="2" charset="-79"/>
              </a:rPr>
              <a:t>This idea is based on the observation that since a computer executes a program’s instructions one-by-one, it does not need all parts of the program in memory simultaneously.</a:t>
            </a:r>
          </a:p>
          <a:p>
            <a:pPr lvl="0" algn="just">
              <a:spcBef>
                <a:spcPts val="600"/>
              </a:spcBef>
              <a:spcAft>
                <a:spcPts val="1200"/>
              </a:spcAft>
              <a:buFont typeface="Arial" pitchFamily="34" charset="0"/>
              <a:buChar char="•"/>
            </a:pPr>
            <a:r>
              <a:rPr lang="en-US" sz="2400" dirty="0" smtClean="0">
                <a:latin typeface="Aharoni" pitchFamily="2" charset="-79"/>
                <a:cs typeface="Aharoni" pitchFamily="2" charset="-79"/>
              </a:rPr>
              <a:t>When there is no free page frame in memory to accommodate a page that the OS needs to swap to continue the process execution, it invokes a </a:t>
            </a:r>
            <a:r>
              <a:rPr lang="en-US" sz="2400" u="sng" dirty="0" smtClean="0">
                <a:latin typeface="Aharoni" pitchFamily="2" charset="-79"/>
                <a:cs typeface="Aharoni" pitchFamily="2" charset="-79"/>
              </a:rPr>
              <a:t>page-replacement algorithm</a:t>
            </a:r>
            <a:r>
              <a:rPr lang="en-US" sz="2400" dirty="0" smtClean="0">
                <a:latin typeface="Aharoni" pitchFamily="2" charset="-79"/>
                <a:cs typeface="Aharoni" pitchFamily="2" charset="-79"/>
              </a:rPr>
              <a:t> to create one for the accessed page. </a:t>
            </a:r>
          </a:p>
          <a:p>
            <a:pPr lvl="0" algn="just">
              <a:spcBef>
                <a:spcPts val="600"/>
              </a:spcBef>
              <a:spcAft>
                <a:spcPts val="1200"/>
              </a:spcAft>
              <a:buFont typeface="Arial" pitchFamily="34" charset="0"/>
              <a:buChar char="•"/>
            </a:pPr>
            <a:r>
              <a:rPr lang="en-US" sz="2400" dirty="0" smtClean="0">
                <a:latin typeface="Aharoni" pitchFamily="2" charset="-79"/>
                <a:cs typeface="Aharoni" pitchFamily="2" charset="-79"/>
              </a:rPr>
              <a:t>Page replacement deals with selecting a page that is residing in memory but is not in use currently. The OS swaps out the selected page to free the page frame it is occupying and then swaps in the accessed page of the process in the freed page frame.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File Management</a:t>
            </a:r>
          </a:p>
        </p:txBody>
      </p:sp>
      <p:sp>
        <p:nvSpPr>
          <p:cNvPr id="3" name="TextBox 2"/>
          <p:cNvSpPr txBox="1"/>
          <p:nvPr/>
        </p:nvSpPr>
        <p:spPr>
          <a:xfrm>
            <a:off x="228600" y="990600"/>
            <a:ext cx="8686800" cy="5801588"/>
          </a:xfrm>
          <a:prstGeom prst="rect">
            <a:avLst/>
          </a:prstGeom>
          <a:noFill/>
        </p:spPr>
        <p:txBody>
          <a:bodyPr wrap="square" rtlCol="0">
            <a:spAutoFit/>
          </a:bodyPr>
          <a:lstStyle/>
          <a:p>
            <a:pPr lvl="0" algn="just">
              <a:spcAft>
                <a:spcPts val="1200"/>
              </a:spcAft>
            </a:pPr>
            <a:r>
              <a:rPr lang="en-US" sz="2700" dirty="0" smtClean="0">
                <a:latin typeface="Aharoni" pitchFamily="2" charset="-79"/>
                <a:cs typeface="Aharoni" pitchFamily="2" charset="-79"/>
              </a:rPr>
              <a:t>A file is collection of related information, which has a definite name to identify it uniquely by the system, its data and attributes. The files data is its contents, which is a sequence of bits, bytes, lines or records.</a:t>
            </a:r>
          </a:p>
          <a:p>
            <a:pPr lvl="0" algn="just">
              <a:spcAft>
                <a:spcPts val="1200"/>
              </a:spcAft>
            </a:pPr>
            <a:r>
              <a:rPr lang="en-US" sz="2700" dirty="0" smtClean="0">
                <a:latin typeface="Aharoni" pitchFamily="2" charset="-79"/>
                <a:cs typeface="Aharoni" pitchFamily="2" charset="-79"/>
              </a:rPr>
              <a:t>File management module of an OS takes care of file-related activities, such as </a:t>
            </a:r>
            <a:r>
              <a:rPr lang="en-US" sz="2700" u="sng" dirty="0" smtClean="0">
                <a:latin typeface="Aharoni" pitchFamily="2" charset="-79"/>
                <a:cs typeface="Aharoni" pitchFamily="2" charset="-79"/>
              </a:rPr>
              <a:t>structuring</a:t>
            </a:r>
            <a:r>
              <a:rPr lang="en-US" sz="2700" dirty="0" smtClean="0">
                <a:latin typeface="Aharoni" pitchFamily="2" charset="-79"/>
                <a:cs typeface="Aharoni" pitchFamily="2" charset="-79"/>
              </a:rPr>
              <a:t>, </a:t>
            </a:r>
            <a:r>
              <a:rPr lang="en-US" sz="2700" u="sng" dirty="0" smtClean="0">
                <a:latin typeface="Aharoni" pitchFamily="2" charset="-79"/>
                <a:cs typeface="Aharoni" pitchFamily="2" charset="-79"/>
              </a:rPr>
              <a:t>accessing</a:t>
            </a:r>
            <a:r>
              <a:rPr lang="en-US" sz="2700" dirty="0" smtClean="0">
                <a:latin typeface="Aharoni" pitchFamily="2" charset="-79"/>
                <a:cs typeface="Aharoni" pitchFamily="2" charset="-79"/>
              </a:rPr>
              <a:t>, </a:t>
            </a:r>
            <a:r>
              <a:rPr lang="en-US" sz="2700" u="sng" dirty="0" smtClean="0">
                <a:latin typeface="Aharoni" pitchFamily="2" charset="-79"/>
                <a:cs typeface="Aharoni" pitchFamily="2" charset="-79"/>
              </a:rPr>
              <a:t>naming</a:t>
            </a:r>
            <a:r>
              <a:rPr lang="en-US" sz="2700" dirty="0" smtClean="0">
                <a:latin typeface="Aharoni" pitchFamily="2" charset="-79"/>
                <a:cs typeface="Aharoni" pitchFamily="2" charset="-79"/>
              </a:rPr>
              <a:t>, </a:t>
            </a:r>
            <a:r>
              <a:rPr lang="en-US" sz="2700" u="sng" dirty="0" smtClean="0">
                <a:latin typeface="Aharoni" pitchFamily="2" charset="-79"/>
                <a:cs typeface="Aharoni" pitchFamily="2" charset="-79"/>
              </a:rPr>
              <a:t>sharing</a:t>
            </a:r>
            <a:r>
              <a:rPr lang="en-US" sz="2700" dirty="0" smtClean="0">
                <a:latin typeface="Aharoni" pitchFamily="2" charset="-79"/>
                <a:cs typeface="Aharoni" pitchFamily="2" charset="-79"/>
              </a:rPr>
              <a:t> and </a:t>
            </a:r>
            <a:r>
              <a:rPr lang="en-US" sz="2700" u="sng" dirty="0" smtClean="0">
                <a:latin typeface="Aharoni" pitchFamily="2" charset="-79"/>
                <a:cs typeface="Aharoni" pitchFamily="2" charset="-79"/>
              </a:rPr>
              <a:t>protection</a:t>
            </a:r>
            <a:r>
              <a:rPr lang="en-US" sz="2700" dirty="0" smtClean="0">
                <a:latin typeface="Aharoni" pitchFamily="2" charset="-79"/>
                <a:cs typeface="Aharoni" pitchFamily="2" charset="-79"/>
              </a:rPr>
              <a:t> of files.</a:t>
            </a:r>
          </a:p>
          <a:p>
            <a:pPr algn="just">
              <a:spcAft>
                <a:spcPts val="1200"/>
              </a:spcAft>
            </a:pPr>
            <a:r>
              <a:rPr lang="en-US" sz="2700" u="sng" dirty="0" smtClean="0">
                <a:solidFill>
                  <a:srgbClr val="FF0000"/>
                </a:solidFill>
                <a:latin typeface="Aharoni" pitchFamily="2" charset="-79"/>
                <a:cs typeface="Aharoni" pitchFamily="2" charset="-79"/>
              </a:rPr>
              <a:t>File Access Methods</a:t>
            </a:r>
            <a:r>
              <a:rPr lang="en-US" sz="2700" dirty="0" smtClean="0">
                <a:latin typeface="Aharoni" pitchFamily="2" charset="-79"/>
                <a:cs typeface="Aharoni" pitchFamily="2" charset="-79"/>
              </a:rPr>
              <a:t>: To use information stored in a file, a system needs to access it and read its contents in main memory. Normally a computer system supports the following two file access methods at operating system level.</a:t>
            </a:r>
            <a:endParaRPr lang="en-US" sz="24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76400"/>
            <a:ext cx="8686800" cy="2092881"/>
          </a:xfrm>
          <a:prstGeom prst="rect">
            <a:avLst/>
          </a:prstGeom>
          <a:noFill/>
        </p:spPr>
        <p:txBody>
          <a:bodyPr wrap="square" rtlCol="0">
            <a:spAutoFit/>
          </a:bodyPr>
          <a:lstStyle/>
          <a:p>
            <a:pPr marL="514350" lvl="0" indent="-514350" algn="just"/>
            <a:r>
              <a:rPr lang="en-US" sz="2800" dirty="0" smtClean="0">
                <a:latin typeface="Aharoni" pitchFamily="2" charset="-79"/>
                <a:cs typeface="Aharoni" pitchFamily="2" charset="-79"/>
              </a:rPr>
              <a:t>3. Multiprogramming – In this case, many programs can run simultaneously using the time-sharing mechanism of the O/S. The CPU utilization increases in this case.</a:t>
            </a:r>
          </a:p>
          <a:p>
            <a:endParaRPr lang="en-US" dirty="0"/>
          </a:p>
        </p:txBody>
      </p:sp>
      <p:sp>
        <p:nvSpPr>
          <p:cNvPr id="4" name="TextBox 3"/>
          <p:cNvSpPr txBox="1"/>
          <p:nvPr/>
        </p:nvSpPr>
        <p:spPr>
          <a:xfrm>
            <a:off x="152400" y="228600"/>
            <a:ext cx="8763000" cy="984885"/>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Evolution of Operating System</a:t>
            </a:r>
            <a:endParaRPr lang="en-US" sz="4000" dirty="0" smtClean="0">
              <a:latin typeface="Arial Black" pitchFamily="34" charset="0"/>
              <a:cs typeface="Aharoni" pitchFamily="2" charset="-79"/>
            </a:endParaRPr>
          </a:p>
          <a:p>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File Management</a:t>
            </a:r>
          </a:p>
        </p:txBody>
      </p:sp>
      <p:sp>
        <p:nvSpPr>
          <p:cNvPr id="3" name="TextBox 2"/>
          <p:cNvSpPr txBox="1"/>
          <p:nvPr/>
        </p:nvSpPr>
        <p:spPr>
          <a:xfrm>
            <a:off x="228600" y="1158419"/>
            <a:ext cx="8686800" cy="4708981"/>
          </a:xfrm>
          <a:prstGeom prst="rect">
            <a:avLst/>
          </a:prstGeom>
          <a:noFill/>
        </p:spPr>
        <p:txBody>
          <a:bodyPr wrap="square" rtlCol="0">
            <a:spAutoFit/>
          </a:bodyPr>
          <a:lstStyle/>
          <a:p>
            <a:pPr algn="just">
              <a:spcBef>
                <a:spcPts val="600"/>
              </a:spcBef>
              <a:spcAft>
                <a:spcPts val="1200"/>
              </a:spcAft>
            </a:pPr>
            <a:r>
              <a:rPr lang="en-US" sz="2700" u="sng" dirty="0" smtClean="0">
                <a:solidFill>
                  <a:srgbClr val="FF0000"/>
                </a:solidFill>
                <a:latin typeface="Aharoni" pitchFamily="2" charset="-79"/>
                <a:cs typeface="Aharoni" pitchFamily="2" charset="-79"/>
              </a:rPr>
              <a:t>Sequential access</a:t>
            </a:r>
            <a:r>
              <a:rPr lang="en-US" sz="2700" dirty="0" smtClean="0">
                <a:latin typeface="Aharoni" pitchFamily="2" charset="-79"/>
                <a:cs typeface="Aharoni" pitchFamily="2" charset="-79"/>
              </a:rPr>
              <a:t>: In this method, a process can read the bytes or records in the file in the order in which they are stored, starting at the beginning. </a:t>
            </a:r>
          </a:p>
          <a:p>
            <a:pPr algn="just">
              <a:spcBef>
                <a:spcPts val="600"/>
              </a:spcBef>
              <a:spcAft>
                <a:spcPts val="1200"/>
              </a:spcAft>
            </a:pPr>
            <a:r>
              <a:rPr lang="en-US" sz="2700" dirty="0" smtClean="0">
                <a:latin typeface="Aharoni" pitchFamily="2" charset="-79"/>
                <a:cs typeface="Aharoni" pitchFamily="2" charset="-79"/>
              </a:rPr>
              <a:t>Reading of bytes or records randomly or out of order is not possible, but an application can however rewind and read a sequential access file as often as needed.</a:t>
            </a:r>
          </a:p>
          <a:p>
            <a:pPr algn="just">
              <a:spcBef>
                <a:spcPts val="600"/>
              </a:spcBef>
              <a:spcAft>
                <a:spcPts val="1200"/>
              </a:spcAft>
            </a:pPr>
            <a:r>
              <a:rPr lang="en-US" sz="2700" u="sng" dirty="0" smtClean="0">
                <a:solidFill>
                  <a:srgbClr val="FF0000"/>
                </a:solidFill>
                <a:latin typeface="Aharoni" pitchFamily="2" charset="-79"/>
                <a:cs typeface="Aharoni" pitchFamily="2" charset="-79"/>
              </a:rPr>
              <a:t>Random access</a:t>
            </a:r>
            <a:r>
              <a:rPr lang="en-US" sz="2700" dirty="0" smtClean="0">
                <a:latin typeface="Aharoni" pitchFamily="2" charset="-79"/>
                <a:cs typeface="Aharoni" pitchFamily="2" charset="-79"/>
              </a:rPr>
              <a:t>: Applications can access the contents of a random access file randomly, irrespective of the order in which the bytes or records are stored.</a:t>
            </a:r>
            <a:endParaRPr lang="en-US" sz="24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990600"/>
            <a:ext cx="8686800" cy="5955476"/>
          </a:xfrm>
          <a:prstGeom prst="rect">
            <a:avLst/>
          </a:prstGeom>
          <a:noFill/>
        </p:spPr>
        <p:txBody>
          <a:bodyPr wrap="square" rtlCol="0">
            <a:spAutoFit/>
          </a:bodyPr>
          <a:lstStyle/>
          <a:p>
            <a:pPr lvl="0" algn="just">
              <a:spcAft>
                <a:spcPts val="1200"/>
              </a:spcAft>
              <a:buFont typeface="Arial" pitchFamily="34" charset="0"/>
              <a:buChar char="•"/>
            </a:pPr>
            <a:r>
              <a:rPr lang="en-US" sz="2700" dirty="0" smtClean="0">
                <a:latin typeface="Aharoni" pitchFamily="2" charset="-79"/>
                <a:cs typeface="Aharoni" pitchFamily="2" charset="-79"/>
              </a:rPr>
              <a:t>For processing data, a computer must first input data and programs for which it needs </a:t>
            </a:r>
            <a:r>
              <a:rPr lang="en-US" sz="2700" u="sng" dirty="0" smtClean="0">
                <a:latin typeface="Aharoni" pitchFamily="2" charset="-79"/>
                <a:cs typeface="Aharoni" pitchFamily="2" charset="-79"/>
              </a:rPr>
              <a:t>input devices</a:t>
            </a:r>
            <a:r>
              <a:rPr lang="en-US" sz="2700" dirty="0" smtClean="0">
                <a:latin typeface="Aharoni" pitchFamily="2" charset="-79"/>
                <a:cs typeface="Aharoni" pitchFamily="2" charset="-79"/>
              </a:rPr>
              <a:t>. Similarly for producing results of processing, it needs </a:t>
            </a:r>
            <a:r>
              <a:rPr lang="en-US" sz="2700" u="sng" dirty="0" smtClean="0">
                <a:latin typeface="Aharoni" pitchFamily="2" charset="-79"/>
                <a:cs typeface="Aharoni" pitchFamily="2" charset="-79"/>
              </a:rPr>
              <a:t>output devices</a:t>
            </a:r>
            <a:r>
              <a:rPr lang="en-US" sz="2700" dirty="0" smtClean="0">
                <a:latin typeface="Aharoni" pitchFamily="2" charset="-79"/>
                <a:cs typeface="Aharoni" pitchFamily="2" charset="-79"/>
              </a:rPr>
              <a:t>. </a:t>
            </a:r>
          </a:p>
          <a:p>
            <a:pPr lvl="0" algn="just">
              <a:spcAft>
                <a:spcPts val="1200"/>
              </a:spcAft>
              <a:buFont typeface="Arial" pitchFamily="34" charset="0"/>
              <a:buChar char="•"/>
            </a:pPr>
            <a:r>
              <a:rPr lang="en-US" sz="2700" dirty="0" smtClean="0">
                <a:latin typeface="Aharoni" pitchFamily="2" charset="-79"/>
                <a:cs typeface="Aharoni" pitchFamily="2" charset="-79"/>
              </a:rPr>
              <a:t>Device management module of the OS takes care of controlling all I/O devices of a computer system and provides a simple and easy to use interface to these devices.</a:t>
            </a:r>
          </a:p>
          <a:p>
            <a:pPr lvl="0" algn="just">
              <a:spcAft>
                <a:spcPts val="1200"/>
              </a:spcAft>
              <a:buFont typeface="Arial" pitchFamily="34" charset="0"/>
              <a:buChar char="•"/>
            </a:pPr>
            <a:r>
              <a:rPr lang="en-US" sz="2700" dirty="0" smtClean="0">
                <a:latin typeface="Aharoni" pitchFamily="2" charset="-79"/>
                <a:cs typeface="Aharoni" pitchFamily="2" charset="-79"/>
              </a:rPr>
              <a:t>A computer uses </a:t>
            </a:r>
            <a:r>
              <a:rPr lang="en-US" sz="2700" u="sng" dirty="0" smtClean="0">
                <a:latin typeface="Aharoni" pitchFamily="2" charset="-79"/>
                <a:cs typeface="Aharoni" pitchFamily="2" charset="-79"/>
              </a:rPr>
              <a:t>device controller </a:t>
            </a:r>
            <a:r>
              <a:rPr lang="en-US" sz="2700" dirty="0" smtClean="0">
                <a:latin typeface="Aharoni" pitchFamily="2" charset="-79"/>
                <a:cs typeface="Aharoni" pitchFamily="2" charset="-79"/>
              </a:rPr>
              <a:t>to connect I/O devices to it. Each device controller is in charge of and controls a set of devices of a specific type. For example, a </a:t>
            </a:r>
            <a:r>
              <a:rPr lang="en-US" sz="2700" u="sng" dirty="0" smtClean="0">
                <a:latin typeface="Aharoni" pitchFamily="2" charset="-79"/>
                <a:cs typeface="Aharoni" pitchFamily="2" charset="-79"/>
              </a:rPr>
              <a:t>disk controller controls disk drives </a:t>
            </a:r>
            <a:r>
              <a:rPr lang="en-US" sz="2700" dirty="0" smtClean="0">
                <a:latin typeface="Aharoni" pitchFamily="2" charset="-79"/>
                <a:cs typeface="Aharoni" pitchFamily="2" charset="-79"/>
              </a:rPr>
              <a:t>and </a:t>
            </a:r>
            <a:r>
              <a:rPr lang="en-US" sz="2700" u="sng" dirty="0" smtClean="0">
                <a:latin typeface="Aharoni" pitchFamily="2" charset="-79"/>
                <a:cs typeface="Aharoni" pitchFamily="2" charset="-79"/>
              </a:rPr>
              <a:t>a</a:t>
            </a:r>
            <a:r>
              <a:rPr lang="en-US" sz="2700" dirty="0" smtClean="0">
                <a:latin typeface="Aharoni" pitchFamily="2" charset="-79"/>
                <a:cs typeface="Aharoni" pitchFamily="2" charset="-79"/>
              </a:rPr>
              <a:t> </a:t>
            </a:r>
            <a:r>
              <a:rPr lang="en-US" sz="2700" u="sng" dirty="0" smtClean="0">
                <a:latin typeface="Aharoni" pitchFamily="2" charset="-79"/>
                <a:cs typeface="Aharoni" pitchFamily="2" charset="-79"/>
              </a:rPr>
              <a:t>printer controller controls printers</a:t>
            </a:r>
            <a:r>
              <a:rPr lang="en-US" sz="2700" dirty="0" smtClean="0">
                <a:latin typeface="Aharoni" pitchFamily="2" charset="-79"/>
                <a:cs typeface="Aharoni" pitchFamily="2" charset="-79"/>
              </a:rPr>
              <a:t>.</a:t>
            </a:r>
            <a:endParaRPr lang="en-US" sz="24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990600"/>
            <a:ext cx="8686800" cy="5770811"/>
          </a:xfrm>
          <a:prstGeom prst="rect">
            <a:avLst/>
          </a:prstGeom>
          <a:noFill/>
        </p:spPr>
        <p:txBody>
          <a:bodyPr wrap="square" rtlCol="0">
            <a:spAutoFit/>
          </a:bodyPr>
          <a:lstStyle/>
          <a:p>
            <a:pPr lvl="0" algn="just">
              <a:spcBef>
                <a:spcPts val="600"/>
              </a:spcBef>
              <a:spcAft>
                <a:spcPts val="1200"/>
              </a:spcAft>
              <a:buFont typeface="Arial" pitchFamily="34" charset="0"/>
              <a:buChar char="•"/>
            </a:pPr>
            <a:r>
              <a:rPr lang="en-US" sz="2700" dirty="0" smtClean="0">
                <a:latin typeface="Aharoni" pitchFamily="2" charset="-79"/>
                <a:cs typeface="Aharoni" pitchFamily="2" charset="-79"/>
              </a:rPr>
              <a:t>A device controller maintains some </a:t>
            </a:r>
            <a:r>
              <a:rPr lang="en-US" sz="2700" u="sng" dirty="0" smtClean="0">
                <a:latin typeface="Aharoni" pitchFamily="2" charset="-79"/>
                <a:cs typeface="Aharoni" pitchFamily="2" charset="-79"/>
              </a:rPr>
              <a:t>local buffer storage</a:t>
            </a:r>
            <a:r>
              <a:rPr lang="en-US" sz="2700" dirty="0" smtClean="0">
                <a:latin typeface="Aharoni" pitchFamily="2" charset="-79"/>
                <a:cs typeface="Aharoni" pitchFamily="2" charset="-79"/>
              </a:rPr>
              <a:t> and is responsible for moving data between an I/O device that it controls and its local buffer storage. </a:t>
            </a:r>
          </a:p>
          <a:p>
            <a:pPr lvl="0" algn="just">
              <a:spcBef>
                <a:spcPts val="600"/>
              </a:spcBef>
              <a:spcAft>
                <a:spcPts val="1200"/>
              </a:spcAft>
              <a:buFont typeface="Arial" pitchFamily="34" charset="0"/>
              <a:buChar char="•"/>
            </a:pPr>
            <a:r>
              <a:rPr lang="en-US" sz="2700" dirty="0" smtClean="0">
                <a:latin typeface="Aharoni" pitchFamily="2" charset="-79"/>
                <a:cs typeface="Aharoni" pitchFamily="2" charset="-79"/>
              </a:rPr>
              <a:t>Each device controller also has a few registers that it uses for communicating with CPU. </a:t>
            </a:r>
          </a:p>
          <a:p>
            <a:pPr lvl="0" algn="just">
              <a:spcBef>
                <a:spcPts val="600"/>
              </a:spcBef>
              <a:spcAft>
                <a:spcPts val="1200"/>
              </a:spcAft>
              <a:buFont typeface="Arial" pitchFamily="34" charset="0"/>
              <a:buChar char="•"/>
            </a:pPr>
            <a:r>
              <a:rPr lang="en-US" sz="2700" dirty="0" smtClean="0">
                <a:latin typeface="Aharoni" pitchFamily="2" charset="-79"/>
                <a:cs typeface="Aharoni" pitchFamily="2" charset="-79"/>
              </a:rPr>
              <a:t>In some computers these registers are part of the regular memory address space. This scheme is called </a:t>
            </a:r>
            <a:r>
              <a:rPr lang="en-US" sz="2700" u="sng" dirty="0" smtClean="0">
                <a:latin typeface="Aharoni" pitchFamily="2" charset="-79"/>
                <a:cs typeface="Aharoni" pitchFamily="2" charset="-79"/>
              </a:rPr>
              <a:t>memory mapped I/O</a:t>
            </a:r>
            <a:r>
              <a:rPr lang="en-US" sz="2700" dirty="0" smtClean="0">
                <a:latin typeface="Aharoni" pitchFamily="2" charset="-79"/>
                <a:cs typeface="Aharoni" pitchFamily="2" charset="-79"/>
              </a:rPr>
              <a:t>. </a:t>
            </a:r>
          </a:p>
          <a:p>
            <a:pPr lvl="0" algn="just">
              <a:spcBef>
                <a:spcPts val="600"/>
              </a:spcBef>
              <a:spcAft>
                <a:spcPts val="1200"/>
              </a:spcAft>
              <a:buFont typeface="Arial" pitchFamily="34" charset="0"/>
              <a:buChar char="•"/>
            </a:pPr>
            <a:r>
              <a:rPr lang="en-US" sz="2700" dirty="0" smtClean="0">
                <a:latin typeface="Aharoni" pitchFamily="2" charset="-79"/>
                <a:cs typeface="Aharoni" pitchFamily="2" charset="-79"/>
              </a:rPr>
              <a:t>In other computers, the OS uses a special address space for I/O, and allocates a portion of it to each device controller.</a:t>
            </a:r>
            <a:endParaRPr lang="en-US" sz="24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914400"/>
            <a:ext cx="8686800" cy="6155531"/>
          </a:xfrm>
          <a:prstGeom prst="rect">
            <a:avLst/>
          </a:prstGeom>
          <a:noFill/>
        </p:spPr>
        <p:txBody>
          <a:bodyPr wrap="square" rtlCol="0">
            <a:spAutoFit/>
          </a:bodyPr>
          <a:lstStyle/>
          <a:p>
            <a:pPr lvl="0" algn="just">
              <a:spcAft>
                <a:spcPts val="1200"/>
              </a:spcAft>
              <a:buFont typeface="Arial" pitchFamily="34" charset="0"/>
              <a:buChar char="•"/>
            </a:pPr>
            <a:r>
              <a:rPr lang="en-US" sz="2600" dirty="0" smtClean="0">
                <a:latin typeface="Aharoni" pitchFamily="2" charset="-79"/>
                <a:cs typeface="Aharoni" pitchFamily="2" charset="-79"/>
              </a:rPr>
              <a:t>To perform I/O operation, the OS writes the relevant commands and their associated parameters into the appropriate controller’s registers, and resumes its operation. The device controller then examines the contents of these registers and performs necessary action for the I/O operation. </a:t>
            </a:r>
          </a:p>
          <a:p>
            <a:pPr lvl="0" algn="just">
              <a:spcAft>
                <a:spcPts val="1200"/>
              </a:spcAft>
              <a:buFont typeface="Arial" pitchFamily="34" charset="0"/>
              <a:buChar char="•"/>
            </a:pPr>
            <a:r>
              <a:rPr lang="en-US" sz="2600" dirty="0" smtClean="0">
                <a:latin typeface="Aharoni" pitchFamily="2" charset="-79"/>
                <a:cs typeface="Aharoni" pitchFamily="2" charset="-79"/>
              </a:rPr>
              <a:t>For example, the action for a read request will be to transfer data from the specified input device to its local buffer.</a:t>
            </a:r>
          </a:p>
          <a:p>
            <a:pPr lvl="0" algn="just">
              <a:spcAft>
                <a:spcPts val="1200"/>
              </a:spcAft>
              <a:buFont typeface="Arial" pitchFamily="34" charset="0"/>
              <a:buChar char="•"/>
            </a:pPr>
            <a:r>
              <a:rPr lang="en-US" sz="2600" dirty="0" smtClean="0">
                <a:latin typeface="Aharoni" pitchFamily="2" charset="-79"/>
                <a:cs typeface="Aharoni" pitchFamily="2" charset="-79"/>
              </a:rPr>
              <a:t>Once transfer of data from input device to the controller’s local buffer is complete, the OS uses one of the following two methods to transfer the data from the controller’s local buffer to the appropriate memory area of the computer.</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1007507"/>
            <a:ext cx="8686800" cy="5139869"/>
          </a:xfrm>
          <a:prstGeom prst="rect">
            <a:avLst/>
          </a:prstGeom>
          <a:noFill/>
        </p:spPr>
        <p:txBody>
          <a:bodyPr wrap="square" rtlCol="0">
            <a:spAutoFit/>
          </a:bodyPr>
          <a:lstStyle/>
          <a:p>
            <a:pPr lvl="0" algn="just">
              <a:spcAft>
                <a:spcPts val="1200"/>
              </a:spcAft>
            </a:pPr>
            <a:r>
              <a:rPr lang="en-US" sz="2800" u="sng" dirty="0" smtClean="0">
                <a:solidFill>
                  <a:srgbClr val="FF0000"/>
                </a:solidFill>
                <a:latin typeface="Aharoni" pitchFamily="2" charset="-79"/>
                <a:cs typeface="Aharoni" pitchFamily="2" charset="-79"/>
              </a:rPr>
              <a:t>Non-DMA transfer: </a:t>
            </a:r>
            <a:r>
              <a:rPr lang="en-US" sz="2800" dirty="0" smtClean="0">
                <a:latin typeface="Aharoni" pitchFamily="2" charset="-79"/>
                <a:cs typeface="Aharoni" pitchFamily="2" charset="-79"/>
              </a:rPr>
              <a:t>In this method, as soon as transfer of data from input device to the controller’s local buffer is complete, the controller sends an interrupt signal to CPU. </a:t>
            </a:r>
          </a:p>
          <a:p>
            <a:pPr lvl="0" algn="just">
              <a:spcAft>
                <a:spcPts val="1200"/>
              </a:spcAft>
              <a:buFont typeface="Arial" pitchFamily="34" charset="0"/>
              <a:buChar char="•"/>
            </a:pPr>
            <a:r>
              <a:rPr lang="en-US" sz="2800" dirty="0" smtClean="0">
                <a:latin typeface="Aharoni" pitchFamily="2" charset="-79"/>
                <a:cs typeface="Aharoni" pitchFamily="2" charset="-79"/>
              </a:rPr>
              <a:t>The CPU then stops what it was doing currently and transfers control of execution to the starting address of the service routine, which handles the interrupt. </a:t>
            </a:r>
          </a:p>
          <a:p>
            <a:pPr lvl="0" algn="just">
              <a:spcAft>
                <a:spcPts val="1200"/>
              </a:spcAft>
              <a:buFont typeface="Arial" pitchFamily="34" charset="0"/>
              <a:buChar char="•"/>
            </a:pPr>
            <a:r>
              <a:rPr lang="en-US" sz="2800" dirty="0" smtClean="0">
                <a:latin typeface="Aharoni" pitchFamily="2" charset="-79"/>
                <a:cs typeface="Aharoni" pitchFamily="2" charset="-79"/>
              </a:rPr>
              <a:t>On execution, the interrupt service routine transfers the data from local buffer of the device controller to main memory.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1256199"/>
            <a:ext cx="8686800" cy="4001095"/>
          </a:xfrm>
          <a:prstGeom prst="rect">
            <a:avLst/>
          </a:prstGeom>
          <a:noFill/>
        </p:spPr>
        <p:txBody>
          <a:bodyPr wrap="square" rtlCol="0">
            <a:spAutoFit/>
          </a:bodyPr>
          <a:lstStyle/>
          <a:p>
            <a:pPr algn="just">
              <a:spcBef>
                <a:spcPts val="600"/>
              </a:spcBef>
              <a:spcAft>
                <a:spcPts val="1200"/>
              </a:spcAft>
              <a:buFont typeface="Arial" pitchFamily="34" charset="0"/>
              <a:buChar char="•"/>
            </a:pPr>
            <a:r>
              <a:rPr lang="en-US" sz="2800" dirty="0" smtClean="0">
                <a:latin typeface="Aharoni" pitchFamily="2" charset="-79"/>
                <a:cs typeface="Aharoni" pitchFamily="2" charset="-79"/>
              </a:rPr>
              <a:t>As soon as the data transfer is complete, the CPU resumes the job that it was doing before interruption. </a:t>
            </a:r>
          </a:p>
          <a:p>
            <a:pPr lvl="0" algn="just">
              <a:spcBef>
                <a:spcPts val="600"/>
              </a:spcBef>
              <a:spcAft>
                <a:spcPts val="1200"/>
              </a:spcAft>
              <a:buFont typeface="Arial" pitchFamily="34" charset="0"/>
              <a:buChar char="•"/>
            </a:pPr>
            <a:r>
              <a:rPr lang="en-US" sz="2800" dirty="0" smtClean="0">
                <a:latin typeface="Aharoni" pitchFamily="2" charset="-79"/>
                <a:cs typeface="Aharoni" pitchFamily="2" charset="-79"/>
              </a:rPr>
              <a:t>In this case </a:t>
            </a:r>
            <a:r>
              <a:rPr lang="en-US" sz="2800" u="sng" dirty="0" smtClean="0">
                <a:latin typeface="Aharoni" pitchFamily="2" charset="-79"/>
                <a:cs typeface="Aharoni" pitchFamily="2" charset="-79"/>
              </a:rPr>
              <a:t>the CPU is involved in transfer of data from device controller’s buffer to main memory</a:t>
            </a:r>
            <a:r>
              <a:rPr lang="en-US" sz="2800" dirty="0" smtClean="0">
                <a:latin typeface="Aharoni" pitchFamily="2" charset="-79"/>
                <a:cs typeface="Aharoni" pitchFamily="2" charset="-79"/>
              </a:rPr>
              <a:t>. </a:t>
            </a:r>
          </a:p>
          <a:p>
            <a:pPr lvl="0" algn="just">
              <a:spcBef>
                <a:spcPts val="600"/>
              </a:spcBef>
              <a:spcAft>
                <a:spcPts val="1200"/>
              </a:spcAft>
              <a:buFont typeface="Arial" pitchFamily="34" charset="0"/>
              <a:buChar char="•"/>
            </a:pPr>
            <a:r>
              <a:rPr lang="en-US" sz="2800" dirty="0" smtClean="0">
                <a:latin typeface="Aharoni" pitchFamily="2" charset="-79"/>
                <a:cs typeface="Aharoni" pitchFamily="2" charset="-79"/>
              </a:rPr>
              <a:t>The interrupt service reads one byte or word at a time from the device controller’s buffer and stores it in memory.</a:t>
            </a:r>
            <a:endParaRPr lang="en-US" sz="26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1007001"/>
            <a:ext cx="8686800" cy="4632037"/>
          </a:xfrm>
          <a:prstGeom prst="rect">
            <a:avLst/>
          </a:prstGeom>
          <a:noFill/>
        </p:spPr>
        <p:txBody>
          <a:bodyPr wrap="square" rtlCol="0">
            <a:spAutoFit/>
          </a:bodyPr>
          <a:lstStyle/>
          <a:p>
            <a:pPr algn="just">
              <a:spcAft>
                <a:spcPts val="1200"/>
              </a:spcAft>
            </a:pPr>
            <a:r>
              <a:rPr lang="en-US" sz="2800" u="sng" dirty="0" smtClean="0">
                <a:solidFill>
                  <a:srgbClr val="FF0000"/>
                </a:solidFill>
                <a:latin typeface="Aharoni" pitchFamily="2" charset="-79"/>
                <a:cs typeface="Aharoni" pitchFamily="2" charset="-79"/>
              </a:rPr>
              <a:t>DMA transfer</a:t>
            </a:r>
            <a:r>
              <a:rPr lang="en-US" sz="2800" dirty="0" smtClean="0">
                <a:latin typeface="Aharoni" pitchFamily="2" charset="-79"/>
                <a:cs typeface="Aharoni" pitchFamily="2" charset="-79"/>
              </a:rPr>
              <a:t>: To free the CPU from data transfer operation, many device controllers support Direct Memory Access (DMA) mechanism. </a:t>
            </a:r>
          </a:p>
          <a:p>
            <a:pPr lvl="0" algn="just">
              <a:spcBef>
                <a:spcPts val="600"/>
              </a:spcBef>
              <a:spcAft>
                <a:spcPts val="1200"/>
              </a:spcAft>
              <a:buFont typeface="Arial" pitchFamily="34" charset="0"/>
              <a:buChar char="•"/>
            </a:pPr>
            <a:r>
              <a:rPr lang="en-US" sz="2800" dirty="0" smtClean="0">
                <a:latin typeface="Aharoni" pitchFamily="2" charset="-79"/>
                <a:cs typeface="Aharoni" pitchFamily="2" charset="-79"/>
              </a:rPr>
              <a:t>In this method, when the OS prepares for data transfer operation, it writes the relevant commands and their associated parameters into the controller’s registers. The command parameters include the starting memory address (from/to where data transfer is to take place) and the number of bytes in the data. </a:t>
            </a:r>
            <a:endParaRPr lang="en-US" sz="26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Device</a:t>
            </a:r>
            <a:r>
              <a:rPr lang="en-US" sz="4000" b="1" dirty="0" smtClean="0"/>
              <a:t> </a:t>
            </a:r>
            <a:r>
              <a:rPr lang="en-US" sz="4000" b="1" dirty="0" smtClean="0">
                <a:latin typeface="Arial Black" pitchFamily="34" charset="0"/>
                <a:cs typeface="Aharoni" pitchFamily="2" charset="-79"/>
              </a:rPr>
              <a:t>Management</a:t>
            </a:r>
          </a:p>
        </p:txBody>
      </p:sp>
      <p:sp>
        <p:nvSpPr>
          <p:cNvPr id="3" name="TextBox 2"/>
          <p:cNvSpPr txBox="1"/>
          <p:nvPr/>
        </p:nvSpPr>
        <p:spPr>
          <a:xfrm>
            <a:off x="228600" y="1007001"/>
            <a:ext cx="8686800" cy="4909036"/>
          </a:xfrm>
          <a:prstGeom prst="rect">
            <a:avLst/>
          </a:prstGeom>
          <a:noFill/>
        </p:spPr>
        <p:txBody>
          <a:bodyPr wrap="square" rtlCol="0">
            <a:spAutoFit/>
          </a:bodyPr>
          <a:lstStyle/>
          <a:p>
            <a:pPr algn="just">
              <a:spcAft>
                <a:spcPts val="1200"/>
              </a:spcAft>
              <a:buFont typeface="Arial" pitchFamily="34" charset="0"/>
              <a:buChar char="•"/>
            </a:pPr>
            <a:r>
              <a:rPr lang="en-US" sz="2800" dirty="0" smtClean="0">
                <a:latin typeface="Aharoni" pitchFamily="2" charset="-79"/>
                <a:cs typeface="Aharoni" pitchFamily="2" charset="-79"/>
              </a:rPr>
              <a:t>Now after the controller has read the data from the device into its buffer, it copies the data from the buffer into main memory (at the specified memory address) one byte or word at a time.</a:t>
            </a:r>
          </a:p>
          <a:p>
            <a:pPr lvl="0" algn="just">
              <a:spcBef>
                <a:spcPts val="600"/>
              </a:spcBef>
              <a:spcAft>
                <a:spcPts val="1200"/>
              </a:spcAft>
              <a:buFont typeface="Arial" pitchFamily="34" charset="0"/>
              <a:buChar char="•"/>
            </a:pPr>
            <a:r>
              <a:rPr lang="en-US" sz="2800" dirty="0" smtClean="0">
                <a:latin typeface="Aharoni" pitchFamily="2" charset="-79"/>
                <a:cs typeface="Aharoni" pitchFamily="2" charset="-79"/>
              </a:rPr>
              <a:t>Thus it does not involve the CPU in this data transfer operation. It only sends an interrupt to the CPU after copying the entire data to the memory.</a:t>
            </a:r>
          </a:p>
          <a:p>
            <a:pPr algn="just">
              <a:spcAft>
                <a:spcPts val="1200"/>
              </a:spcAft>
            </a:pPr>
            <a:endParaRPr lang="en-US" sz="2800" dirty="0" smtClean="0">
              <a:latin typeface="Aharoni" pitchFamily="2" charset="-79"/>
              <a:cs typeface="Aharoni" pitchFamily="2" charset="-79"/>
            </a:endParaRPr>
          </a:p>
          <a:p>
            <a:pPr lvl="0" algn="just">
              <a:spcAft>
                <a:spcPts val="1200"/>
              </a:spcAft>
            </a:pPr>
            <a:endParaRPr lang="en-US" sz="26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Computer Virus</a:t>
            </a:r>
          </a:p>
        </p:txBody>
      </p:sp>
      <p:sp>
        <p:nvSpPr>
          <p:cNvPr id="3" name="TextBox 2"/>
          <p:cNvSpPr txBox="1"/>
          <p:nvPr/>
        </p:nvSpPr>
        <p:spPr>
          <a:xfrm>
            <a:off x="228600" y="1007001"/>
            <a:ext cx="8686800" cy="3339376"/>
          </a:xfrm>
          <a:prstGeom prst="rect">
            <a:avLst/>
          </a:prstGeom>
          <a:noFill/>
        </p:spPr>
        <p:txBody>
          <a:bodyPr wrap="square" rtlCol="0">
            <a:spAutoFit/>
          </a:bodyPr>
          <a:lstStyle/>
          <a:p>
            <a:pPr algn="just">
              <a:spcBef>
                <a:spcPts val="600"/>
              </a:spcBef>
              <a:spcAft>
                <a:spcPts val="1200"/>
              </a:spcAft>
            </a:pPr>
            <a:r>
              <a:rPr lang="en-US" sz="2800" u="sng" dirty="0" smtClean="0">
                <a:solidFill>
                  <a:srgbClr val="FF0000"/>
                </a:solidFill>
                <a:latin typeface="Aharoni" pitchFamily="2" charset="-79"/>
                <a:cs typeface="Aharoni" pitchFamily="2" charset="-79"/>
              </a:rPr>
              <a:t>Computer Virus</a:t>
            </a:r>
            <a:r>
              <a:rPr lang="en-US" sz="2800" dirty="0" smtClean="0">
                <a:latin typeface="Aharoni" pitchFamily="2" charset="-79"/>
                <a:cs typeface="Aharoni" pitchFamily="2" charset="-79"/>
              </a:rPr>
              <a:t>: A computer virus is a piece of code attached to a legitimate program, which when executed, infects other programs in the system by replicating and attaching itself to them. </a:t>
            </a:r>
          </a:p>
          <a:p>
            <a:pPr algn="just">
              <a:spcBef>
                <a:spcPts val="600"/>
              </a:spcBef>
              <a:spcAft>
                <a:spcPts val="1200"/>
              </a:spcAft>
            </a:pPr>
            <a:r>
              <a:rPr lang="en-US" sz="2800" dirty="0" smtClean="0">
                <a:latin typeface="Aharoni" pitchFamily="2" charset="-79"/>
                <a:cs typeface="Aharoni" pitchFamily="2" charset="-79"/>
              </a:rPr>
              <a:t>In addition to this replicating effect, a virus normally does some other damage to the system such as corrupting and erasing files.</a:t>
            </a:r>
            <a:endParaRPr lang="en-US" sz="2600" dirty="0" smtClean="0">
              <a:latin typeface="Aharoni" pitchFamily="2" charset="-79"/>
              <a:cs typeface="Aharoni" pitchFamily="2" charset="-79"/>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Computer Worm</a:t>
            </a:r>
          </a:p>
        </p:txBody>
      </p:sp>
      <p:sp>
        <p:nvSpPr>
          <p:cNvPr id="3" name="TextBox 2"/>
          <p:cNvSpPr txBox="1"/>
          <p:nvPr/>
        </p:nvSpPr>
        <p:spPr>
          <a:xfrm>
            <a:off x="228600" y="1007001"/>
            <a:ext cx="8686800" cy="4985980"/>
          </a:xfrm>
          <a:prstGeom prst="rect">
            <a:avLst/>
          </a:prstGeom>
          <a:noFill/>
        </p:spPr>
        <p:txBody>
          <a:bodyPr wrap="square" rtlCol="0">
            <a:spAutoFit/>
          </a:bodyPr>
          <a:lstStyle/>
          <a:p>
            <a:pPr algn="just">
              <a:spcBef>
                <a:spcPts val="600"/>
              </a:spcBef>
              <a:spcAft>
                <a:spcPts val="1200"/>
              </a:spcAft>
            </a:pPr>
            <a:r>
              <a:rPr lang="en-US" sz="2800" u="sng" dirty="0" smtClean="0">
                <a:solidFill>
                  <a:srgbClr val="FF0000"/>
                </a:solidFill>
                <a:latin typeface="Aharoni" pitchFamily="2" charset="-79"/>
                <a:cs typeface="Aharoni" pitchFamily="2" charset="-79"/>
              </a:rPr>
              <a:t>Computer Worm</a:t>
            </a:r>
            <a:r>
              <a:rPr lang="en-US" sz="2800" dirty="0" smtClean="0">
                <a:latin typeface="Aharoni" pitchFamily="2" charset="-79"/>
                <a:cs typeface="Aharoni" pitchFamily="2" charset="-79"/>
              </a:rPr>
              <a:t>: Programs that spreads from one computer to another in a network of computers are worms. </a:t>
            </a:r>
          </a:p>
          <a:p>
            <a:pPr algn="just">
              <a:spcBef>
                <a:spcPts val="600"/>
              </a:spcBef>
              <a:spcAft>
                <a:spcPts val="1200"/>
              </a:spcAft>
            </a:pPr>
            <a:r>
              <a:rPr lang="en-US" sz="2800" dirty="0" smtClean="0">
                <a:latin typeface="Aharoni" pitchFamily="2" charset="-79"/>
                <a:cs typeface="Aharoni" pitchFamily="2" charset="-79"/>
              </a:rPr>
              <a:t>It spreads by taking advantage of the way in which a computer network shares resources, and in some cases, by exploiting flaws in standard software, which computer network use. </a:t>
            </a:r>
          </a:p>
          <a:p>
            <a:pPr algn="just">
              <a:spcBef>
                <a:spcPts val="600"/>
              </a:spcBef>
              <a:spcAft>
                <a:spcPts val="1200"/>
              </a:spcAft>
            </a:pPr>
            <a:r>
              <a:rPr lang="en-US" sz="2800" dirty="0" smtClean="0">
                <a:latin typeface="Aharoni" pitchFamily="2" charset="-79"/>
                <a:cs typeface="Aharoni" pitchFamily="2" charset="-79"/>
              </a:rPr>
              <a:t>It may perform destructive activities after arrival at a network node.</a:t>
            </a:r>
          </a:p>
          <a:p>
            <a:pPr algn="just"/>
            <a:endParaRPr lang="en-US" sz="2600" dirty="0" smtClean="0">
              <a:latin typeface="Aharoni" pitchFamily="2" charset="-79"/>
              <a:cs typeface="Aharoni" pitchFamily="2" charset="-79"/>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984885"/>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Functions of Operating System</a:t>
            </a:r>
            <a:endParaRPr lang="en-US" sz="4000" dirty="0" smtClean="0">
              <a:latin typeface="Arial Black" pitchFamily="34" charset="0"/>
              <a:cs typeface="Aharoni" pitchFamily="2" charset="-79"/>
            </a:endParaRPr>
          </a:p>
          <a:p>
            <a:endParaRPr lang="en-US" dirty="0"/>
          </a:p>
        </p:txBody>
      </p:sp>
      <p:sp>
        <p:nvSpPr>
          <p:cNvPr id="3" name="TextBox 2"/>
          <p:cNvSpPr txBox="1"/>
          <p:nvPr/>
        </p:nvSpPr>
        <p:spPr>
          <a:xfrm>
            <a:off x="228600" y="1633240"/>
            <a:ext cx="8686800" cy="4462760"/>
          </a:xfrm>
          <a:prstGeom prst="rect">
            <a:avLst/>
          </a:prstGeom>
          <a:noFill/>
        </p:spPr>
        <p:txBody>
          <a:bodyPr wrap="square" rtlCol="0">
            <a:spAutoFit/>
          </a:bodyPr>
          <a:lstStyle/>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Simplifies the execution of user programs and make solving of user problems easier. </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Use computer hardware efficiently. It allows sharing of hardware and software resources.</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Provide isolation, security and protection among user programs.</a:t>
            </a:r>
          </a:p>
          <a:p>
            <a:pPr lvl="0" algn="just">
              <a:spcBef>
                <a:spcPts val="1200"/>
              </a:spcBef>
              <a:spcAft>
                <a:spcPts val="1200"/>
              </a:spcAft>
              <a:buFont typeface="Arial" pitchFamily="34" charset="0"/>
              <a:buChar char="•"/>
            </a:pPr>
            <a:r>
              <a:rPr lang="en-US" sz="2800" dirty="0" smtClean="0">
                <a:latin typeface="Aharoni" pitchFamily="2" charset="-79"/>
                <a:cs typeface="Aharoni" pitchFamily="2" charset="-79"/>
              </a:rPr>
              <a:t>Improve overall system reliability through error confinement, fault tolerance, reconfiguration etc.</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984885"/>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Functions of Operating System</a:t>
            </a:r>
            <a:endParaRPr lang="en-US" sz="4000" dirty="0" smtClean="0">
              <a:latin typeface="Arial Black" pitchFamily="34" charset="0"/>
              <a:cs typeface="Aharoni" pitchFamily="2" charset="-79"/>
            </a:endParaRPr>
          </a:p>
          <a:p>
            <a:endParaRPr lang="en-US" dirty="0"/>
          </a:p>
        </p:txBody>
      </p:sp>
      <p:sp>
        <p:nvSpPr>
          <p:cNvPr id="3" name="TextBox 2"/>
          <p:cNvSpPr txBox="1"/>
          <p:nvPr/>
        </p:nvSpPr>
        <p:spPr>
          <a:xfrm>
            <a:off x="228600" y="1524000"/>
            <a:ext cx="8686800" cy="4924425"/>
          </a:xfrm>
          <a:prstGeom prst="rect">
            <a:avLst/>
          </a:prstGeom>
          <a:noFill/>
        </p:spPr>
        <p:txBody>
          <a:bodyPr wrap="square" rtlCol="0">
            <a:spAutoFit/>
          </a:bodyPr>
          <a:lstStyle/>
          <a:p>
            <a:pPr lvl="0" algn="just"/>
            <a:r>
              <a:rPr lang="en-US" sz="2800" dirty="0" smtClean="0">
                <a:latin typeface="Aharoni" pitchFamily="2" charset="-79"/>
                <a:cs typeface="Aharoni" pitchFamily="2" charset="-79"/>
              </a:rPr>
              <a:t>The main functions of an O/S can broadly categorized as:</a:t>
            </a:r>
          </a:p>
          <a:p>
            <a:pPr lvl="0"/>
            <a:endParaRPr lang="en-US" sz="2800" dirty="0" smtClean="0">
              <a:latin typeface="Aharoni" pitchFamily="2" charset="-79"/>
              <a:cs typeface="Aharoni" pitchFamily="2" charset="-79"/>
            </a:endParaRPr>
          </a:p>
          <a:p>
            <a:pPr lvl="1">
              <a:spcBef>
                <a:spcPts val="1200"/>
              </a:spcBef>
              <a:spcAft>
                <a:spcPts val="1200"/>
              </a:spcAft>
              <a:buFont typeface="Arial" pitchFamily="34" charset="0"/>
              <a:buChar char="•"/>
            </a:pPr>
            <a:r>
              <a:rPr lang="en-US" sz="2800" dirty="0" smtClean="0">
                <a:latin typeface="Aharoni" pitchFamily="2" charset="-79"/>
                <a:cs typeface="Aharoni" pitchFamily="2" charset="-79"/>
              </a:rPr>
              <a:t>Process Management</a:t>
            </a:r>
          </a:p>
          <a:p>
            <a:pPr lvl="1">
              <a:spcBef>
                <a:spcPts val="1200"/>
              </a:spcBef>
              <a:spcAft>
                <a:spcPts val="1200"/>
              </a:spcAft>
              <a:buFont typeface="Arial" pitchFamily="34" charset="0"/>
              <a:buChar char="•"/>
            </a:pPr>
            <a:r>
              <a:rPr lang="en-US" sz="2800" dirty="0" smtClean="0">
                <a:latin typeface="Aharoni" pitchFamily="2" charset="-79"/>
                <a:cs typeface="Aharoni" pitchFamily="2" charset="-79"/>
              </a:rPr>
              <a:t>Memory Management</a:t>
            </a:r>
          </a:p>
          <a:p>
            <a:pPr lvl="1">
              <a:spcBef>
                <a:spcPts val="1200"/>
              </a:spcBef>
              <a:spcAft>
                <a:spcPts val="1200"/>
              </a:spcAft>
              <a:buFont typeface="Arial" pitchFamily="34" charset="0"/>
              <a:buChar char="•"/>
            </a:pPr>
            <a:r>
              <a:rPr lang="en-US" sz="2800" dirty="0" smtClean="0">
                <a:latin typeface="Aharoni" pitchFamily="2" charset="-79"/>
                <a:cs typeface="Aharoni" pitchFamily="2" charset="-79"/>
              </a:rPr>
              <a:t>File Management</a:t>
            </a:r>
          </a:p>
          <a:p>
            <a:pPr lvl="1">
              <a:spcBef>
                <a:spcPts val="1200"/>
              </a:spcBef>
              <a:spcAft>
                <a:spcPts val="1200"/>
              </a:spcAft>
              <a:buFont typeface="Arial" pitchFamily="34" charset="0"/>
              <a:buChar char="•"/>
            </a:pPr>
            <a:r>
              <a:rPr lang="en-US" sz="2800" dirty="0" smtClean="0">
                <a:latin typeface="Aharoni" pitchFamily="2" charset="-79"/>
                <a:cs typeface="Aharoni" pitchFamily="2" charset="-79"/>
              </a:rPr>
              <a:t>Input / Output Management</a:t>
            </a:r>
          </a:p>
          <a:p>
            <a:pPr lvl="1">
              <a:spcBef>
                <a:spcPts val="1200"/>
              </a:spcBef>
              <a:spcAft>
                <a:spcPts val="1200"/>
              </a:spcAft>
              <a:buFont typeface="Arial" pitchFamily="34" charset="0"/>
              <a:buChar char="•"/>
            </a:pPr>
            <a:r>
              <a:rPr lang="en-US" sz="2800" dirty="0" smtClean="0">
                <a:latin typeface="Aharoni" pitchFamily="2" charset="-79"/>
                <a:cs typeface="Aharoni" pitchFamily="2" charset="-79"/>
              </a:rPr>
              <a:t>Security and Protection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The concept of a Process</a:t>
            </a:r>
          </a:p>
        </p:txBody>
      </p:sp>
      <p:sp>
        <p:nvSpPr>
          <p:cNvPr id="3" name="TextBox 2"/>
          <p:cNvSpPr txBox="1"/>
          <p:nvPr/>
        </p:nvSpPr>
        <p:spPr>
          <a:xfrm>
            <a:off x="228600" y="1066800"/>
            <a:ext cx="8686800" cy="5786199"/>
          </a:xfrm>
          <a:prstGeom prst="rect">
            <a:avLst/>
          </a:prstGeom>
          <a:noFill/>
        </p:spPr>
        <p:txBody>
          <a:bodyPr wrap="square" rtlCol="0">
            <a:spAutoFit/>
          </a:bodyPr>
          <a:lstStyle/>
          <a:p>
            <a:pPr lvl="0">
              <a:spcBef>
                <a:spcPts val="1200"/>
              </a:spcBef>
              <a:spcAft>
                <a:spcPts val="1200"/>
              </a:spcAft>
              <a:buFont typeface="Arial" pitchFamily="34" charset="0"/>
              <a:buChar char="•"/>
            </a:pPr>
            <a:r>
              <a:rPr lang="en-US" sz="2800" dirty="0" smtClean="0">
                <a:latin typeface="Aharoni" pitchFamily="2" charset="-79"/>
                <a:cs typeface="Aharoni" pitchFamily="2" charset="-79"/>
              </a:rPr>
              <a:t>A process is an executing program including the current values of the program counter, registers and variables.</a:t>
            </a:r>
          </a:p>
          <a:p>
            <a:pPr lvl="0">
              <a:spcBef>
                <a:spcPts val="1200"/>
              </a:spcBef>
              <a:spcAft>
                <a:spcPts val="1200"/>
              </a:spcAft>
              <a:buFont typeface="Arial" pitchFamily="34" charset="0"/>
              <a:buChar char="•"/>
            </a:pPr>
            <a:r>
              <a:rPr lang="en-US" sz="2800" dirty="0" smtClean="0">
                <a:latin typeface="Aharoni" pitchFamily="2" charset="-79"/>
                <a:cs typeface="Aharoni" pitchFamily="2" charset="-79"/>
              </a:rPr>
              <a:t>A program is a group of instructions whereas the process is the activity.</a:t>
            </a:r>
          </a:p>
          <a:p>
            <a:pPr lvl="0">
              <a:spcBef>
                <a:spcPts val="1200"/>
              </a:spcBef>
              <a:spcAft>
                <a:spcPts val="1200"/>
              </a:spcAft>
              <a:buFont typeface="Arial" pitchFamily="34" charset="0"/>
              <a:buChar char="•"/>
            </a:pPr>
            <a:r>
              <a:rPr lang="en-US" sz="2800" dirty="0" smtClean="0">
                <a:latin typeface="Aharoni" pitchFamily="2" charset="-79"/>
                <a:cs typeface="Aharoni" pitchFamily="2" charset="-79"/>
              </a:rPr>
              <a:t>For an O/S, process management functions include:</a:t>
            </a:r>
          </a:p>
          <a:p>
            <a:pPr lvl="1">
              <a:spcBef>
                <a:spcPts val="1200"/>
              </a:spcBef>
              <a:spcAft>
                <a:spcPts val="1200"/>
              </a:spcAft>
              <a:buFont typeface="Wingdings" pitchFamily="2" charset="2"/>
              <a:buChar char="ü"/>
            </a:pPr>
            <a:r>
              <a:rPr lang="en-US" sz="2800" dirty="0" smtClean="0">
                <a:latin typeface="Aharoni" pitchFamily="2" charset="-79"/>
                <a:cs typeface="Aharoni" pitchFamily="2" charset="-79"/>
              </a:rPr>
              <a:t>Process creation</a:t>
            </a:r>
          </a:p>
          <a:p>
            <a:pPr lvl="1">
              <a:spcBef>
                <a:spcPts val="1200"/>
              </a:spcBef>
              <a:spcAft>
                <a:spcPts val="1200"/>
              </a:spcAft>
              <a:buFont typeface="Wingdings" pitchFamily="2" charset="2"/>
              <a:buChar char="ü"/>
            </a:pPr>
            <a:r>
              <a:rPr lang="en-US" sz="2800" dirty="0" smtClean="0">
                <a:latin typeface="Aharoni" pitchFamily="2" charset="-79"/>
                <a:cs typeface="Aharoni" pitchFamily="2" charset="-79"/>
              </a:rPr>
              <a:t>Termination of a process</a:t>
            </a:r>
          </a:p>
          <a:p>
            <a:pPr lvl="0"/>
            <a:endParaRPr lang="en-US" sz="28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The concept of a Process</a:t>
            </a:r>
          </a:p>
        </p:txBody>
      </p:sp>
      <p:sp>
        <p:nvSpPr>
          <p:cNvPr id="3" name="TextBox 2"/>
          <p:cNvSpPr txBox="1"/>
          <p:nvPr/>
        </p:nvSpPr>
        <p:spPr>
          <a:xfrm>
            <a:off x="228600" y="1351776"/>
            <a:ext cx="8686800" cy="5201424"/>
          </a:xfrm>
          <a:prstGeom prst="rect">
            <a:avLst/>
          </a:prstGeom>
          <a:noFill/>
        </p:spPr>
        <p:txBody>
          <a:bodyPr wrap="square" rtlCol="0">
            <a:spAutoFit/>
          </a:bodyPr>
          <a:lstStyle/>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Controlling the process</a:t>
            </a:r>
          </a:p>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Process scheduling</a:t>
            </a:r>
          </a:p>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Dispatching</a:t>
            </a:r>
          </a:p>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Interrupt handling / Exception handling</a:t>
            </a:r>
          </a:p>
          <a:p>
            <a:pPr lvl="1">
              <a:spcBef>
                <a:spcPts val="1200"/>
              </a:spcBef>
              <a:spcAft>
                <a:spcPts val="600"/>
              </a:spcAft>
              <a:buFont typeface="Wingdings" pitchFamily="2" charset="2"/>
              <a:buChar char="ü"/>
            </a:pPr>
            <a:r>
              <a:rPr lang="en-US" sz="2800" dirty="0" smtClean="0">
                <a:latin typeface="Aharoni" pitchFamily="2" charset="-79"/>
                <a:cs typeface="Aharoni" pitchFamily="2" charset="-79"/>
              </a:rPr>
              <a:t>Switching between processes</a:t>
            </a:r>
          </a:p>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Process synchronization</a:t>
            </a:r>
          </a:p>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Inter-process communication support</a:t>
            </a:r>
          </a:p>
          <a:p>
            <a:pPr lvl="1">
              <a:spcBef>
                <a:spcPts val="600"/>
              </a:spcBef>
              <a:spcAft>
                <a:spcPts val="600"/>
              </a:spcAft>
              <a:buFont typeface="Wingdings" pitchFamily="2" charset="2"/>
              <a:buChar char="ü"/>
            </a:pPr>
            <a:r>
              <a:rPr lang="en-US" sz="2800" dirty="0" smtClean="0">
                <a:latin typeface="Aharoni" pitchFamily="2" charset="-79"/>
                <a:cs typeface="Aharoni" pitchFamily="2" charset="-79"/>
              </a:rPr>
              <a:t>Management of Process Control Block (PCB)</a:t>
            </a:r>
          </a:p>
          <a:p>
            <a:pPr lvl="0"/>
            <a:endParaRPr lang="en-US" sz="2800" dirty="0" smtClean="0">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7886"/>
          </a:xfrm>
          <a:prstGeom prst="rect">
            <a:avLst/>
          </a:prstGeom>
          <a:solidFill>
            <a:schemeClr val="accent1">
              <a:lumMod val="40000"/>
              <a:lumOff val="60000"/>
            </a:schemeClr>
          </a:solidFill>
        </p:spPr>
        <p:txBody>
          <a:bodyPr wrap="square" rtlCol="0">
            <a:spAutoFit/>
          </a:bodyPr>
          <a:lstStyle/>
          <a:p>
            <a:pPr algn="ctr"/>
            <a:r>
              <a:rPr lang="en-US" sz="4000" b="1" dirty="0" smtClean="0">
                <a:latin typeface="Arial Black" pitchFamily="34" charset="0"/>
                <a:cs typeface="Aharoni" pitchFamily="2" charset="-79"/>
              </a:rPr>
              <a:t>Process States</a:t>
            </a:r>
          </a:p>
        </p:txBody>
      </p:sp>
      <p:sp>
        <p:nvSpPr>
          <p:cNvPr id="3" name="TextBox 2"/>
          <p:cNvSpPr txBox="1"/>
          <p:nvPr/>
        </p:nvSpPr>
        <p:spPr>
          <a:xfrm>
            <a:off x="228600" y="1143000"/>
            <a:ext cx="8686800" cy="5509200"/>
          </a:xfrm>
          <a:prstGeom prst="rect">
            <a:avLst/>
          </a:prstGeom>
          <a:noFill/>
        </p:spPr>
        <p:txBody>
          <a:bodyPr wrap="square" rtlCol="0">
            <a:spAutoFit/>
          </a:bodyPr>
          <a:lstStyle/>
          <a:p>
            <a:pPr>
              <a:spcBef>
                <a:spcPts val="1200"/>
              </a:spcBef>
              <a:spcAft>
                <a:spcPts val="1200"/>
              </a:spcAft>
            </a:pPr>
            <a:r>
              <a:rPr lang="en-US" sz="2800" dirty="0" smtClean="0">
                <a:latin typeface="Aharoni" pitchFamily="2" charset="-79"/>
                <a:cs typeface="Aharoni" pitchFamily="2" charset="-79"/>
              </a:rPr>
              <a:t>A process has five states and at any given time, it remains in any one of those five states.</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New State</a:t>
            </a:r>
            <a:r>
              <a:rPr lang="en-US" sz="2800" dirty="0" smtClean="0">
                <a:latin typeface="Aharoni" pitchFamily="2" charset="-79"/>
                <a:cs typeface="Aharoni" pitchFamily="2" charset="-79"/>
              </a:rPr>
              <a:t>: The process is being created</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Ready State</a:t>
            </a:r>
            <a:r>
              <a:rPr lang="en-US" sz="2800" dirty="0" smtClean="0">
                <a:latin typeface="Aharoni" pitchFamily="2" charset="-79"/>
                <a:cs typeface="Aharoni" pitchFamily="2" charset="-79"/>
              </a:rPr>
              <a:t>:  The process is waiting to be assigned to a processor</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Running State</a:t>
            </a:r>
            <a:r>
              <a:rPr lang="en-US" sz="2800" dirty="0" smtClean="0">
                <a:latin typeface="Aharoni" pitchFamily="2" charset="-79"/>
                <a:cs typeface="Aharoni" pitchFamily="2" charset="-79"/>
              </a:rPr>
              <a:t>: Instructions are being executed</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Waiting / Suspended / Blocked</a:t>
            </a:r>
            <a:r>
              <a:rPr lang="en-US" sz="2800" dirty="0" smtClean="0">
                <a:latin typeface="Aharoni" pitchFamily="2" charset="-79"/>
                <a:cs typeface="Aharoni" pitchFamily="2" charset="-79"/>
              </a:rPr>
              <a:t>:  The process is waiting for some event to occur</a:t>
            </a:r>
          </a:p>
          <a:p>
            <a:pPr marL="514350" lvl="0" indent="-514350">
              <a:spcBef>
                <a:spcPts val="1200"/>
              </a:spcBef>
              <a:spcAft>
                <a:spcPts val="1200"/>
              </a:spcAft>
              <a:buFont typeface="+mj-lt"/>
              <a:buAutoNum type="arabicPeriod"/>
            </a:pPr>
            <a:r>
              <a:rPr lang="en-US" sz="2800" u="sng" dirty="0" smtClean="0">
                <a:solidFill>
                  <a:srgbClr val="FF0000"/>
                </a:solidFill>
                <a:latin typeface="Aharoni" pitchFamily="2" charset="-79"/>
                <a:cs typeface="Aharoni" pitchFamily="2" charset="-79"/>
              </a:rPr>
              <a:t>Halted</a:t>
            </a:r>
            <a:r>
              <a:rPr lang="en-US" sz="2800" dirty="0" smtClean="0">
                <a:latin typeface="Aharoni" pitchFamily="2" charset="-79"/>
                <a:cs typeface="Aharoni" pitchFamily="2" charset="-79"/>
              </a:rPr>
              <a:t> : The process has finished execution.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567</TotalTime>
  <Words>3269</Words>
  <Application>Microsoft Office PowerPoint</Application>
  <PresentationFormat>On-screen Show (4:3)</PresentationFormat>
  <Paragraphs>248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Equity</vt:lpstr>
      <vt:lpstr>Operating System</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creator>user</dc:creator>
  <cp:lastModifiedBy>user</cp:lastModifiedBy>
  <cp:revision>63</cp:revision>
  <dcterms:created xsi:type="dcterms:W3CDTF">2006-08-16T00:00:00Z</dcterms:created>
  <dcterms:modified xsi:type="dcterms:W3CDTF">2017-12-06T07:34:48Z</dcterms:modified>
</cp:coreProperties>
</file>