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F19506C-1F66-4F15-B5C1-1A6D46CE22BC}" type="datetimeFigureOut">
              <a:rPr lang="en-US" smtClean="0"/>
              <a:t>26-May-23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524B199-7CC7-4A45-8609-8F3F65E70BC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066800"/>
            <a:ext cx="6777318" cy="157958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Name of Chapter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Capital Structure</a:t>
            </a:r>
            <a:br>
              <a:rPr lang="en-US" dirty="0" smtClean="0"/>
            </a:br>
            <a:r>
              <a:rPr lang="en-US" sz="2400" dirty="0" err="1" smtClean="0"/>
              <a:t>Sem</a:t>
            </a:r>
            <a:r>
              <a:rPr lang="en-US" sz="2400" dirty="0" smtClean="0"/>
              <a:t>-VI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8458200" cy="1600200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err="1" smtClean="0"/>
              <a:t>Chiranjit</a:t>
            </a:r>
            <a:r>
              <a:rPr lang="en-US" sz="3500" dirty="0" smtClean="0"/>
              <a:t> </a:t>
            </a:r>
            <a:r>
              <a:rPr lang="en-US" sz="3500" dirty="0" err="1" smtClean="0"/>
              <a:t>Ghosh</a:t>
            </a:r>
            <a:endParaRPr lang="en-US" sz="3500" dirty="0" smtClean="0"/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Department of Commerce</a:t>
            </a:r>
          </a:p>
          <a:p>
            <a:r>
              <a:rPr lang="en-US" dirty="0" err="1" smtClean="0"/>
              <a:t>Saheed</a:t>
            </a:r>
            <a:r>
              <a:rPr lang="en-US" dirty="0" smtClean="0"/>
              <a:t> </a:t>
            </a:r>
            <a:r>
              <a:rPr lang="en-US" dirty="0" err="1" smtClean="0"/>
              <a:t>Anurup</a:t>
            </a:r>
            <a:r>
              <a:rPr lang="en-US" dirty="0" smtClean="0"/>
              <a:t> Chandra </a:t>
            </a:r>
            <a:r>
              <a:rPr lang="en-US" dirty="0" err="1" smtClean="0"/>
              <a:t>Mahavidyalaya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4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00B050"/>
              </a:buClr>
            </a:pPr>
            <a:r>
              <a:rPr lang="en-US" sz="2000" dirty="0" smtClean="0"/>
              <a:t>The term “</a:t>
            </a:r>
            <a:r>
              <a:rPr lang="en-US" sz="2000" b="1" dirty="0" smtClean="0"/>
              <a:t>Capital Structure</a:t>
            </a:r>
            <a:r>
              <a:rPr lang="en-US" sz="2000" dirty="0" smtClean="0"/>
              <a:t>” implies the combination of sources which have been used for the creation of the pool of </a:t>
            </a:r>
            <a:r>
              <a:rPr lang="en-US" sz="2000" dirty="0" smtClean="0"/>
              <a:t>funds – </a:t>
            </a:r>
            <a:r>
              <a:rPr lang="en-US" sz="2000" i="1" u="sng" dirty="0" smtClean="0"/>
              <a:t>Financial Mix</a:t>
            </a:r>
            <a:r>
              <a:rPr lang="en-US" sz="2000" dirty="0" smtClean="0"/>
              <a:t>. </a:t>
            </a:r>
            <a:r>
              <a:rPr lang="en-US" sz="2000" dirty="0" smtClean="0"/>
              <a:t>A firm can fulfill its demand of finance by using  different sources of financing whose costs are different.  </a:t>
            </a:r>
          </a:p>
          <a:p>
            <a:pPr marL="1371600" indent="-574675" algn="just">
              <a:buBlip>
                <a:blip r:embed="rId2"/>
              </a:buBlip>
            </a:pPr>
            <a:endParaRPr lang="en-US" sz="2000" b="1" i="1" dirty="0" smtClean="0"/>
          </a:p>
          <a:p>
            <a:pPr marL="1371600" indent="-574675" algn="just">
              <a:buBlip>
                <a:blip r:embed="rId2"/>
              </a:buBlip>
            </a:pPr>
            <a:r>
              <a:rPr lang="en-US" sz="2000" b="1" i="1" dirty="0" smtClean="0"/>
              <a:t>External Equity </a:t>
            </a:r>
            <a:r>
              <a:rPr lang="en-US" sz="2000" dirty="0" smtClean="0"/>
              <a:t>– Debenture, Loan, Any other fixed periodic contractual obligation.</a:t>
            </a:r>
          </a:p>
          <a:p>
            <a:pPr marL="1371600" indent="-574675" algn="just">
              <a:buBlip>
                <a:blip r:embed="rId2"/>
              </a:buBlip>
            </a:pPr>
            <a:endParaRPr lang="en-US" sz="2000" b="1" i="1" dirty="0" smtClean="0"/>
          </a:p>
          <a:p>
            <a:pPr marL="1371600" indent="-574675" algn="just">
              <a:buBlip>
                <a:blip r:embed="rId2"/>
              </a:buBlip>
            </a:pPr>
            <a:r>
              <a:rPr lang="en-US" sz="2000" b="1" i="1" dirty="0" smtClean="0"/>
              <a:t>Internal Equity </a:t>
            </a:r>
            <a:r>
              <a:rPr lang="en-US" sz="2000" dirty="0" smtClean="0"/>
              <a:t>– Equity share capital, Retain earnings.</a:t>
            </a:r>
          </a:p>
          <a:p>
            <a:pPr marL="0" indent="0" algn="just">
              <a:buNone/>
            </a:pP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Introduction: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4701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Capital Structure vs. Financial Structure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803904" cy="390753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Capital Structure</a:t>
            </a:r>
          </a:p>
          <a:p>
            <a:pPr>
              <a:buFont typeface="Wingdings" pitchFamily="2" charset="2"/>
              <a:buChar char="ü"/>
            </a:pPr>
            <a:endParaRPr lang="en-US" sz="2000" dirty="0" smtClean="0"/>
          </a:p>
          <a:p>
            <a:pPr>
              <a:buClrTx/>
              <a:buFont typeface="Wingdings" pitchFamily="2" charset="2"/>
              <a:buChar char="ü"/>
            </a:pPr>
            <a:r>
              <a:rPr lang="en-US" sz="2000" dirty="0" smtClean="0"/>
              <a:t>Deals with long term capital only.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Owner Equity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Preference Share 	  Capital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- Long term </a:t>
            </a:r>
            <a:r>
              <a:rPr lang="en-US" sz="2000" dirty="0" smtClean="0"/>
              <a:t>debts</a:t>
            </a:r>
          </a:p>
          <a:p>
            <a:pPr marL="0" indent="0">
              <a:buClrTx/>
              <a:buNone/>
            </a:pPr>
            <a:endParaRPr lang="en-US" sz="2000" dirty="0" smtClean="0"/>
          </a:p>
          <a:p>
            <a:pPr>
              <a:buClrTx/>
              <a:buFont typeface="Wingdings" pitchFamily="2" charset="2"/>
              <a:buChar char="ü"/>
            </a:pPr>
            <a:r>
              <a:rPr lang="en-US" sz="2000" dirty="0" smtClean="0"/>
              <a:t>A portion of left hand side of Balance Sheet</a:t>
            </a:r>
            <a:endParaRPr lang="en-US" sz="2000" dirty="0" smtClean="0"/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4645151" y="2209800"/>
            <a:ext cx="3803904" cy="41148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B050"/>
                </a:solidFill>
              </a:rPr>
              <a:t>Financial Structure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ClrTx/>
              <a:buFont typeface="Wingdings" pitchFamily="2" charset="2"/>
              <a:buChar char="ü"/>
            </a:pPr>
            <a:r>
              <a:rPr lang="en-US" sz="2000" dirty="0" smtClean="0"/>
              <a:t>Deal with both - long term capital as well as short term capital.</a:t>
            </a:r>
          </a:p>
          <a:p>
            <a:pPr marL="0" indent="0">
              <a:buNone/>
            </a:pPr>
            <a:r>
              <a:rPr lang="en-US" sz="2000" dirty="0"/>
              <a:t>	- Owner Equity</a:t>
            </a:r>
          </a:p>
          <a:p>
            <a:pPr marL="0" indent="0">
              <a:buNone/>
            </a:pPr>
            <a:r>
              <a:rPr lang="en-US" sz="2000" dirty="0"/>
              <a:t>	- Preference Share 	  Capital</a:t>
            </a:r>
          </a:p>
          <a:p>
            <a:pPr marL="0" indent="0">
              <a:buNone/>
            </a:pPr>
            <a:r>
              <a:rPr lang="en-US" sz="2000" dirty="0"/>
              <a:t>	- Long term debts</a:t>
            </a:r>
          </a:p>
          <a:p>
            <a:pPr marL="0" indent="0">
              <a:buNone/>
            </a:pPr>
            <a:r>
              <a:rPr lang="en-US" sz="2000" dirty="0" smtClean="0"/>
              <a:t>	- </a:t>
            </a:r>
            <a:r>
              <a:rPr lang="en-US" sz="2000" b="1" dirty="0" smtClean="0">
                <a:solidFill>
                  <a:srgbClr val="00B0F0"/>
                </a:solidFill>
              </a:rPr>
              <a:t>Current Liabilities </a:t>
            </a:r>
            <a:endParaRPr lang="en-US" sz="2000" b="1" dirty="0" smtClean="0">
              <a:solidFill>
                <a:srgbClr val="00B0F0"/>
              </a:solidFill>
            </a:endParaRPr>
          </a:p>
          <a:p>
            <a:pPr>
              <a:buClrTx/>
              <a:buFont typeface="Wingdings" pitchFamily="2" charset="2"/>
              <a:buChar char="ü"/>
            </a:pPr>
            <a:r>
              <a:rPr lang="en-US" sz="2000" dirty="0" smtClean="0">
                <a:solidFill>
                  <a:schemeClr val="tx1"/>
                </a:solidFill>
              </a:rPr>
              <a:t>Left hand side total of Balance Sheet</a:t>
            </a:r>
            <a:endParaRPr lang="en-US" sz="2000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98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4675" indent="-574675">
              <a:lnSpc>
                <a:spcPct val="150000"/>
              </a:lnSpc>
              <a:buClr>
                <a:srgbClr val="00B050"/>
              </a:buClr>
            </a:pPr>
            <a:r>
              <a:rPr lang="en-US" dirty="0" smtClean="0"/>
              <a:t>Minimization of Financial Cost.</a:t>
            </a:r>
          </a:p>
          <a:p>
            <a:pPr marL="574675" indent="-574675">
              <a:lnSpc>
                <a:spcPct val="150000"/>
              </a:lnSpc>
              <a:buClr>
                <a:srgbClr val="00B050"/>
              </a:buClr>
            </a:pPr>
            <a:r>
              <a:rPr lang="en-US" dirty="0" smtClean="0"/>
              <a:t>Maximization of Return.</a:t>
            </a:r>
          </a:p>
          <a:p>
            <a:pPr marL="574675" indent="-574675">
              <a:lnSpc>
                <a:spcPct val="150000"/>
              </a:lnSpc>
              <a:buClr>
                <a:srgbClr val="00B050"/>
              </a:buClr>
            </a:pPr>
            <a:r>
              <a:rPr lang="en-US" dirty="0" smtClean="0"/>
              <a:t>Minimization of Risk.</a:t>
            </a:r>
          </a:p>
          <a:p>
            <a:pPr marL="574675" indent="-574675">
              <a:lnSpc>
                <a:spcPct val="150000"/>
              </a:lnSpc>
              <a:buClr>
                <a:srgbClr val="00B050"/>
              </a:buClr>
            </a:pPr>
            <a:r>
              <a:rPr lang="en-US" dirty="0" smtClean="0"/>
              <a:t>Maintaining Control.</a:t>
            </a:r>
          </a:p>
          <a:p>
            <a:pPr marL="574675" indent="-574675">
              <a:lnSpc>
                <a:spcPct val="150000"/>
              </a:lnSpc>
              <a:buClr>
                <a:srgbClr val="00B050"/>
              </a:buClr>
            </a:pPr>
            <a:r>
              <a:rPr lang="en-US" dirty="0" smtClean="0"/>
              <a:t>Maximizing Firm’s Value.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Importance: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5950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4675" indent="-574675">
              <a:lnSpc>
                <a:spcPct val="200000"/>
              </a:lnSpc>
              <a:buClr>
                <a:srgbClr val="00B050"/>
              </a:buClr>
            </a:pPr>
            <a:r>
              <a:rPr lang="en-US" dirty="0" smtClean="0"/>
              <a:t>Net Income (NI) Approach.</a:t>
            </a:r>
          </a:p>
          <a:p>
            <a:pPr marL="574675" indent="-574675">
              <a:lnSpc>
                <a:spcPct val="200000"/>
              </a:lnSpc>
              <a:buClr>
                <a:srgbClr val="00B050"/>
              </a:buClr>
            </a:pPr>
            <a:r>
              <a:rPr lang="en-US" dirty="0" smtClean="0"/>
              <a:t>Net Operating Income (NOP) Approach.</a:t>
            </a:r>
          </a:p>
          <a:p>
            <a:pPr marL="574675" indent="-574675">
              <a:lnSpc>
                <a:spcPct val="200000"/>
              </a:lnSpc>
              <a:buClr>
                <a:srgbClr val="00B050"/>
              </a:buClr>
            </a:pPr>
            <a:r>
              <a:rPr lang="en-US" dirty="0" smtClean="0"/>
              <a:t>Traditional Approach.</a:t>
            </a:r>
          </a:p>
          <a:p>
            <a:pPr marL="574675" indent="-574675">
              <a:lnSpc>
                <a:spcPct val="200000"/>
              </a:lnSpc>
              <a:buClr>
                <a:srgbClr val="00B050"/>
              </a:buClr>
            </a:pPr>
            <a:r>
              <a:rPr lang="en-US" dirty="0" smtClean="0"/>
              <a:t>Modigliani-Miller (MM) Approach.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Theories of Capital Structure: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958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04853"/>
          </a:xfrm>
        </p:spPr>
        <p:txBody>
          <a:bodyPr>
            <a:normAutofit/>
          </a:bodyPr>
          <a:lstStyle/>
          <a:p>
            <a:pPr marL="574675" indent="-574675">
              <a:spcAft>
                <a:spcPts val="1200"/>
              </a:spcAft>
              <a:buClr>
                <a:srgbClr val="00B050"/>
              </a:buClr>
            </a:pPr>
            <a:r>
              <a:rPr lang="en-US" sz="2000" dirty="0" smtClean="0"/>
              <a:t>Proposed by David Durand in 1959.</a:t>
            </a:r>
          </a:p>
          <a:p>
            <a:pPr marL="574675" indent="-574675">
              <a:buClr>
                <a:srgbClr val="00B050"/>
              </a:buClr>
            </a:pPr>
            <a:r>
              <a:rPr lang="en-US" sz="2000" dirty="0" smtClean="0"/>
              <a:t>Firm is able to increase its value (V) and decrease its cost of capital (k0) if it increases the ratio of Debt to Equity </a:t>
            </a:r>
            <a:r>
              <a:rPr lang="en-US" sz="2000" b="1" dirty="0" smtClean="0"/>
              <a:t>(i.e. Financial Leverage</a:t>
            </a:r>
            <a:r>
              <a:rPr lang="en-US" sz="2000" b="1" dirty="0" smtClean="0">
                <a:solidFill>
                  <a:srgbClr val="FF0000"/>
                </a:solidFill>
              </a:rPr>
              <a:t>*</a:t>
            </a:r>
            <a:r>
              <a:rPr lang="en-US" sz="2000" b="1" dirty="0" smtClean="0"/>
              <a:t>)</a:t>
            </a:r>
            <a:r>
              <a:rPr lang="en-US" sz="2000" dirty="0" smtClean="0"/>
              <a:t>.</a:t>
            </a:r>
          </a:p>
          <a:p>
            <a:pPr marL="0" indent="0">
              <a:spcAft>
                <a:spcPts val="1200"/>
              </a:spcAft>
              <a:buClr>
                <a:srgbClr val="00B050"/>
              </a:buClr>
              <a:buNone/>
            </a:pPr>
            <a:r>
              <a:rPr lang="en-US" sz="2000" dirty="0"/>
              <a:t>	</a:t>
            </a:r>
            <a:r>
              <a:rPr lang="en-US" sz="2000" b="1" dirty="0" smtClean="0">
                <a:solidFill>
                  <a:srgbClr val="FF0000"/>
                </a:solidFill>
              </a:rPr>
              <a:t>*</a:t>
            </a:r>
            <a:r>
              <a:rPr lang="en-US" sz="2000" dirty="0" smtClean="0">
                <a:solidFill>
                  <a:srgbClr val="00B0F0"/>
                </a:solidFill>
              </a:rPr>
              <a:t>firms ability to use fixed financial charges to magnify the 	effects of changes in EBIT on its EPS.</a:t>
            </a:r>
          </a:p>
          <a:p>
            <a:pPr marL="574675" indent="-574675">
              <a:spcAft>
                <a:spcPts val="1200"/>
              </a:spcAft>
              <a:buClr>
                <a:srgbClr val="00B050"/>
              </a:buClr>
            </a:pPr>
            <a:r>
              <a:rPr lang="en-US" sz="2000" dirty="0" smtClean="0"/>
              <a:t>The optimal capital structure is one at which k0 is minimum and V is maximum.</a:t>
            </a:r>
          </a:p>
          <a:p>
            <a:pPr marL="574675" indent="-574675">
              <a:buClr>
                <a:srgbClr val="00B050"/>
              </a:buClr>
            </a:pPr>
            <a:r>
              <a:rPr lang="en-US" sz="2000" dirty="0" smtClean="0"/>
              <a:t>The market price per share would be at its Maximum.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Net Income (NI) Approach: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822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93</TotalTime>
  <Words>213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Hardcover</vt:lpstr>
      <vt:lpstr> Name of Chapter Capital Structure Sem-VI</vt:lpstr>
      <vt:lpstr>Introduction:</vt:lpstr>
      <vt:lpstr>Capital Structure vs. Financial Structure</vt:lpstr>
      <vt:lpstr>Importance:</vt:lpstr>
      <vt:lpstr>Theories of Capital Structure:</vt:lpstr>
      <vt:lpstr>Net Income (NI) Approach: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Chapter Capital Structure Sem-VI</dc:title>
  <dc:creator>Papai</dc:creator>
  <cp:lastModifiedBy>Papai</cp:lastModifiedBy>
  <cp:revision>12</cp:revision>
  <dcterms:created xsi:type="dcterms:W3CDTF">2023-05-24T18:21:35Z</dcterms:created>
  <dcterms:modified xsi:type="dcterms:W3CDTF">2023-05-26T05:01:26Z</dcterms:modified>
</cp:coreProperties>
</file>