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50023-7E8B-44DC-9C7C-0B1BBD7081C7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D748C-A537-4165-B940-D3B76F6E3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sz="3200" dirty="0"/>
              <a:t>        </a:t>
            </a:r>
            <a:r>
              <a:rPr lang="en-US" sz="3200" dirty="0" err="1"/>
              <a:t>পশ্চিমবঙ্গ</a:t>
            </a:r>
            <a:r>
              <a:rPr lang="en-US" sz="3200" dirty="0"/>
              <a:t> </a:t>
            </a:r>
            <a:r>
              <a:rPr lang="en-US" sz="3200" dirty="0" err="1"/>
              <a:t>বাংলা</a:t>
            </a:r>
            <a:r>
              <a:rPr lang="en-US" sz="3200" dirty="0"/>
              <a:t>  </a:t>
            </a:r>
            <a:r>
              <a:rPr lang="en-US" sz="3200" dirty="0" err="1"/>
              <a:t>আকাদেমি</a:t>
            </a:r>
            <a:r>
              <a:rPr lang="en-US" sz="3200" dirty="0"/>
              <a:t> </a:t>
            </a:r>
            <a:r>
              <a:rPr lang="en-US" sz="3200" dirty="0" err="1"/>
              <a:t>গৃহীত</a:t>
            </a:r>
            <a:r>
              <a:rPr lang="en-US" sz="3200" dirty="0"/>
              <a:t>  </a:t>
            </a:r>
            <a:r>
              <a:rPr lang="en-US" sz="3200" dirty="0" err="1"/>
              <a:t>বাংলা</a:t>
            </a:r>
            <a:r>
              <a:rPr lang="en-US" sz="3200" dirty="0"/>
              <a:t> </a:t>
            </a:r>
            <a:r>
              <a:rPr lang="en-US" sz="3200" dirty="0" err="1"/>
              <a:t>বানানবিধি</a:t>
            </a:r>
            <a:br>
              <a:rPr lang="en-US" sz="3200" dirty="0"/>
            </a:br>
            <a:r>
              <a:rPr lang="en-US" sz="3200" dirty="0"/>
              <a:t>১৯৯৫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114800"/>
            <a:ext cx="3886200" cy="1371600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ড.শ্যামাশ্রী</a:t>
            </a:r>
            <a:r>
              <a:rPr lang="en-US" sz="1800" b="1" dirty="0"/>
              <a:t> </a:t>
            </a:r>
            <a:r>
              <a:rPr lang="en-US" sz="1800" b="1" dirty="0" err="1"/>
              <a:t>মণ্ডল</a:t>
            </a:r>
            <a:endParaRPr lang="en-US" sz="1800" b="1" dirty="0"/>
          </a:p>
          <a:p>
            <a:r>
              <a:rPr lang="en-US" sz="1800" b="1" dirty="0" err="1"/>
              <a:t>সহকারী</a:t>
            </a:r>
            <a:r>
              <a:rPr lang="en-US" sz="1800" b="1" dirty="0"/>
              <a:t> </a:t>
            </a:r>
            <a:r>
              <a:rPr lang="en-US" sz="1800" b="1" dirty="0" err="1"/>
              <a:t>অধ্যাপক</a:t>
            </a:r>
            <a:endParaRPr lang="en-US" sz="1800" b="1" dirty="0"/>
          </a:p>
          <a:p>
            <a:r>
              <a:rPr lang="en-US" sz="1800" b="1" dirty="0" err="1"/>
              <a:t>বাংলা</a:t>
            </a:r>
            <a:r>
              <a:rPr lang="en-US" sz="1800" b="1" dirty="0"/>
              <a:t> </a:t>
            </a:r>
            <a:r>
              <a:rPr lang="en-US" sz="1800" b="1" dirty="0" err="1"/>
              <a:t>বিভাগ</a:t>
            </a:r>
            <a:r>
              <a:rPr lang="en-US" sz="1800" b="1" dirty="0"/>
              <a:t> </a:t>
            </a:r>
          </a:p>
          <a:p>
            <a:r>
              <a:rPr lang="en-US" sz="1800" b="1" dirty="0" err="1"/>
              <a:t>শহীদ</a:t>
            </a:r>
            <a:r>
              <a:rPr lang="en-US" sz="1800" b="1" dirty="0"/>
              <a:t> </a:t>
            </a:r>
            <a:r>
              <a:rPr lang="en-US" sz="1800" b="1" dirty="0" err="1"/>
              <a:t>অনুরূপ</a:t>
            </a:r>
            <a:r>
              <a:rPr lang="en-US" sz="1800" b="1" dirty="0"/>
              <a:t> </a:t>
            </a:r>
            <a:r>
              <a:rPr lang="en-US" sz="1800" b="1" dirty="0" err="1"/>
              <a:t>চন্দ্র</a:t>
            </a:r>
            <a:r>
              <a:rPr lang="en-US" sz="1800" b="1" dirty="0"/>
              <a:t> </a:t>
            </a:r>
            <a:r>
              <a:rPr lang="en-US" sz="1800" b="1" dirty="0" err="1"/>
              <a:t>মহাবিদ্যালয়</a:t>
            </a:r>
            <a:endParaRPr lang="en-US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dirty="0">
                <a:latin typeface="Kalpurush" pitchFamily="2" charset="0"/>
                <a:cs typeface="Kalpurush" pitchFamily="2" charset="0"/>
              </a:rPr>
            </a:br>
            <a:r>
              <a:rPr lang="en-US" sz="3200" dirty="0">
                <a:latin typeface="Kalpurush" pitchFamily="2" charset="0"/>
                <a:cs typeface="Kalpurush" pitchFamily="2" charset="0"/>
              </a:rPr>
              <a:t>৫)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(ঃ)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চিহ্নের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রক্ষা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বর্জন</a:t>
            </a:r>
            <a:br>
              <a:rPr lang="en-US" sz="3200" dirty="0">
                <a:latin typeface="Kalpurush" pitchFamily="2" charset="0"/>
                <a:cs typeface="Kalpurush" pitchFamily="2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r>
              <a:rPr lang="en-US" sz="1600" b="1" dirty="0">
                <a:latin typeface="Kalpurush" pitchFamily="2" charset="0"/>
                <a:cs typeface="Kalpurush" pitchFamily="2" charset="0"/>
              </a:rPr>
              <a:t>৫.২</a:t>
            </a:r>
            <a:r>
              <a:rPr lang="en-US" sz="1600" b="1" dirty="0"/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সন্ধি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সমাসের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সন্ধিজাত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রূপগুলিই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বিসর্গসন্ধিজাত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‘ও’ ( ো )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-</a:t>
            </a: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অকু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য়ো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জ্যেষ্ঠ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যোগ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রঞ্জন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রম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নো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মোহন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অর্ধতৎসম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মনকে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পূর্বপদ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হিসেবে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রেখে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সমাস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করলে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ছন্দগুরু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 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ছন্দবিজ্ঞান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ছন্দমুক্তি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ছন্দলিপি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চক্ষু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শব্দটিকে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অর্ধতৎসম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ধরে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চক্ষূরোগ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বদলে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চক্ষুরোগ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চক্ষুষ্মান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শব্দটি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ঠিক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 ৫.৩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মধ্যস্থ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প্রভৃতি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    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গ্রহণ</a:t>
            </a: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দুঃস্থ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দুস্থ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নিঃস্তব্ধ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নিস্তব্ধ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নিঃস্পৃহ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নিস্পৃহ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বয়ঃস্থ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বয়স্থ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মনঃস্থ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মনস্থ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Kalpurush" pitchFamily="2" charset="0"/>
                <a:cs typeface="Kalpurush" pitchFamily="2" charset="0"/>
              </a:rPr>
              <a:t>৬.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বানানে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হস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( ্‌)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চিহ্নের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বর্জন</a:t>
            </a:r>
            <a:endParaRPr lang="en-US" sz="32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৬.১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পদের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কয়েকটি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ক্ষেত্র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কারান্ত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সর্বত্র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ব্যঞ্জনান্ত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উচ্চারিত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ব্যঞ্জনবর্ণের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ব্যভার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বাহুল্য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সূচক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পদের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‌( ্‌)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অবাক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আশিস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পরিষদ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বণিক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বিপদ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বিরাট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সভাষদ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সম্রাট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৬.২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তদ্ধিত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মতুপ্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হসন্ত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মান্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কৃ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শানচ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চিহ্নবিহীন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সমস্যা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সৃষ্টির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অবকাশ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উভক্ষেত্রেই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হস্‌বিহীন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ব্যভৃত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রুচিমান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শক্তিমান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শ্রীমান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সংস্কৃতিমান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ঘট্মান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ম্রিয়মান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ধাবমান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বর্তমান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৬.২.১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অনুরূপভাবে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বতুপ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প্রত্যয়জাত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বান্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কেও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বান্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রূপে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জ্ঞানবান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ধনবান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ভগবান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৬.৩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সন্ধিজাত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পূর্বপদের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হস্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দিগ্‌ভ্রান্ত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পৃথক্‌করণ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প্রাগ্‌জ্যোতিষ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বাক্‌সিদ্ধ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বাগ্‌ধারা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বাগ্‌রূপ</a:t>
            </a: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৬.৪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ষড়্‌যন্ত্র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ষড়্‌দর্শন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শব্দদুটি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যথাক্রমে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ষড়যন্ত্র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ষড়দর্শন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রূপেই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এটাই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মেনে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৭)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রেফের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ব্যঞ্জনের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দ্বিত্ব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সর্বত্রই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         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গ্রহণ</a:t>
            </a: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কর্ম্ম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কর্ম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অর্চ্চনা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অর্চনা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চর্চ্চা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চর্চা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সূর্য্য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সূর্য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buNone/>
            </a:pP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endParaRPr lang="en-US" sz="16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Kalpurush" pitchFamily="2" charset="0"/>
                <a:cs typeface="Kalpurush" pitchFamily="2" charset="0"/>
              </a:rPr>
              <a:t>৮)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বানানে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 ঙ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ং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ব্যবহার</a:t>
            </a:r>
            <a:endParaRPr lang="en-US" sz="32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৮.১ ‘ঙ’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‘ং’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দুটোই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বানানে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ব্যাকরণ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মতে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শুদ্ধ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কেবল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‘ং’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ব্যবহৃত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r>
              <a:rPr lang="en-US" sz="1200" dirty="0" err="1">
                <a:latin typeface="Kalpurush" pitchFamily="2" charset="0"/>
                <a:cs typeface="Kalpurush" pitchFamily="2" charset="0"/>
              </a:rPr>
              <a:t>অলম্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 +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অলংকার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 err="1">
                <a:latin typeface="Kalpurush" pitchFamily="2" charset="0"/>
                <a:cs typeface="Kalpurush" pitchFamily="2" charset="0"/>
              </a:rPr>
              <a:t>অহম্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 +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অহংকার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দীপম্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 +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দীপংকর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ভয়ম্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‌+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ভয়ংকর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 +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শংকর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 err="1">
                <a:latin typeface="Kalpurush" pitchFamily="2" charset="0"/>
                <a:cs typeface="Kalpurush" pitchFamily="2" charset="0"/>
              </a:rPr>
              <a:t>সম্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‌ +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গীত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সংগীত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৮.১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ম-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সন্ধি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পরিণাম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হিসাবে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ং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আসেনি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ং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অবৈধ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অঙ্ক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শুদ্ধ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বানান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অংক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ভুল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-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শঙ্কা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বঙ্গ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অঙ্কুশ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আতঙ্ক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কঙ্কাল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ও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পঙ্ক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শুদ্ধ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বানান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সম্বন্ধ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সম্বুদ্ধ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সম্বোধন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সম্বোধি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৯)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বিশেষ্য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য-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ফলা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r>
              <a:rPr lang="en-US" sz="1200" dirty="0" err="1">
                <a:latin typeface="Kalpurush" pitchFamily="2" charset="0"/>
                <a:cs typeface="Kalpurush" pitchFamily="2" charset="0"/>
              </a:rPr>
              <a:t>চারিত্র্য,দারিদ্র্য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বৈচিত্র্য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বৈদগ্ধ্য,সৌগন্ধ্য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সৌভ্রাত্র্য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সৌহার্দ্য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r>
              <a:rPr lang="en-US" sz="1200" dirty="0">
                <a:latin typeface="Kalpurush" pitchFamily="2" charset="0"/>
                <a:cs typeface="Kalpurush" pitchFamily="2" charset="0"/>
              </a:rPr>
              <a:t>১০) শ-ষ-স :</a:t>
            </a:r>
          </a:p>
          <a:p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যেসব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তৎসম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শ-ষ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শ –স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দুটোই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অভিধানে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স্বীকৃত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সেগুলির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শ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যেতে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পারে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1200" b="1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করব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         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করব</a:t>
            </a:r>
            <a:r>
              <a:rPr lang="en-US" sz="1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200" b="1" dirty="0" err="1">
                <a:latin typeface="Kalpurush" pitchFamily="2" charset="0"/>
                <a:cs typeface="Kalpurush" pitchFamily="2" charset="0"/>
              </a:rPr>
              <a:t>না</a:t>
            </a:r>
            <a:endParaRPr lang="en-US" sz="1200" b="1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উশীর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              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উষীর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কিশলয়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           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কিসলয়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শায়ক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             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সায়ক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কোশ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              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কোষ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শরণি</a:t>
            </a:r>
            <a:r>
              <a:rPr lang="en-US" sz="1200" dirty="0">
                <a:latin typeface="Kalpurush" pitchFamily="2" charset="0"/>
                <a:cs typeface="Kalpurush" pitchFamily="2" charset="0"/>
              </a:rPr>
              <a:t>                       </a:t>
            </a:r>
            <a:r>
              <a:rPr lang="en-US" sz="1200" dirty="0" err="1">
                <a:latin typeface="Kalpurush" pitchFamily="2" charset="0"/>
                <a:cs typeface="Kalpurush" pitchFamily="2" charset="0"/>
              </a:rPr>
              <a:t>সরণি</a:t>
            </a:r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endParaRPr lang="en-US" sz="12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200" dirty="0">
                <a:latin typeface="Kalpurush" pitchFamily="2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5029200" cy="60960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Kalpurush" pitchFamily="2" charset="0"/>
                <a:cs typeface="Kalpurush" pitchFamily="2" charset="0"/>
              </a:rPr>
              <a:t>অতৎসম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বিষয়ে</a:t>
            </a:r>
            <a:endParaRPr lang="en-US" sz="32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Kalpurush" pitchFamily="2" charset="0"/>
                <a:cs typeface="Kalpurush" pitchFamily="2" charset="0"/>
              </a:rPr>
              <a:t>১১।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ই ( ি)-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ঈ (ী )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r>
              <a:rPr lang="en-US" sz="1600" dirty="0">
                <a:latin typeface="Kalpurush" pitchFamily="2" charset="0"/>
                <a:cs typeface="Kalpurush" pitchFamily="2" charset="0"/>
              </a:rPr>
              <a:t>১১.১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অতৎসম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ঈ-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করাই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সংগত</a:t>
            </a: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r>
              <a:rPr lang="en-US" sz="1600" dirty="0" err="1">
                <a:latin typeface="Kalpurush" pitchFamily="2" charset="0"/>
                <a:cs typeface="Kalpurush" pitchFamily="2" charset="0"/>
              </a:rPr>
              <a:t>শুদ্ধ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বানান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কুমির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পাখি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কাহিনি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চাঁদনি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ছেনি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দিঘি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দিয়াশলাই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পাটি,পশমি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পাথউরি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পিরিরি,বাড়ি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বাঁশি,বাঁশরি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সুপারি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হাতি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হিরা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গাভি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600" dirty="0">
                <a:latin typeface="Kalpurush" pitchFamily="2" charset="0"/>
                <a:cs typeface="Kalpurush" pitchFamily="2" charset="0"/>
              </a:rPr>
              <a:t>***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চিন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চীন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দুটো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বানানই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ভীতু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ভীত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নীচ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নীচু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সঠিক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বানান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600" dirty="0">
                <a:latin typeface="Kalpurush" pitchFamily="2" charset="0"/>
                <a:cs typeface="Kalpurush" pitchFamily="2" charset="0"/>
              </a:rPr>
              <a:t>১১.৩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স্ত্রীবাচক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প্রত্যয়ের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নীতি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অনুসারে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অতৎসম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সব্দে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ঈ-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( ী )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স্ত্রীলিঙ্গ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বোঝানোর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রীতি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এখনও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কম্বেশি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চললেও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ই-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কাকি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কামারনি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খুকি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খুড়ি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খেঁদি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গয়লানি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চাকরানি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চাচি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ছুঁড়ি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ছুকড়ি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জেঠি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ঝি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ঠাকুরানি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দিদি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ধাঙড়নি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নেকি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পাগ্লি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পিসি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পেঁচি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বাঘিনি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বামনি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বেঠি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ভেড়ি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মামি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মাসি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মেথরানি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সোহাগি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600" dirty="0">
                <a:latin typeface="Kalpurush" pitchFamily="2" charset="0"/>
                <a:cs typeface="Kalpurush" pitchFamily="2" charset="0"/>
              </a:rPr>
              <a:t> ১১.৩১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জীবিকা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গোষ্ঠী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সম্রদায়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জাতি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বোঝানোর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ই-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কারান্ত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-ই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জীবিকা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উজিরি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ওকালতি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জজিয়তি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জমিদারি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ডাক্তারি,তবলচি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পণ্ডিতি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ফকিরি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বরকন্দাজি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মাস্টারি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মোক্তারি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হাকিমি</a:t>
            </a: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আরবি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ইংরেজি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কাশ্মীরি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গুজ্রাতি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পাঙজাবি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ফরাসি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ফারসি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ভিয়েত্নামি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মারাঠি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মালয়ামি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মৈথিলি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সিন্ধি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হিন্দি</a:t>
            </a: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সম্প্রদায়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/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গোষ্ঠী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কংগ্রেসি,ঝাড়খণ্ডি</a:t>
            </a:r>
            <a:endParaRPr lang="en-US" sz="1600" dirty="0">
              <a:latin typeface="Kalpurush" pitchFamily="2" charset="0"/>
              <a:cs typeface="Kalpurush" pitchFamily="2" charset="0"/>
            </a:endParaRPr>
          </a:p>
          <a:p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জাতি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ইরাকি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ইরানি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ওড়ীশি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কাবুলি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জাপানি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পাকিস্তানি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বর্মি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বাঙালি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লাডাকি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6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endParaRPr lang="en-US" sz="16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5715000" cy="76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Kalpurush" pitchFamily="2" charset="0"/>
                <a:cs typeface="Kalpurush" pitchFamily="2" charset="0"/>
              </a:rPr>
              <a:t>১)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ব্যঞ্জনবর্ণে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যোগ</a:t>
            </a:r>
            <a:endParaRPr lang="en-US" sz="32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১.১   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স্বরবর্ণ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বিকল্পচিহ্ন</a:t>
            </a: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latin typeface="Kalpurush" pitchFamily="2" charset="0"/>
                <a:cs typeface="Kalpurush" pitchFamily="2" charset="0"/>
              </a:rPr>
              <a:t>              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আ              া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স্বরবর্ণের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তিনটিই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বিকল্প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রয়েছে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ই               ি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বিকল্প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এগুলির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ঈ               ী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পরিবর্তনের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প্রশ্ন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ওঠে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    </a:t>
            </a:r>
          </a:p>
          <a:p>
            <a:pPr>
              <a:spcBef>
                <a:spcPts val="0"/>
              </a:spcBef>
              <a:buNone/>
            </a:pP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১.২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অনেকে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দাবি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ই-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( ি) এ-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(ে 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ঐ-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 ৈ)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যেহেতু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সংশ্লিষ্ট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বর্ণের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কৈ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উচ্চারিত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ওই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ব্যঞ্জনব্ররণ্টির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সেগুলিকে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ব্যঞ্জনটির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সিদ্ধান্ত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পারম্পর্য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লিখন্রীতির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চরিত্র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 ি ), ( ে ), ( ৈ 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অবস্থান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সংগত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কৈ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এমনটাই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ঠিক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১.৩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ব্যঞ্জনবর্ণের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স্বরচিহ্নযোগে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যেসব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রূপান্তর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সেগুলি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এইরকম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উ –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তিনটি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(ু 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কু,খু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ছু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অতি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নির্দিষ্ট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‘র’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র’-ফলার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ডান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পাশে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বসে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ত্রু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শ্রু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তৃতীয়টি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কখনও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উ-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ব্যঞ্জনটিরও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সাধারণ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চেহারা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বদলে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সিদ্ধান্ত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স্বরচিহ্নযোগের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স্বচ্ছতার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ওই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অতিনির্দিষ্ট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রূপগুলি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বদলে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স্বরচিহ্নের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রূপটী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যোগ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যুক্ত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তৈরি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ৎ উ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বর্ণের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ব্যঞ্জনের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ঘটানো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ত্রু,হু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ধ্রু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  </a:t>
            </a:r>
          </a:p>
          <a:p>
            <a:pPr algn="just">
              <a:spcBef>
                <a:spcPts val="0"/>
              </a:spcBef>
              <a:buNone/>
            </a:pPr>
            <a:endParaRPr lang="en-US" sz="1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Kalpurush" pitchFamily="2" charset="0"/>
                <a:cs typeface="Kalpurush" pitchFamily="2" charset="0"/>
              </a:rPr>
              <a:t>১)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ব্যঞ্জনবর্ণে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>
                <a:latin typeface="Kalpurush" pitchFamily="2" charset="0"/>
                <a:cs typeface="Kalpurush" pitchFamily="2" charset="0"/>
              </a:rPr>
              <a:t>যোগ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latin typeface="Kalpurush" pitchFamily="2" charset="0"/>
                <a:cs typeface="Kalpurush" pitchFamily="2" charset="0"/>
              </a:rPr>
              <a:t>উ-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ক্ষেত্রেও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একাধিক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রূপ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ব্যঞ্জনবর্ণের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 ূ 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এছাড়া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‘র’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র’-ফলাযুক্ত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ব্যঞ্জনের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পাশে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ত্রূ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ভ্রূক্ষেপ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‘ঋ’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ক্ষেত্রেও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পাশে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হৃ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400" dirty="0">
                <a:latin typeface="Kalpurush" pitchFamily="2" charset="0"/>
                <a:cs typeface="Kalpurush" pitchFamily="2" charset="0"/>
              </a:rPr>
              <a:t>১.৩১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সিদ্ধান্ত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সর্বত্র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যুক্তব্যঞ্জনের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ঊ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পরিচিত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 ূ 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সুতরাং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রূ,শ্রূ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400" dirty="0">
                <a:latin typeface="Kalpurush" pitchFamily="2" charset="0"/>
                <a:cs typeface="Kalpurush" pitchFamily="2" charset="0"/>
              </a:rPr>
              <a:t>১.৩২ ঋ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হাতল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হৃ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বিশেষে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ব্যভার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সেতা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,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প্রধান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(ৃ 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সর্বত্রই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ব্যঞ্জনবর্ণের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নীচে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কৃ,গৃ,পৃ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।’</a:t>
            </a:r>
          </a:p>
          <a:p>
            <a:pPr algn="just"/>
            <a:r>
              <a:rPr lang="en-US" sz="2400" dirty="0">
                <a:latin typeface="Kalpurush" pitchFamily="2" charset="0"/>
                <a:cs typeface="Kalpurush" pitchFamily="2" charset="0"/>
              </a:rPr>
              <a:t>১.৩৩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অন্যতম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নিজজ্ব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বর্ণ্রূপ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নেই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প্রস্তাব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 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অজ্ঞাতমূল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বিদেশি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শুধু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বর্ণ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-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অ্যাংলো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অ্যাকাউণ্ট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’,’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অ্যাকাডেমি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’, </a:t>
            </a:r>
          </a:p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অন্যত্র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‘এ’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বর্ণ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–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একলা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এখন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57200"/>
            <a:ext cx="5257800" cy="76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Kalpurush" pitchFamily="2" charset="0"/>
                <a:cs typeface="Kalpurush" pitchFamily="2" charset="0"/>
              </a:rPr>
              <a:t>১)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ব্যঞ্জনবর্ণে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যোগ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হিসাবে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যোথাযোগ্য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-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ক্যাচ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ড্যাশ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প্যাক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প্যান্ট</a:t>
            </a:r>
            <a:endParaRPr lang="en-US" sz="2400" u="sng" dirty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sz="2400" u="sng" dirty="0">
                <a:latin typeface="Kalpurush" pitchFamily="2" charset="0"/>
                <a:cs typeface="Kalpurush" pitchFamily="2" charset="0"/>
              </a:rPr>
              <a:t>এ-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( ে )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চিহ্নই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ব্যবহার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বেলা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ভেলা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মেলা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/>
            <a:r>
              <a:rPr lang="en-US" sz="2400" u="sng" dirty="0">
                <a:latin typeface="Kalpurush" pitchFamily="2" charset="0"/>
                <a:cs typeface="Kalpurush" pitchFamily="2" charset="0"/>
              </a:rPr>
              <a:t>১.৪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বিদেশি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ক্ষেতে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শুরু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প্রথম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বর্ণে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সর্বত্রই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ব্যবহারযোগ্য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 algn="just">
              <a:buNone/>
            </a:pPr>
            <a:r>
              <a:rPr lang="en-US" sz="2400" u="sng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–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অ্যাংলো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অ্যাকাউণ্ট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অ্যাক্ট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অ্যাটাক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অ্যাটম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অ্যানাটমি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অ্যান্টিসেপ্টিক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অ্যাণ্ড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অ্যাভিনিউ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অ্যালকোহল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অ্যাসবেস্টস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2400" u="sng" dirty="0">
                <a:latin typeface="Kalpurush" pitchFamily="2" charset="0"/>
                <a:cs typeface="Kalpurush" pitchFamily="2" charset="0"/>
              </a:rPr>
              <a:t> ১.৪.১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ব্যঞ্জনপরবর্তী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‘য’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ফলা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আকার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ক্যা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ব্যবহারযোগ্য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-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ক্যাচ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ক্যাপটেন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ব্যাংক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ব্যাগ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ব্যাক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প্যাকেট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ব্যালাড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ব্যালান্স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ব্যারন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ভ্যান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র‍্যাকেট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শ্যাডো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হ্যান্ড,হ্যাপিনেস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ট্যাক্সি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ট্র্যাজেডি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জ্যাম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ড্যাশ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প্যান্ট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প্র্যাক্‌টিস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ফ্যাক্টরি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ট্যাক্সি,গ্র্যাজুয়েট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ক্যাসেট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ব্র্যান্টড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র‍্যাকেট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স্যান্ডুইচ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ব্যাবিলন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ম্যাট্রীকুলেশন</a:t>
            </a:r>
            <a:r>
              <a:rPr lang="en-US" sz="2400" u="sng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u="sng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2400" u="sng">
                <a:latin typeface="Kalpurush" pitchFamily="2" charset="0"/>
                <a:cs typeface="Kalpurush" pitchFamily="2" charset="0"/>
              </a:rPr>
              <a:t>।</a:t>
            </a:r>
            <a:endParaRPr lang="en-US" sz="2400" u="sng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Kalpurush" pitchFamily="2" charset="0"/>
                <a:cs typeface="Kalpurush" pitchFamily="2" charset="0"/>
              </a:rPr>
              <a:t>১)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ব্যঞ্জনবর্ণে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r>
              <a:rPr lang="en-US" sz="32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err="1">
                <a:latin typeface="Kalpurush" pitchFamily="2" charset="0"/>
                <a:cs typeface="Kalpurush" pitchFamily="2" charset="0"/>
              </a:rPr>
              <a:t>যোগ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>
                <a:latin typeface="Kalpurush" pitchFamily="2" charset="0"/>
                <a:cs typeface="Kalpurush" pitchFamily="2" charset="0"/>
              </a:rPr>
              <a:t> ১.৪২ 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বিদেশি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অর্ধতৎসম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অদ্ভব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অজ্ঞাত্মূল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শব্দগুলি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 (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্যা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>
                <a:latin typeface="Kalpurush" pitchFamily="2" charset="0"/>
                <a:cs typeface="Kalpurush" pitchFamily="2" charset="0"/>
              </a:rPr>
              <a:t>তালিকা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 :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অ্যাদ্দিন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ক্যাওড়া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খ্যাংরা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খ্যাঁক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খ্যাঁকশেয়াল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খ্যাঁচাখেচি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খ্যাঁট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খ্যাপা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গ্যাঁট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গ্যাঁট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গ্যাঁট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গ্যাঁড়া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ঘ্যানঘ্যান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ঘ্যানারঘ্যানর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চ্যাং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চ্যাংড়া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চ্যালা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চ্যালাকাট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ছ্যাঁকা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ছ্যাচড়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ছ্যাঁচা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জ্যাঠা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জ্যালজেলে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ট্যাংরা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ট্যারা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ঠাং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ঠ্যাকা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ঠ্যাঁটা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ঠ্যাঙানি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ঢ্যাঙা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ত্যাঁদর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ত্যানা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থ্যাঁতলা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থ্যাঁতা,থ্যাবড়া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ধ্যাঁতানি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ন্যাওটা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ন্যাকড়া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ন্যাকা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প্যাঁচা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প্যাঁচা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প্যাঁদানি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প্যাঁটরা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ফ্যাকাশে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ফ্যাচাং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ফ্যান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ফ্যালনা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ব্যাং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ব্যাঙাচি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ব্যাঙ্গমা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ভ্যাপসা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ভ্যাবাচ্যাকা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স্যাঁতস্যাঁত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শ্যাওলা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শ্যাওড়া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ল্যাজ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ল্যাঠা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ম্যাজম্যাজ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ল্যাংচা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ল্যাংড়া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হ্যাংলা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হ্যাঁচকা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১.৪৩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বাহুল্য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ততসম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(‘য’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যথারীতি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বজায়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খ্যাত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ব্যাঘ্যাত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ব্যাপ্ত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ব্যায়াম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ব্যারাম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১.৪৪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নীচের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শব্দগুলি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দিয়েই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এখন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এগারো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(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) 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খেলনা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খেলা,ডেলা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ঢেলা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দেওর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বেড়া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মেলা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হেন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 ে )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লেখাই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বাঞ্ছনীয়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খেলা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গেছে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গেল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ঠেকা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ঠেসাঠেসি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দেখা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বেড়ানো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হেলানো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হেলাফেলা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১.৫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সাহিত্যে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উপভাষিক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সংলাপের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ভাষায়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এইসব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দৃষ্টান্তে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( ‘য’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ফলা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আকার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দিয়ে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ক্যারদানি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ক্যালানো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ঘ্যাঁতানো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ঘ্যাঁসটানো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জ্যাবড়ানো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ঝ্যাঁটানো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ধ্যাবড়ানো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প্যাঁদানো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ইত্যাদি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১.৬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বোঝাতে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এ্যা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এ্য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লেখা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। </a:t>
            </a:r>
          </a:p>
          <a:p>
            <a:pPr>
              <a:buNone/>
            </a:pPr>
            <a:endParaRPr lang="en-US" sz="20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buNone/>
            </a:pPr>
            <a:endParaRPr lang="en-US" sz="24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Kalpurush" pitchFamily="2" charset="0"/>
                <a:cs typeface="Kalpurush" pitchFamily="2" charset="0"/>
              </a:rPr>
              <a:t> ২)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ব্যঞ্জনবর্ণ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>
                <a:latin typeface="Kalpurush" pitchFamily="2" charset="0"/>
                <a:cs typeface="Kalpurush" pitchFamily="2" charset="0"/>
              </a:rPr>
              <a:t>ব্যঞ্জনচিহ্ন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>
                <a:latin typeface="Kalpurush" pitchFamily="2" charset="0"/>
                <a:cs typeface="Kalpurush" pitchFamily="2" charset="0"/>
              </a:rPr>
              <a:t>২.১</a:t>
            </a:r>
            <a:r>
              <a:rPr lang="en-US" dirty="0"/>
              <a:t> </a:t>
            </a:r>
            <a:r>
              <a:rPr lang="en-US" sz="1600" dirty="0"/>
              <a:t>‘</a:t>
            </a:r>
            <a:r>
              <a:rPr lang="en-US" sz="1600" dirty="0" err="1"/>
              <a:t>ঙ্গ</a:t>
            </a:r>
            <a:r>
              <a:rPr lang="en-US" sz="1600" dirty="0"/>
              <a:t>’  </a:t>
            </a:r>
            <a:r>
              <a:rPr lang="en-US" sz="1600" dirty="0" err="1"/>
              <a:t>চিহ্নটির</a:t>
            </a:r>
            <a:r>
              <a:rPr lang="en-US" sz="1600" dirty="0"/>
              <a:t> </a:t>
            </a:r>
            <a:r>
              <a:rPr lang="en-US" sz="1600" dirty="0" err="1"/>
              <a:t>বদলে</a:t>
            </a:r>
            <a:r>
              <a:rPr lang="en-US" sz="1600" dirty="0"/>
              <a:t> </a:t>
            </a:r>
            <a:r>
              <a:rPr lang="en-US" sz="1600" dirty="0" err="1"/>
              <a:t>স্বচ্ছ</a:t>
            </a:r>
            <a:r>
              <a:rPr lang="en-US" sz="1600" dirty="0"/>
              <a:t> </a:t>
            </a:r>
            <a:r>
              <a:rPr lang="en-US" sz="1600" dirty="0" err="1"/>
              <a:t>রূপ</a:t>
            </a:r>
            <a:r>
              <a:rPr lang="en-US" sz="1600" dirty="0"/>
              <a:t>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ঙ্‌গ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ব্যবহৃত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হওয়া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অনুরূপভাবে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স্বচ্ছতা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আনার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জন্য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ঙ্‌ক,ঞ্‌চ,ঞ্‌ছ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ঞ্‌জ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ব্যবহৃত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হওয়া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600" dirty="0">
                <a:latin typeface="Arial Narrow" pitchFamily="34" charset="0"/>
                <a:cs typeface="Kalpurush" pitchFamily="2" charset="0"/>
              </a:rPr>
              <a:t>২.২ ত/ ৎ :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খণ্ডত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( ৎ)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তুলে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দেওয়ার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প্রস্তাবটি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গ্রহণ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করা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হল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তৎসব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শব্দের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ক্ষেত্রেত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’ৎ’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বর্ণটি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অপরিহার্য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(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আসলে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শব্দগুলি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সরাসরি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সংস্কৃত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থেকে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আধুনিক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বাংলায়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এসেছে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সেক্ষেত্রে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ত ‘ৎ’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বর্জন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করা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যাবে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যেমন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কুৎসিত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চিৎকার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ফুৎকার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ভবিষ্য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ৎ,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সত্যজি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ৎ।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এছাড়া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বাকি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শব্দের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ক্ষেত্রে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সমতাবিধানের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প্রয়োজনে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শুধু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বর্ণের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ব্যবহার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যেমন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–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আদত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আড়ত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ইচ্ছত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ওঁত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কতবেল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কিতকিত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কয়েতবেল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করাত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কাতরানো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কাতলা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কানাত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কেয়াবাত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কৈফিয়ত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খত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গত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চিত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চিতপুর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ছাত্র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জরুরত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জহরত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তফাত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নফরত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নাতনি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নাতবঊ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নেহাত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পাতলা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পুরুত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পেতনি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ফাতনা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ফেরত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বজ্জাত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বরাত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মহুত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মতলব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শরবত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সহবত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সাঁতরানো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হজরত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হাতড়ানো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</a:t>
            </a:r>
          </a:p>
          <a:p>
            <a:pPr algn="just">
              <a:buNone/>
            </a:pPr>
            <a:r>
              <a:rPr lang="en-US" sz="1600" dirty="0">
                <a:latin typeface="Arial Narrow" pitchFamily="34" charset="0"/>
                <a:cs typeface="Kalpurush" pitchFamily="2" charset="0"/>
              </a:rPr>
              <a:t>৩.৩) ব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হয়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তাহলে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লিখতে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ঊদ্‌বাস্তু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উদ্‌বিগ্ন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উদ্‌বেল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উদ্‌যাপন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উদ্‌বোধন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ব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হয়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তাহলে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ব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থাকবে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অদ্বৈত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,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বিদ্বান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600" dirty="0">
                <a:latin typeface="Arial Narrow" pitchFamily="34" charset="0"/>
                <a:cs typeface="Kalpurush" pitchFamily="2" charset="0"/>
              </a:rPr>
              <a:t>        য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হয়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লেখা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যেমন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উদ্যোগ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এর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উদ্‌জোগ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উচ্চারিত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হয়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উদ্‌জোগ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 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আকারে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লেখা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হবে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।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‘য’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ফলার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আলাদা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যদি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‘জ’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উচ্চারণ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না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থাকে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তাহলে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‘য’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ফলাই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থাকবে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উদ্যম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’, ‘</a:t>
            </a:r>
            <a:r>
              <a:rPr lang="en-US" sz="1600" dirty="0" err="1">
                <a:latin typeface="Arial Narrow" pitchFamily="34" charset="0"/>
                <a:cs typeface="Kalpurush" pitchFamily="2" charset="0"/>
              </a:rPr>
              <a:t>উদ্যান</a:t>
            </a:r>
            <a:r>
              <a:rPr lang="en-US" sz="1600" dirty="0">
                <a:latin typeface="Arial Narrow" pitchFamily="34" charset="0"/>
                <a:cs typeface="Kalpurush" pitchFamily="2" charset="0"/>
              </a:rPr>
              <a:t>’।</a:t>
            </a:r>
          </a:p>
          <a:p>
            <a:pPr algn="just">
              <a:buNone/>
            </a:pPr>
            <a:r>
              <a:rPr lang="en-US" sz="1600" dirty="0">
                <a:latin typeface="Arial Narrow" pitchFamily="34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তৎসম</a:t>
            </a:r>
            <a:r>
              <a:rPr lang="en-US" sz="2800" dirty="0"/>
              <a:t> </a:t>
            </a:r>
            <a:r>
              <a:rPr lang="en-US" sz="2800" dirty="0" err="1"/>
              <a:t>শব্দের</a:t>
            </a:r>
            <a:r>
              <a:rPr lang="en-US" sz="2800" dirty="0"/>
              <a:t> </a:t>
            </a:r>
            <a:r>
              <a:rPr lang="en-US" sz="2800" dirty="0" err="1"/>
              <a:t>বানান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>
                <a:latin typeface="Kalpurush" pitchFamily="2" charset="0"/>
                <a:cs typeface="Kalpurush" pitchFamily="2" charset="0"/>
              </a:rPr>
              <a:t>৪)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হ্রস্ব-দীর্ঘ</a:t>
            </a:r>
            <a:r>
              <a:rPr lang="en-US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>
                <a:latin typeface="Kalpurush" pitchFamily="2" charset="0"/>
                <a:cs typeface="Kalpurush" pitchFamily="2" charset="0"/>
              </a:rPr>
              <a:t>স্বরচিহ্ন</a:t>
            </a:r>
            <a:endParaRPr lang="en-US" sz="2000" b="1" dirty="0">
              <a:latin typeface="Kalpurush" pitchFamily="2" charset="0"/>
              <a:cs typeface="Kalpurush" pitchFamily="2" charset="0"/>
            </a:endParaRPr>
          </a:p>
          <a:p>
            <a:r>
              <a:rPr lang="en-US" sz="1800" dirty="0">
                <a:latin typeface="Kalpurush" pitchFamily="2" charset="0"/>
                <a:cs typeface="Kalpurush" pitchFamily="2" charset="0"/>
              </a:rPr>
              <a:t>৪.১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তৎসম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ই,উ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/ ‘ি’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‘ু’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ঈ,ঊ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/ ‘ী’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‘ূ’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ই/উ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চিহ্ন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ই-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 ি ) উ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( ু 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r>
              <a:rPr lang="en-US" sz="1800" dirty="0" err="1">
                <a:latin typeface="Kalpurush" pitchFamily="2" charset="0"/>
                <a:cs typeface="Kalpurush" pitchFamily="2" charset="0"/>
              </a:rPr>
              <a:t>সিদ্ধান্ত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:</a:t>
            </a:r>
          </a:p>
          <a:p>
            <a:endParaRPr lang="en-US" sz="1800" b="1" dirty="0">
              <a:latin typeface="Kalpurush" pitchFamily="2" charset="0"/>
              <a:cs typeface="Kalpurush" pitchFamily="2" charset="0"/>
            </a:endParaRPr>
          </a:p>
          <a:p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প্রচলিত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/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গৃহীত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(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)                      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গ্রহণীয়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b="1" dirty="0" err="1"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1800" b="1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অঙ্গুরী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অঙ্গুরি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অন্তরীক্ষ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অন্তরিক্ষ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কুটীর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কুটির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ঊষা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উষা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ঊর্ণনাভ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উর্ণনাভ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অঙ্গুলী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অঙ্গুলি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অবনী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ধরণী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                                                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ধরণি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তৎসম</a:t>
            </a:r>
            <a:r>
              <a:rPr lang="en-US" sz="2800" dirty="0"/>
              <a:t> </a:t>
            </a:r>
            <a:r>
              <a:rPr lang="en-US" sz="2800" dirty="0" err="1"/>
              <a:t>শব্দের</a:t>
            </a:r>
            <a:r>
              <a:rPr lang="en-US" sz="2800" dirty="0"/>
              <a:t> </a:t>
            </a:r>
            <a:r>
              <a:rPr lang="en-US" sz="2800" dirty="0" err="1"/>
              <a:t>বানান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বিকল্প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দীর্ঘটাই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গ্রহণীয়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উষসী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’।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৪.২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সমাসবদ্ধ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ক্ষেত্রে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মূল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শব্দটিকে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ঈ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কারান্ত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( ী )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ধরে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নেওয়া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সমাস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দীর্ঘ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ঈ( ী ) –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ব্যত্যয়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ঘটানো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চলবে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আগামীকাল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পরবর্তীকাল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মন্ত্রীগণ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মন্ত্রীসভা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শশীভূষণ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রূপই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গ্রহণযোগ্য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তৎ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যোগ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হ্রস্ব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-ই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দিয়েই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প্রতিদ্বন্দ্বী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প্রতিদ্বন্দ্বিতা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প্রতিযোগী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প্রতিযোগিতা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মন্ত্রিত্ব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সহমর্মী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সহমর্মিতা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’,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স্থায়ী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স্থায়িত্ব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’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সুতরাং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ঈ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ই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যাচ্ছে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ওই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শেষেও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ত্ব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যুক্ত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এছাড়া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লিঙ্গ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যোগে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স্ত্রীলিঙ্গ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ঈ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ই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পরিণত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প্রতিদ্বন্দ্বী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প্রতিদ্বন্দ্বিনী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প্রতিযোগী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প্রতিযোগিনী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ছাড়া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যুক্ত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ঈ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কারের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বদল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মন্ত্রীগিরি</a:t>
            </a:r>
            <a:endParaRPr lang="en-US" sz="1800" dirty="0">
              <a:latin typeface="Kalpurush" pitchFamily="2" charset="0"/>
              <a:cs typeface="Kalpurush" pitchFamily="2" charset="0"/>
            </a:endParaRPr>
          </a:p>
          <a:p>
            <a:pPr algn="just">
              <a:buNone/>
            </a:pPr>
            <a:r>
              <a:rPr lang="en-US" sz="1800" dirty="0">
                <a:latin typeface="Kalpurush" pitchFamily="2" charset="0"/>
                <a:cs typeface="Kalpurush" pitchFamily="2" charset="0"/>
              </a:rPr>
              <a:t>৪.২০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কোনও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তৎসম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শব্দে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বাংলা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প্রত্যয়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ই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লাগিয়ে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বিশেষোণ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করা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সেগুলি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থাকবে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আগমনি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উত্ত্র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প্রদেশি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উদয়পুরি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কৃত্তিবাসি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জনকপুরি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দক্ষিণি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প্রণামি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বয়সি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বিহারি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  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রামপ্রসাদি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1800" dirty="0" err="1">
                <a:latin typeface="Kalpurush" pitchFamily="2" charset="0"/>
                <a:cs typeface="Kalpurush" pitchFamily="2" charset="0"/>
              </a:rPr>
              <a:t>হিন্দিস্থানি</a:t>
            </a:r>
            <a:r>
              <a:rPr lang="en-US" sz="1800" dirty="0">
                <a:latin typeface="Kalpurush" pitchFamily="2" charset="0"/>
                <a:cs typeface="Kalpurush" pitchFamily="2" charset="0"/>
              </a:rPr>
              <a:t>,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6934200" cy="792162"/>
          </a:xfrm>
        </p:spPr>
        <p:txBody>
          <a:bodyPr>
            <a:normAutofit fontScale="90000"/>
          </a:bodyPr>
          <a:lstStyle/>
          <a:p>
            <a:br>
              <a:rPr lang="en-US" sz="3200" b="1" dirty="0">
                <a:latin typeface="Kalpurush" pitchFamily="2" charset="0"/>
                <a:cs typeface="Kalpurush" pitchFamily="2" charset="0"/>
              </a:rPr>
            </a:br>
            <a:r>
              <a:rPr lang="en-US" sz="3200" b="1" dirty="0">
                <a:latin typeface="Kalpurush" pitchFamily="2" charset="0"/>
                <a:cs typeface="Kalpurush" pitchFamily="2" charset="0"/>
              </a:rPr>
              <a:t>৫) </a:t>
            </a:r>
            <a:r>
              <a:rPr lang="en-US" sz="32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3200" b="1" dirty="0">
                <a:latin typeface="Kalpurush" pitchFamily="2" charset="0"/>
                <a:cs typeface="Kalpurush" pitchFamily="2" charset="0"/>
              </a:rPr>
              <a:t> (ঃ) </a:t>
            </a:r>
            <a:r>
              <a:rPr lang="en-US" sz="3200" b="1" dirty="0" err="1">
                <a:latin typeface="Kalpurush" pitchFamily="2" charset="0"/>
                <a:cs typeface="Kalpurush" pitchFamily="2" charset="0"/>
              </a:rPr>
              <a:t>চিহ্নের</a:t>
            </a:r>
            <a:r>
              <a:rPr lang="en-US" sz="3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b="1" dirty="0" err="1">
                <a:latin typeface="Kalpurush" pitchFamily="2" charset="0"/>
                <a:cs typeface="Kalpurush" pitchFamily="2" charset="0"/>
              </a:rPr>
              <a:t>রক্ষা</a:t>
            </a:r>
            <a:r>
              <a:rPr lang="en-US" sz="32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b="1" dirty="0" err="1">
                <a:latin typeface="Kalpurush" pitchFamily="2" charset="0"/>
                <a:cs typeface="Kalpurush" pitchFamily="2" charset="0"/>
              </a:rPr>
              <a:t>বর্জন</a:t>
            </a:r>
            <a:br>
              <a:rPr lang="en-US" sz="3200" dirty="0">
                <a:latin typeface="Kalpurush" pitchFamily="2" charset="0"/>
                <a:cs typeface="Kalpurush" pitchFamily="2" charset="0"/>
              </a:rPr>
            </a:br>
            <a:endParaRPr lang="en-US" sz="32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b="1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b="1" dirty="0">
                <a:latin typeface="Kalpurush" pitchFamily="2" charset="0"/>
                <a:cs typeface="Kalpurush" pitchFamily="2" charset="0"/>
              </a:rPr>
              <a:t>৫.১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শব্দগুলি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তস্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‌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শস্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‌’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প্রত্যয়ান্ত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1600" dirty="0">
                <a:latin typeface="Kalpurush" pitchFamily="2" charset="0"/>
                <a:cs typeface="Kalpurush" pitchFamily="2" charset="0"/>
              </a:rPr>
              <a:t>)</a:t>
            </a:r>
          </a:p>
          <a:p>
            <a:pPr>
              <a:buNone/>
            </a:pPr>
            <a:r>
              <a:rPr lang="en-US" sz="16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বর্জন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         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গ্রহণ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অন্ততঃ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অন্তত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প্রথমতঃ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প্রথমত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ফলতঃ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ফলত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বস্তুতঃ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বস্তুত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ক্রমশঃ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ক্রমশ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প্রায়শঃ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           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প্রায়শ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সন্ধিযুক্ত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পদেও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অন্ত্য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শেষে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)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বর্জিত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হোক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-</a:t>
            </a: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ইতঃ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+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ততঃ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ইতস্ততঃ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ইতস্তত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হবে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অহঃ+অহঃ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অহরহঃ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নয়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অহরহ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মুহুর্মুহু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হবে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সন্ধিতে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যেখানে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পদমধ্যে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রক্ষিত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সেখানে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পদমধ্যস্থ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বিসর্গ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লিখতে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1600" b="1" dirty="0" err="1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1600" b="1" dirty="0">
                <a:latin typeface="Kalpurush" pitchFamily="2" charset="0"/>
                <a:cs typeface="Kalpurush" pitchFamily="2" charset="0"/>
              </a:rPr>
              <a:t> -</a:t>
            </a: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অতঃ+পর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অতঃপর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অধঃ+পাত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অধঃপাত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অন্তঃ+করণ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অন্তঃকরণ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বয়ঃ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+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সন্ধি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 =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বয়ঃসন্ধি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sz="1400" dirty="0" err="1">
                <a:latin typeface="Kalpurush" pitchFamily="2" charset="0"/>
                <a:cs typeface="Kalpurush" pitchFamily="2" charset="0"/>
              </a:rPr>
              <a:t>মনঃ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+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পূত</a:t>
            </a:r>
            <a:r>
              <a:rPr lang="en-US" sz="1400" dirty="0">
                <a:latin typeface="Kalpurush" pitchFamily="2" charset="0"/>
                <a:cs typeface="Kalpurush" pitchFamily="2" charset="0"/>
              </a:rPr>
              <a:t>= </a:t>
            </a:r>
            <a:r>
              <a:rPr lang="en-US" sz="1400" dirty="0" err="1">
                <a:latin typeface="Kalpurush" pitchFamily="2" charset="0"/>
                <a:cs typeface="Kalpurush" pitchFamily="2" charset="0"/>
              </a:rPr>
              <a:t>মনঃপূত</a:t>
            </a:r>
            <a:endParaRPr lang="en-US" sz="1400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endParaRPr lang="en-US" sz="18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2524</Words>
  <Application>Microsoft Office PowerPoint</Application>
  <PresentationFormat>On-screen Show (4:3)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Kalpurush</vt:lpstr>
      <vt:lpstr>Office Theme</vt:lpstr>
      <vt:lpstr>        পশ্চিমবঙ্গ বাংলা  আকাদেমি গৃহীত  বাংলা বানানবিধি ১৯৯৫</vt:lpstr>
      <vt:lpstr>১) ব্যঞ্জনবর্ণে স্বরচিহ্ন যোগ</vt:lpstr>
      <vt:lpstr>১) ব্যঞ্জনবর্ণে স্বরচিহ্ন যোগ</vt:lpstr>
      <vt:lpstr>১) ব্যঞ্জনবর্ণে স্বরচিহ্ন যোগ</vt:lpstr>
      <vt:lpstr>১) ব্যঞ্জনবর্ণে স্বরচিহ্ন যোগ</vt:lpstr>
      <vt:lpstr> ২) ব্যঞ্জনবর্ণ এবং ব্যঞ্জনচিহ্ন</vt:lpstr>
      <vt:lpstr>তৎসম শব্দের বানান</vt:lpstr>
      <vt:lpstr>তৎসম শব্দের বানান</vt:lpstr>
      <vt:lpstr> ৫) বিসর্গ (ঃ) চিহ্নের রক্ষা বর্জন </vt:lpstr>
      <vt:lpstr> ৫) বিসর্গ (ঃ) চিহ্নের রক্ষা বর্জন </vt:lpstr>
      <vt:lpstr>৬. বাংলা বানানে হস ( ্‌) চিহ্নের গ্রহণ ও বর্জন</vt:lpstr>
      <vt:lpstr>৮) বাংলা বানানে  ঙ আর ং এর ব্যবহার</vt:lpstr>
      <vt:lpstr>অতৎসম শব্দ বিষয়ে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পশ্চিমবঙ্গ বাংলা  আকাদেমি গৃহীত  বাংলা বানানবিধি ১৯৯৫</dc:title>
  <dc:creator>User</dc:creator>
  <cp:lastModifiedBy>DEPT OF BENGALI SACM</cp:lastModifiedBy>
  <cp:revision>110</cp:revision>
  <dcterms:created xsi:type="dcterms:W3CDTF">2023-10-27T13:26:53Z</dcterms:created>
  <dcterms:modified xsi:type="dcterms:W3CDTF">2024-11-22T06:13:34Z</dcterms:modified>
</cp:coreProperties>
</file>