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2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3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135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99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010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72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551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653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041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066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239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397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39571EB-D5B7-4613-B0D9-735DA237E6AA}" type="datetimeFigureOut">
              <a:rPr lang="en-IN" smtClean="0"/>
              <a:t>05-01-2023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7790830-24C5-4BDD-A4A7-0DAA638A954E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08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533" y="2816353"/>
            <a:ext cx="8915399" cy="1316736"/>
          </a:xfrm>
        </p:spPr>
        <p:txBody>
          <a:bodyPr/>
          <a:lstStyle/>
          <a:p>
            <a:r>
              <a:rPr lang="en-US" dirty="0" err="1" smtClean="0"/>
              <a:t>বঙ্গালী</a:t>
            </a:r>
            <a:r>
              <a:rPr lang="en-US" dirty="0" smtClean="0"/>
              <a:t> </a:t>
            </a:r>
            <a:r>
              <a:rPr lang="en-US" dirty="0" err="1" smtClean="0"/>
              <a:t>উপভাষা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0665" y="4462272"/>
            <a:ext cx="10763948" cy="1508760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 smtClean="0">
                <a:latin typeface="Kalpurush" panose="02000600000000000000" pitchFamily="2" charset="0"/>
                <a:cs typeface="Kalpurush" panose="02000600000000000000" pitchFamily="2" charset="0"/>
              </a:rPr>
              <a:t>DR.SHYAMASRI MONDAL</a:t>
            </a:r>
          </a:p>
          <a:p>
            <a:r>
              <a:rPr lang="en-US" sz="1900" dirty="0" smtClean="0">
                <a:latin typeface="Kalpurush" panose="02000600000000000000" pitchFamily="2" charset="0"/>
                <a:cs typeface="Kalpurush" panose="02000600000000000000" pitchFamily="2" charset="0"/>
              </a:rPr>
              <a:t>ASSISTANT PROFESSOR</a:t>
            </a:r>
          </a:p>
          <a:p>
            <a:r>
              <a:rPr lang="en-US" sz="1900" dirty="0" smtClean="0">
                <a:latin typeface="Kalpurush" panose="02000600000000000000" pitchFamily="2" charset="0"/>
                <a:cs typeface="Kalpurush" panose="02000600000000000000" pitchFamily="2" charset="0"/>
              </a:rPr>
              <a:t>DEPARTMENT OF BENGALI</a:t>
            </a:r>
          </a:p>
          <a:p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SAHEED ANURUP CHANDRA MAHAVIDYALAYA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8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77459"/>
            <a:ext cx="10058400" cy="1450757"/>
          </a:xfrm>
        </p:spPr>
        <p:txBody>
          <a:bodyPr>
            <a:normAutofit/>
          </a:bodyPr>
          <a:lstStyle/>
          <a:p>
            <a:r>
              <a:rPr lang="bn-IN" dirty="0" smtClean="0">
                <a:latin typeface="Kalpurush" panose="02000600000000000000" pitchFamily="2" charset="0"/>
                <a:cs typeface="Kalpurush" panose="02000600000000000000" pitchFamily="2" charset="0"/>
              </a:rPr>
              <a:t>বঙ্গালী উপভাষা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err="1" smtClean="0"/>
              <a:t>এই</a:t>
            </a:r>
            <a:r>
              <a:rPr lang="en-US" sz="2400" dirty="0" smtClean="0"/>
              <a:t> </a:t>
            </a:r>
            <a:r>
              <a:rPr lang="en-US" sz="2400" dirty="0" err="1" smtClean="0"/>
              <a:t>উপভাষার</a:t>
            </a:r>
            <a:r>
              <a:rPr lang="en-US" sz="2400" dirty="0" smtClean="0"/>
              <a:t> </a:t>
            </a:r>
            <a:r>
              <a:rPr lang="en-US" sz="2400" dirty="0" err="1" smtClean="0"/>
              <a:t>প্রচলিত</a:t>
            </a:r>
            <a:r>
              <a:rPr lang="en-US" sz="2400" dirty="0" smtClean="0"/>
              <a:t> </a:t>
            </a:r>
            <a:r>
              <a:rPr lang="en-US" sz="2400" dirty="0" err="1" smtClean="0"/>
              <a:t>এলাকা</a:t>
            </a:r>
            <a:r>
              <a:rPr lang="en-US" sz="2400" dirty="0" smtClean="0"/>
              <a:t> – </a:t>
            </a:r>
            <a:r>
              <a:rPr lang="en-US" sz="2400" dirty="0" err="1" smtClean="0"/>
              <a:t>পূর্ববঙ্গ</a:t>
            </a:r>
            <a:r>
              <a:rPr lang="en-US" sz="2400" dirty="0" smtClean="0"/>
              <a:t> ও </a:t>
            </a:r>
            <a:r>
              <a:rPr lang="en-US" sz="2400" dirty="0" err="1" smtClean="0"/>
              <a:t>দক্ষিণ</a:t>
            </a:r>
            <a:r>
              <a:rPr lang="en-US" sz="2400" dirty="0" smtClean="0"/>
              <a:t> </a:t>
            </a:r>
            <a:r>
              <a:rPr lang="en-US" sz="2400" dirty="0" err="1" smtClean="0"/>
              <a:t>পূর্ববঙ্গ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ঢাকা,মৈমনসিংহ</a:t>
            </a:r>
            <a:r>
              <a:rPr lang="en-US" sz="2400" dirty="0" smtClean="0"/>
              <a:t>, </a:t>
            </a:r>
            <a:r>
              <a:rPr lang="en-US" sz="2400" dirty="0" err="1" smtClean="0"/>
              <a:t>ফরিদপুর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dirty="0" err="1" smtClean="0"/>
              <a:t>বরিশাল</a:t>
            </a:r>
            <a:r>
              <a:rPr lang="en-US" sz="2400" dirty="0" smtClean="0"/>
              <a:t>, </a:t>
            </a:r>
            <a:r>
              <a:rPr lang="en-US" sz="2400" dirty="0" err="1" smtClean="0"/>
              <a:t>খুলনা</a:t>
            </a:r>
            <a:r>
              <a:rPr lang="en-US" sz="2400" dirty="0" smtClean="0"/>
              <a:t> </a:t>
            </a:r>
            <a:r>
              <a:rPr lang="en-US" sz="2400" dirty="0" err="1" smtClean="0"/>
              <a:t>যশোহর</a:t>
            </a:r>
            <a:r>
              <a:rPr lang="en-US" sz="2400" dirty="0" smtClean="0"/>
              <a:t>, </a:t>
            </a:r>
            <a:r>
              <a:rPr lang="en-US" sz="2400" dirty="0" err="1" smtClean="0"/>
              <a:t>নোয়াখালি</a:t>
            </a:r>
            <a:r>
              <a:rPr lang="en-US" sz="2400" dirty="0" smtClean="0"/>
              <a:t>, </a:t>
            </a:r>
            <a:r>
              <a:rPr lang="en-US" sz="2400" dirty="0" err="1" smtClean="0"/>
              <a:t>চট্টগ্রাম</a:t>
            </a:r>
            <a:r>
              <a:rPr lang="en-US" sz="2400" dirty="0" smtClean="0"/>
              <a:t> </a:t>
            </a:r>
            <a:r>
              <a:rPr lang="en-US" sz="2400" dirty="0" err="1" smtClean="0"/>
              <a:t>প্রভৃতি</a:t>
            </a:r>
            <a:r>
              <a:rPr lang="en-US" sz="2400" dirty="0" smtClean="0"/>
              <a:t> </a:t>
            </a:r>
            <a:r>
              <a:rPr lang="bn-IN" sz="2400" dirty="0" smtClean="0"/>
              <a:t>)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28216"/>
            <a:ext cx="10671048" cy="4617720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বঙ্গালী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উপভাষার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ধ্বনিতাত্ত্বিক</a:t>
            </a:r>
            <a:r>
              <a:rPr lang="en-US" sz="2400" b="1" dirty="0"/>
              <a:t> </a:t>
            </a:r>
            <a:r>
              <a:rPr lang="en-US" sz="2400" b="1" dirty="0" err="1" smtClean="0"/>
              <a:t>বৈশিষ্ট্য</a:t>
            </a:r>
            <a:r>
              <a:rPr lang="en-US" sz="2400" b="1" dirty="0" smtClean="0"/>
              <a:t> </a:t>
            </a:r>
            <a:r>
              <a:rPr lang="en-US" sz="2400" dirty="0" smtClean="0"/>
              <a:t>–</a:t>
            </a:r>
          </a:p>
          <a:p>
            <a:pPr algn="just"/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১)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শব্দমধ্যে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অবস্থিত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‘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ই</a:t>
            </a:r>
            <a:r>
              <a:rPr lang="bn-IN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’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‘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উ</a:t>
            </a:r>
            <a:r>
              <a:rPr lang="bn-IN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’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তার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পূর্ববর্তী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ব্যঞ্জনের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পূর্বে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সরে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আসে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এই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প্রক্রিয়াকে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বলে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অপিনিহিতি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বঙ্গালী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উপভাষায়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এই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IN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অপিনিহিতির ফলে সরে আসা স্বরধ্বনি রক্ষিত আছে। যেমন –আজি&gt;আইজ(আ+জ্‌+ই&gt;আ+ই+জ্‌), করিয়া&gt;কইর‍্যা ইত্যাদি। এছাড়া য-ফলাযুক্ত ব্যঞ্জন, ‘জ্ঞ’ ও ‘ক্ষ’ এর আগে একটি  ‘ই’কারের আগম হয়,যেমন বাক্য&gt;বাইক্ক, যজ্ঞ&gt;যইগগ, রাক্ষস&gt;রাইক্‌খস ইত্যাদি।</a:t>
            </a:r>
          </a:p>
          <a:p>
            <a:pPr algn="just"/>
            <a:r>
              <a:rPr lang="bn-IN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২) নাসিক্য ব্যঞ্জধ্বনির (ঙ্‌,ন্‌,ম্‌ ইত্যাদির) লোপ হয় না, ফলে এই রকম লোপের প্রভাবে পূর্ববর্তী স্বরধ্বনির নাসিক্যীভবনের প্রক্রিয়া বঙ্গালীতে দেখা যায় না। যেমন –চন্দ্র&gt;চান্দ (এখানে নাসিক্য ব্যঞ্জন ‘ন’ রক্ষিত হয়েছে।</a:t>
            </a:r>
          </a:p>
          <a:p>
            <a:pPr algn="just"/>
            <a:r>
              <a:rPr lang="bn-IN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৩) উচ্চমধ্য অর্ধসংবৃত সম্মুখ স্বরধ্বনি ‘এ’ বঙ্গালীতে নিম্নমধ্য অর্ধবিবৃত সম্মুখ স্বরধ্বনি ‘অ্যা’ রূপে উচ্চারিত হয়। যেমন দেশ,(দ্‌+</a:t>
            </a:r>
            <a:r>
              <a:rPr lang="bn-IN" sz="24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এ</a:t>
            </a:r>
            <a:r>
              <a:rPr lang="bn-IN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+শ্‌)&gt;দ্যাশ্‌(দ্‌+</a:t>
            </a:r>
            <a:r>
              <a:rPr lang="bn-IN" sz="2400" b="1" u="sng" dirty="0" smtClean="0">
                <a:latin typeface="Kalpurush" panose="02000600000000000000" pitchFamily="2" charset="0"/>
                <a:cs typeface="Kalpurush" panose="02000600000000000000" pitchFamily="2" charset="0"/>
              </a:rPr>
              <a:t>অ্যা</a:t>
            </a:r>
            <a:r>
              <a:rPr lang="bn-IN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+শ্‌)</a:t>
            </a:r>
            <a:endParaRPr lang="en-IN" sz="24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0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1288" y="667512"/>
            <a:ext cx="9994392" cy="804672"/>
          </a:xfrm>
        </p:spPr>
        <p:txBody>
          <a:bodyPr>
            <a:normAutofit/>
          </a:bodyPr>
          <a:lstStyle/>
          <a:p>
            <a:r>
              <a:rPr lang="bn-IN" sz="3200" dirty="0" smtClean="0"/>
              <a:t>বঙ্গালী উপভাষা, </a:t>
            </a:r>
            <a:r>
              <a:rPr lang="en-US" sz="3200" dirty="0" err="1" smtClean="0"/>
              <a:t>ধ্বনিতাত্ত্বিক</a:t>
            </a:r>
            <a:r>
              <a:rPr lang="bn-IN" sz="3200" dirty="0" smtClean="0"/>
              <a:t> বৈশিষ্ট্য</a:t>
            </a:r>
            <a:r>
              <a:rPr lang="en-US" sz="3200" dirty="0" smtClean="0"/>
              <a:t>: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1288" y="1737360"/>
            <a:ext cx="10744200" cy="4718304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৪) </a:t>
            </a:r>
            <a:r>
              <a:rPr lang="en-US" sz="2800" dirty="0" err="1" smtClean="0"/>
              <a:t>উচ্চমধ্য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অর্ধসংবৃত</a:t>
            </a:r>
            <a:r>
              <a:rPr lang="en-US" sz="2800" dirty="0" smtClean="0"/>
              <a:t> </a:t>
            </a:r>
            <a:r>
              <a:rPr lang="en-US" sz="2800" dirty="0" err="1" smtClean="0"/>
              <a:t>পশ্চা</a:t>
            </a:r>
            <a:r>
              <a:rPr lang="en-US" sz="2800" dirty="0" smtClean="0"/>
              <a:t>ৎ </a:t>
            </a:r>
            <a:r>
              <a:rPr lang="en-US" sz="2800" dirty="0" err="1" smtClean="0"/>
              <a:t>স্বরধ্বনি</a:t>
            </a:r>
            <a:r>
              <a:rPr lang="en-US" sz="2800" dirty="0" smtClean="0"/>
              <a:t> ও </a:t>
            </a:r>
            <a:r>
              <a:rPr lang="en-US" sz="2800" dirty="0" err="1" smtClean="0"/>
              <a:t>উচ্চারিত</a:t>
            </a:r>
            <a:r>
              <a:rPr lang="en-US" sz="2800" dirty="0" smtClean="0"/>
              <a:t> </a:t>
            </a:r>
            <a:r>
              <a:rPr lang="en-US" sz="2800" dirty="0" err="1" smtClean="0"/>
              <a:t>হয়</a:t>
            </a:r>
            <a:r>
              <a:rPr lang="en-US" sz="2800" dirty="0" smtClean="0"/>
              <a:t> </a:t>
            </a:r>
            <a:r>
              <a:rPr lang="en-US" sz="2800" dirty="0" err="1" smtClean="0"/>
              <a:t>উচ্চ</a:t>
            </a:r>
            <a:r>
              <a:rPr lang="en-US" sz="2800" dirty="0" smtClean="0"/>
              <a:t> </a:t>
            </a:r>
            <a:r>
              <a:rPr lang="en-US" sz="2800" dirty="0" err="1" smtClean="0"/>
              <a:t>সংবৃত</a:t>
            </a:r>
            <a:r>
              <a:rPr lang="en-US" sz="2800" dirty="0" smtClean="0"/>
              <a:t> </a:t>
            </a:r>
            <a:r>
              <a:rPr lang="en-US" sz="2800" dirty="0" err="1" smtClean="0"/>
              <a:t>পশ্চা</a:t>
            </a:r>
            <a:r>
              <a:rPr lang="en-US" sz="2800" dirty="0" smtClean="0"/>
              <a:t>ৎ </a:t>
            </a:r>
            <a:r>
              <a:rPr lang="en-US" sz="2800" dirty="0" err="1" smtClean="0"/>
              <a:t>স্বরধ্বনি</a:t>
            </a:r>
            <a:r>
              <a:rPr lang="en-US" sz="2800" dirty="0" smtClean="0"/>
              <a:t> উ </a:t>
            </a:r>
            <a:r>
              <a:rPr lang="en-US" sz="2800" dirty="0" err="1" smtClean="0"/>
              <a:t>রূপে</a:t>
            </a:r>
            <a:r>
              <a:rPr lang="en-US" sz="2800" dirty="0" smtClean="0"/>
              <a:t>। </a:t>
            </a:r>
            <a:r>
              <a:rPr lang="en-US" sz="2800" dirty="0" err="1" smtClean="0"/>
              <a:t>যেমন</a:t>
            </a:r>
            <a:r>
              <a:rPr lang="en-US" sz="2800" dirty="0" smtClean="0"/>
              <a:t> </a:t>
            </a:r>
            <a:r>
              <a:rPr lang="en-US" sz="2800" dirty="0" err="1" smtClean="0"/>
              <a:t>লোক</a:t>
            </a:r>
            <a:r>
              <a:rPr lang="en-US" sz="2800" dirty="0" smtClean="0"/>
              <a:t>&gt;</a:t>
            </a:r>
            <a:r>
              <a:rPr lang="en-US" sz="2800" dirty="0" err="1" smtClean="0"/>
              <a:t>লুক</a:t>
            </a:r>
            <a:r>
              <a:rPr lang="en-US" sz="2800" dirty="0" smtClean="0"/>
              <a:t>, </a:t>
            </a:r>
            <a:r>
              <a:rPr lang="en-US" sz="2800" dirty="0" err="1" smtClean="0"/>
              <a:t>সোদপুর</a:t>
            </a:r>
            <a:r>
              <a:rPr lang="en-US" sz="2800" dirty="0" smtClean="0"/>
              <a:t>&gt;</a:t>
            </a:r>
            <a:r>
              <a:rPr lang="en-US" sz="2800" dirty="0" err="1" smtClean="0"/>
              <a:t>সুদপুর</a:t>
            </a:r>
            <a:r>
              <a:rPr lang="en-US" sz="2800" dirty="0" smtClean="0"/>
              <a:t>, </a:t>
            </a:r>
            <a:r>
              <a:rPr lang="en-US" sz="2800" dirty="0" err="1" smtClean="0"/>
              <a:t>দোষ</a:t>
            </a:r>
            <a:r>
              <a:rPr lang="en-US" sz="2800" dirty="0" smtClean="0"/>
              <a:t>&gt;</a:t>
            </a:r>
            <a:r>
              <a:rPr lang="en-US" sz="2800" dirty="0" err="1" smtClean="0"/>
              <a:t>দুঘ</a:t>
            </a:r>
            <a:endParaRPr lang="en-US" sz="2800" dirty="0" smtClean="0"/>
          </a:p>
          <a:p>
            <a:r>
              <a:rPr lang="en-US" sz="2800" dirty="0" smtClean="0"/>
              <a:t>৫) ‘স’ ও ‘শ’ </a:t>
            </a:r>
            <a:r>
              <a:rPr lang="en-US" sz="2800" dirty="0" err="1" smtClean="0"/>
              <a:t>স্থানে</a:t>
            </a:r>
            <a:r>
              <a:rPr lang="en-US" sz="2800" dirty="0" smtClean="0"/>
              <a:t> ‘হ’ </a:t>
            </a:r>
            <a:r>
              <a:rPr lang="en-US" sz="2800" dirty="0" err="1" smtClean="0"/>
              <a:t>উচ্চারিত</a:t>
            </a:r>
            <a:r>
              <a:rPr lang="en-US" sz="2800" dirty="0" smtClean="0"/>
              <a:t> </a:t>
            </a:r>
            <a:r>
              <a:rPr lang="en-US" sz="2800" dirty="0" err="1" smtClean="0"/>
              <a:t>হয়</a:t>
            </a:r>
            <a:r>
              <a:rPr lang="en-US" sz="2800" dirty="0" smtClean="0"/>
              <a:t>।, </a:t>
            </a:r>
            <a:r>
              <a:rPr lang="en-US" sz="2800" dirty="0" err="1" smtClean="0"/>
              <a:t>সে</a:t>
            </a:r>
            <a:r>
              <a:rPr lang="en-US" sz="2800" dirty="0" smtClean="0"/>
              <a:t>&gt;</a:t>
            </a:r>
            <a:r>
              <a:rPr lang="en-US" sz="2800" dirty="0" err="1" smtClean="0"/>
              <a:t>হে</a:t>
            </a:r>
            <a:r>
              <a:rPr lang="en-US" sz="2800" dirty="0" smtClean="0"/>
              <a:t>, </a:t>
            </a:r>
            <a:r>
              <a:rPr lang="en-US" sz="2800" dirty="0" err="1" smtClean="0"/>
              <a:t>বসো</a:t>
            </a:r>
            <a:r>
              <a:rPr lang="en-US" sz="2800" dirty="0" smtClean="0"/>
              <a:t>&gt;</a:t>
            </a:r>
            <a:r>
              <a:rPr lang="en-US" sz="2800" dirty="0" err="1" smtClean="0"/>
              <a:t>বহো</a:t>
            </a:r>
            <a:endParaRPr lang="en-US" sz="2800" dirty="0" smtClean="0"/>
          </a:p>
          <a:p>
            <a:r>
              <a:rPr lang="en-US" sz="2800" dirty="0" smtClean="0"/>
              <a:t>৬) </a:t>
            </a:r>
            <a:r>
              <a:rPr lang="en-US" sz="2800" dirty="0" err="1" smtClean="0"/>
              <a:t>শব্দের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আদিতে</a:t>
            </a:r>
            <a:r>
              <a:rPr lang="en-US" sz="2800" dirty="0" smtClean="0"/>
              <a:t> ও </a:t>
            </a:r>
            <a:r>
              <a:rPr lang="en-US" sz="2800" dirty="0" err="1" smtClean="0"/>
              <a:t>মধ্যে</a:t>
            </a:r>
            <a:r>
              <a:rPr lang="en-US" sz="2800" dirty="0" smtClean="0"/>
              <a:t> ‘হ’ </a:t>
            </a:r>
            <a:r>
              <a:rPr lang="en-US" sz="2800" dirty="0" err="1" smtClean="0"/>
              <a:t>স্থানে</a:t>
            </a:r>
            <a:r>
              <a:rPr lang="en-US" sz="2800" dirty="0" smtClean="0"/>
              <a:t> ‘অ’ </a:t>
            </a:r>
            <a:r>
              <a:rPr lang="en-US" sz="2800" dirty="0" err="1" smtClean="0"/>
              <a:t>উচ্চারিত</a:t>
            </a:r>
            <a:r>
              <a:rPr lang="en-US" sz="2800" dirty="0" smtClean="0"/>
              <a:t> </a:t>
            </a:r>
            <a:r>
              <a:rPr lang="en-US" sz="2800" dirty="0" err="1" smtClean="0"/>
              <a:t>হয়</a:t>
            </a:r>
            <a:r>
              <a:rPr lang="en-US" sz="2800" dirty="0" smtClean="0"/>
              <a:t>। </a:t>
            </a:r>
            <a:r>
              <a:rPr lang="en-US" sz="2800" dirty="0" err="1" smtClean="0"/>
              <a:t>যেমন</a:t>
            </a:r>
            <a:r>
              <a:rPr lang="en-US" sz="2800" dirty="0" smtClean="0"/>
              <a:t> – </a:t>
            </a:r>
            <a:r>
              <a:rPr lang="en-US" sz="2800" dirty="0" err="1" smtClean="0"/>
              <a:t>হয়</a:t>
            </a:r>
            <a:r>
              <a:rPr lang="en-US" sz="2800" dirty="0" smtClean="0"/>
              <a:t>&gt;</a:t>
            </a:r>
            <a:r>
              <a:rPr lang="en-US" sz="2800" dirty="0" err="1" smtClean="0"/>
              <a:t>অয়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713360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বঙ্গালী</a:t>
            </a:r>
            <a:r>
              <a:rPr lang="en-US" dirty="0" smtClean="0"/>
              <a:t> </a:t>
            </a:r>
            <a:r>
              <a:rPr lang="en-US" dirty="0" err="1" smtClean="0"/>
              <a:t>উপভাষা</a:t>
            </a:r>
            <a:r>
              <a:rPr lang="en-US" dirty="0" smtClean="0"/>
              <a:t>, </a:t>
            </a:r>
            <a:r>
              <a:rPr lang="en-US" dirty="0" err="1" smtClean="0"/>
              <a:t>রূপতাত্ত্বিক</a:t>
            </a:r>
            <a:r>
              <a:rPr lang="en-US" dirty="0" smtClean="0"/>
              <a:t> </a:t>
            </a:r>
            <a:r>
              <a:rPr lang="en-US" dirty="0" err="1" smtClean="0"/>
              <a:t>বৈশিষ্ট্য</a:t>
            </a:r>
            <a:r>
              <a:rPr lang="en-US" dirty="0" smtClean="0"/>
              <a:t> 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864" y="1801368"/>
            <a:ext cx="10058400" cy="415002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১)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কর্তৃকারকে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(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নির্দিষ্ট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ও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অনির্দিষ্ট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কর্তায়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)  ‘এ’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বিভক্তি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যুক্ত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হয়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যেমন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রামে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খায়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মায়ে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খায়</a:t>
            </a:r>
            <a:endParaRPr lang="en-IN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r>
              <a:rPr lang="en-US" dirty="0">
                <a:latin typeface="Kalpurush" panose="02000600000000000000" pitchFamily="2" charset="0"/>
                <a:cs typeface="Kalpurush" panose="02000600000000000000" pitchFamily="2" charset="0"/>
              </a:rPr>
              <a:t>২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)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এই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উপভাষায়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গৌণকর্মে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ও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সম্প্রদানে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কারকে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‘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রে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’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বিভক্তি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যোগ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হয়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যেমন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আমা</a:t>
            </a:r>
            <a:r>
              <a:rPr lang="en-US" b="1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রে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দাও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রামে</a:t>
            </a:r>
            <a:r>
              <a:rPr lang="en-US" b="1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রে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কইসি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।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গরীব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মান্‌সে</a:t>
            </a:r>
            <a:r>
              <a:rPr lang="en-US" b="1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রে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দু্টি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পয়সা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দাও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  <a:p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৩)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অধিকরণ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কারকের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বিভক্তি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হল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‘ত’।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যেমন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b="1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বাড়ীত</a:t>
            </a:r>
            <a:r>
              <a:rPr lang="en-US" b="1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থাকুম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  <a:p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৪)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কর্তৃকারক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ছাড়া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অন্য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কারকে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বহু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বচনের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বিভক্তি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হল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‘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গো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’। </a:t>
            </a:r>
            <a:r>
              <a:rPr lang="en-US" b="1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আমাগো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খাইতে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দিবা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?</a:t>
            </a:r>
          </a:p>
          <a:p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৫)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সদ্য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অতীতে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উত্তম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পুরুষের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ক্রিয়ার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বিভক্তি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হল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লাম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।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যেমন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–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আমি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খাই</a:t>
            </a:r>
            <a:r>
              <a:rPr lang="en-US" b="1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লাম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।</a:t>
            </a:r>
          </a:p>
          <a:p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৬)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মধ্যম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পুরুষের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সাধারণ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ভবিষ্য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ৎ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কালের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বিভক্তি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হল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 -‘</a:t>
            </a:r>
            <a:r>
              <a:rPr lang="en-US" b="1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বা</a:t>
            </a:r>
            <a:r>
              <a:rPr lang="en-US" b="1" dirty="0" smtClean="0">
                <a:latin typeface="Kalpurush" panose="02000600000000000000" pitchFamily="2" charset="0"/>
                <a:cs typeface="Kalpurush" panose="02000600000000000000" pitchFamily="2" charset="0"/>
              </a:rPr>
              <a:t>’ । </a:t>
            </a:r>
            <a:r>
              <a:rPr lang="en-US" b="1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যেমন</a:t>
            </a:r>
            <a:r>
              <a:rPr lang="en-US" b="1" dirty="0" smtClean="0">
                <a:latin typeface="Kalpurush" panose="02000600000000000000" pitchFamily="2" charset="0"/>
                <a:cs typeface="Kalpurush" panose="02000600000000000000" pitchFamily="2" charset="0"/>
              </a:rPr>
              <a:t> –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তুমি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b="1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যাবা</a:t>
            </a:r>
            <a:r>
              <a:rPr lang="en-US" b="1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না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?</a:t>
            </a:r>
          </a:p>
          <a:p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৭)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উত্তম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পুরুষের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সাধারণ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ভবিষ্য</a:t>
            </a:r>
            <a:r>
              <a:rPr lang="en-US" dirty="0" smtClean="0"/>
              <a:t>ৎ </a:t>
            </a:r>
            <a:r>
              <a:rPr lang="en-US" dirty="0" err="1" smtClean="0"/>
              <a:t>কালের</a:t>
            </a:r>
            <a:r>
              <a:rPr lang="en-US" dirty="0" smtClean="0"/>
              <a:t> </a:t>
            </a:r>
            <a:r>
              <a:rPr lang="en-US" dirty="0" err="1" smtClean="0"/>
              <a:t>বিভক্তি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 ‘</a:t>
            </a:r>
            <a:r>
              <a:rPr lang="en-US" dirty="0" err="1" smtClean="0"/>
              <a:t>উম</a:t>
            </a:r>
            <a:r>
              <a:rPr lang="en-US" dirty="0" smtClean="0"/>
              <a:t>’ ও ‘</a:t>
            </a:r>
            <a:r>
              <a:rPr lang="en-US" dirty="0" err="1" smtClean="0"/>
              <a:t>মু</a:t>
            </a:r>
            <a:r>
              <a:rPr lang="en-US" dirty="0" smtClean="0"/>
              <a:t>’। </a:t>
            </a:r>
            <a:r>
              <a:rPr lang="en-US" dirty="0" err="1" smtClean="0"/>
              <a:t>যেমন</a:t>
            </a:r>
            <a:r>
              <a:rPr lang="en-US" dirty="0" smtClean="0"/>
              <a:t>- </a:t>
            </a:r>
            <a:r>
              <a:rPr lang="en-US" dirty="0" err="1" smtClean="0"/>
              <a:t>আমি</a:t>
            </a:r>
            <a:r>
              <a:rPr lang="en-US" dirty="0" smtClean="0"/>
              <a:t> </a:t>
            </a:r>
            <a:r>
              <a:rPr lang="en-US" dirty="0" err="1" smtClean="0"/>
              <a:t>যামু</a:t>
            </a:r>
            <a:r>
              <a:rPr lang="en-US" dirty="0" smtClean="0"/>
              <a:t> (</a:t>
            </a:r>
            <a:r>
              <a:rPr lang="en-US" dirty="0" err="1" smtClean="0"/>
              <a:t>অর্থা</a:t>
            </a:r>
            <a:r>
              <a:rPr lang="en-US" dirty="0" smtClean="0"/>
              <a:t>ৎ </a:t>
            </a:r>
            <a:r>
              <a:rPr lang="en-US" dirty="0" err="1" smtClean="0"/>
              <a:t>আমি</a:t>
            </a:r>
            <a:r>
              <a:rPr lang="en-US" dirty="0" smtClean="0"/>
              <a:t> </a:t>
            </a:r>
            <a:r>
              <a:rPr lang="en-US" dirty="0" err="1" smtClean="0"/>
              <a:t>যাবো</a:t>
            </a:r>
            <a:r>
              <a:rPr lang="en-US" dirty="0" smtClean="0"/>
              <a:t>), </a:t>
            </a:r>
            <a:r>
              <a:rPr lang="en-US" dirty="0" err="1" smtClean="0"/>
              <a:t>আমি</a:t>
            </a:r>
            <a:r>
              <a:rPr lang="en-US" dirty="0" smtClean="0"/>
              <a:t> </a:t>
            </a:r>
            <a:r>
              <a:rPr lang="en-US" dirty="0" err="1" smtClean="0"/>
              <a:t>খেলুম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( </a:t>
            </a:r>
            <a:r>
              <a:rPr lang="en-US" dirty="0" err="1" smtClean="0"/>
              <a:t>অর্থা</a:t>
            </a:r>
            <a:r>
              <a:rPr lang="en-US" dirty="0" smtClean="0"/>
              <a:t>ৎ </a:t>
            </a:r>
            <a:r>
              <a:rPr lang="en-US" dirty="0" err="1" smtClean="0"/>
              <a:t>আমি</a:t>
            </a:r>
            <a:r>
              <a:rPr lang="en-US" dirty="0" smtClean="0"/>
              <a:t> </a:t>
            </a:r>
            <a:r>
              <a:rPr lang="en-US" dirty="0" err="1" smtClean="0"/>
              <a:t>খেলব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)।</a:t>
            </a:r>
          </a:p>
          <a:p>
            <a:r>
              <a:rPr lang="en-US" dirty="0" smtClean="0"/>
              <a:t>৮)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অসমাপিকার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সাহায্য</a:t>
            </a:r>
            <a:r>
              <a:rPr lang="bn-IN" dirty="0" smtClean="0">
                <a:latin typeface="Kalpurush" panose="02000600000000000000" pitchFamily="2" charset="0"/>
                <a:cs typeface="Kalpurush" panose="02000600000000000000" pitchFamily="2" charset="0"/>
              </a:rPr>
              <a:t>ে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গঠিত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যৌগিক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ক্রিয়ার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সম্পন্নকালের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মূল</a:t>
            </a:r>
            <a:r>
              <a:rPr lang="en-US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ক্রিয়া</a:t>
            </a:r>
            <a:r>
              <a:rPr lang="bn-IN" dirty="0" smtClean="0">
                <a:latin typeface="Kalpurush" panose="02000600000000000000" pitchFamily="2" charset="0"/>
                <a:cs typeface="Kalpurush" panose="02000600000000000000" pitchFamily="2" charset="0"/>
              </a:rPr>
              <a:t>টি আগে বসে, অসমাপিকা ক্রিয়াটি পরে বসে। যেমন – রাম গ্যাসে গিয়া (= রাম চলে গেছে)।</a:t>
            </a:r>
            <a:endParaRPr lang="en-US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00944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latin typeface="Kalpurush" panose="02000600000000000000" pitchFamily="2" charset="0"/>
                <a:cs typeface="Kalpurush" panose="02000600000000000000" pitchFamily="2" charset="0"/>
              </a:rPr>
              <a:t>বঙ্গালী উপভাষার নিদর্শন:</a:t>
            </a:r>
            <a:endParaRPr lang="en-IN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bn-IN" sz="4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ঢাকা(মানিকগঞ্জ)</a:t>
            </a:r>
            <a:r>
              <a:rPr lang="en-US" sz="4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:</a:t>
            </a:r>
            <a:r>
              <a:rPr lang="bn-IN" sz="4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4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“</a:t>
            </a:r>
            <a:r>
              <a:rPr lang="bn-IN" sz="4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য়্যাক্‌ জনের দুইডী ছাওয়াল আছিলো। তাগো মৈদ্দে ছোটডি তার বাপের কৈলো, “বাবা, আমার বাগে যে বিত্তি-ব্যাসাদ্‌ পরে, তা আমারে দাও।” তাতে তিনি তান বিষ্য-সোম্পত্তি তাগো মৈদ্দে বাইটা দিল্যান্‌</a:t>
            </a:r>
            <a:r>
              <a:rPr lang="en-US" sz="4000" dirty="0" smtClean="0">
                <a:latin typeface="Kalpurush" panose="02000600000000000000" pitchFamily="2" charset="0"/>
                <a:cs typeface="Kalpurush" panose="02000600000000000000" pitchFamily="2" charset="0"/>
              </a:rPr>
              <a:t>.”</a:t>
            </a:r>
            <a:endParaRPr lang="en-IN" sz="40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230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</TotalTime>
  <Words>439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Kalpurush</vt:lpstr>
      <vt:lpstr>Vrinda</vt:lpstr>
      <vt:lpstr>Retrospect</vt:lpstr>
      <vt:lpstr>বঙ্গালী উপভাষা</vt:lpstr>
      <vt:lpstr>বঙ্গালী উপভাষা এই উপভাষার প্রচলিত এলাকা – পূর্ববঙ্গ ও দক্ষিণ পূর্ববঙ্গ (ঢাকা,মৈমনসিংহ, ফরিদপুর, বরিশাল, খুলনা যশোহর, নোয়াখালি, চট্টগ্রাম প্রভৃতি )</vt:lpstr>
      <vt:lpstr>বঙ্গালী উপভাষা, ধ্বনিতাত্ত্বিক বৈশিষ্ট্য:</vt:lpstr>
      <vt:lpstr>বঙ্গালী উপভাষা, রূপতাত্ত্বিক বৈশিষ্ট্য -</vt:lpstr>
      <vt:lpstr>বঙ্গালী উপভাষার নিদর্শন: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বঙ্গালী উপভাষা</dc:title>
  <dc:creator>Shyamasri Mondal</dc:creator>
  <cp:lastModifiedBy>Shyamasri Mondal</cp:lastModifiedBy>
  <cp:revision>17</cp:revision>
  <dcterms:created xsi:type="dcterms:W3CDTF">2023-01-03T18:14:14Z</dcterms:created>
  <dcterms:modified xsi:type="dcterms:W3CDTF">2023-01-05T06:36:27Z</dcterms:modified>
</cp:coreProperties>
</file>